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1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1593838a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1593838a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15bac84a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15bac84a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1593838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1593838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15bac84a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15bac84a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1593838a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1593838a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www.menti.com/alotn5zu4e4q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7650" y="447725"/>
            <a:ext cx="8888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Interface 2023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New Global Learner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Exploring Virtual Exchange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Megan Mocko, Denise Zornoff, 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Ricardo Andrez Lopez Celi, and Jeffrey Pufahl</a:t>
            </a:r>
            <a:endParaRPr b="1"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1125"/>
            <a:ext cx="9143999" cy="50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394662" y="477000"/>
            <a:ext cx="8354675" cy="3899175"/>
            <a:chOff x="225750" y="329200"/>
            <a:chExt cx="8354675" cy="3899175"/>
          </a:xfrm>
        </p:grpSpPr>
        <p:pic>
          <p:nvPicPr>
            <p:cNvPr id="61" name="Google Shape;61;p14"/>
            <p:cNvPicPr preferRelativeResize="0"/>
            <p:nvPr/>
          </p:nvPicPr>
          <p:blipFill rotWithShape="1">
            <a:blip r:embed="rId3">
              <a:alphaModFix/>
            </a:blip>
            <a:srcRect b="0" l="13239" r="0" t="0"/>
            <a:stretch/>
          </p:blipFill>
          <p:spPr>
            <a:xfrm>
              <a:off x="225750" y="329200"/>
              <a:ext cx="2018025" cy="232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4"/>
            <p:cNvSpPr txBox="1"/>
            <p:nvPr/>
          </p:nvSpPr>
          <p:spPr>
            <a:xfrm>
              <a:off x="225750" y="2655175"/>
              <a:ext cx="2018100" cy="15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05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Jeffrey Pufahl</a:t>
              </a:r>
              <a:endParaRPr b="1" sz="2250">
                <a:solidFill>
                  <a:srgbClr val="474B4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10526"/>
                </a:lnSpc>
                <a:spcBef>
                  <a:spcPts val="1900"/>
                </a:spcBef>
                <a:spcAft>
                  <a:spcPts val="1900"/>
                </a:spcAft>
                <a:buNone/>
              </a:pP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UF</a:t>
              </a:r>
              <a:b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USA</a:t>
              </a:r>
              <a:endParaRPr b="1" sz="2250">
                <a:solidFill>
                  <a:srgbClr val="474B4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63" name="Google Shape;63;p14"/>
            <p:cNvPicPr preferRelativeResize="0"/>
            <p:nvPr/>
          </p:nvPicPr>
          <p:blipFill rotWithShape="1">
            <a:blip r:embed="rId4">
              <a:alphaModFix/>
            </a:blip>
            <a:srcRect b="15311" l="16120" r="10404" t="0"/>
            <a:stretch/>
          </p:blipFill>
          <p:spPr>
            <a:xfrm>
              <a:off x="2389150" y="329200"/>
              <a:ext cx="2018018" cy="232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 txBox="1"/>
            <p:nvPr/>
          </p:nvSpPr>
          <p:spPr>
            <a:xfrm>
              <a:off x="2292350" y="2655175"/>
              <a:ext cx="2211600" cy="157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05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Denise Zornoff</a:t>
              </a:r>
              <a:endParaRPr b="1" sz="2250">
                <a:solidFill>
                  <a:srgbClr val="474B4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lnSpc>
                  <a:spcPct val="120000"/>
                </a:lnSpc>
                <a:spcBef>
                  <a:spcPts val="1900"/>
                </a:spcBef>
                <a:spcAft>
                  <a:spcPts val="400"/>
                </a:spcAft>
                <a:buNone/>
              </a:pP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UNESP</a:t>
              </a:r>
              <a:b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Brazil</a:t>
              </a:r>
              <a:endParaRPr b="1" sz="1150">
                <a:solidFill>
                  <a:srgbClr val="393939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65" name="Google Shape;65;p14"/>
            <p:cNvPicPr preferRelativeResize="0"/>
            <p:nvPr/>
          </p:nvPicPr>
          <p:blipFill rotWithShape="1">
            <a:blip r:embed="rId5">
              <a:alphaModFix/>
            </a:blip>
            <a:srcRect b="0" l="13232" r="0" t="0"/>
            <a:stretch/>
          </p:blipFill>
          <p:spPr>
            <a:xfrm>
              <a:off x="4552450" y="329263"/>
              <a:ext cx="2018100" cy="232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4572000" y="2655175"/>
              <a:ext cx="2211600" cy="157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05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Megan Mocko</a:t>
              </a:r>
              <a:endParaRPr b="1" sz="2250">
                <a:solidFill>
                  <a:srgbClr val="474B4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lnSpc>
                  <a:spcPct val="120000"/>
                </a:lnSpc>
                <a:spcBef>
                  <a:spcPts val="1900"/>
                </a:spcBef>
                <a:spcAft>
                  <a:spcPts val="400"/>
                </a:spcAft>
                <a:buNone/>
              </a:pPr>
              <a:r>
                <a:rPr b="1" lang="en" sz="2250">
                  <a:solidFill>
                    <a:srgbClr val="393939"/>
                  </a:solidFill>
                  <a:latin typeface="Lato"/>
                  <a:ea typeface="Lato"/>
                  <a:cs typeface="Lato"/>
                  <a:sym typeface="Lato"/>
                </a:rPr>
                <a:t>UF</a:t>
              </a:r>
              <a:br>
                <a:rPr b="1" lang="en" sz="2250">
                  <a:solidFill>
                    <a:srgbClr val="393939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1" lang="en" sz="2250">
                  <a:solidFill>
                    <a:srgbClr val="393939"/>
                  </a:solidFill>
                  <a:latin typeface="Lato"/>
                  <a:ea typeface="Lato"/>
                  <a:cs typeface="Lato"/>
                  <a:sym typeface="Lato"/>
                </a:rPr>
                <a:t>USA</a:t>
              </a:r>
              <a:endParaRPr b="1" sz="2250">
                <a:solidFill>
                  <a:srgbClr val="39393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67" name="Google Shape;67;p14"/>
            <p:cNvPicPr preferRelativeResize="0"/>
            <p:nvPr/>
          </p:nvPicPr>
          <p:blipFill rotWithShape="1">
            <a:blip r:embed="rId6">
              <a:alphaModFix/>
            </a:blip>
            <a:srcRect b="0" l="12464" r="7374" t="0"/>
            <a:stretch/>
          </p:blipFill>
          <p:spPr>
            <a:xfrm>
              <a:off x="6715825" y="329225"/>
              <a:ext cx="1864600" cy="232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4"/>
            <p:cNvSpPr txBox="1"/>
            <p:nvPr/>
          </p:nvSpPr>
          <p:spPr>
            <a:xfrm>
              <a:off x="6715825" y="2655175"/>
              <a:ext cx="1864500" cy="15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05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Ricardo Celi</a:t>
              </a:r>
              <a:endParaRPr b="1" sz="2250">
                <a:solidFill>
                  <a:srgbClr val="474B4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900"/>
                </a:spcBef>
                <a:spcAft>
                  <a:spcPts val="2000"/>
                </a:spcAft>
                <a:buNone/>
              </a:pP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USFQ </a:t>
              </a:r>
              <a:b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1" lang="en" sz="2250">
                  <a:solidFill>
                    <a:srgbClr val="474B4E"/>
                  </a:solidFill>
                  <a:latin typeface="Lato"/>
                  <a:ea typeface="Lato"/>
                  <a:cs typeface="Lato"/>
                  <a:sym typeface="Lato"/>
                </a:rPr>
                <a:t>Ecuador</a:t>
              </a:r>
              <a:r>
                <a:rPr lang="en" sz="1350">
                  <a:solidFill>
                    <a:srgbClr val="333333"/>
                  </a:solidFill>
                </a:rPr>
                <a:t>.</a:t>
              </a:r>
              <a:endParaRPr sz="1350">
                <a:solidFill>
                  <a:srgbClr val="333333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Objectives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45775" y="1188025"/>
            <a:ext cx="882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Share two VE program examples </a:t>
            </a:r>
            <a:endParaRPr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Analyze a VE Case Study and troubleshoot/improve on the activities</a:t>
            </a:r>
            <a:endParaRPr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Develop a learning objective for a VE component of a course</a:t>
            </a:r>
            <a:endParaRPr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Design an activity that fulfills the learning objective</a:t>
            </a:r>
            <a:endParaRPr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Exchange and share your objectives and activities with other groups</a:t>
            </a:r>
            <a:endParaRPr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Provide feedback and reflections on delivering VE modules 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172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experience with virtual exchange?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725" y="745150"/>
            <a:ext cx="4064550" cy="406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441700" y="4620575"/>
            <a:ext cx="426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https://www.menti.com/alotn5zu4e4q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Global Borders and Belonging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Brazil/NL/US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Arts in Health - Investigated access to healthcare through lens of equity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Arts-based research/</a:t>
            </a:r>
            <a:r>
              <a:rPr b="1" lang="en"/>
              <a:t>Qualitative</a:t>
            </a:r>
            <a:r>
              <a:rPr b="1" lang="en"/>
              <a:t> Research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Developed short films: Research Dissemination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One full semester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Zoom/What’sApp/Canvas/Blackboard 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Pre/post IntCRIT/IntCOMM survey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UF/University of San Francisco 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Ecuador / US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Business Statistics - Ethics case study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Two sessions per semester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Ongoing IntCRIT and IntCOMM Survey translation to spanish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Zoom / Google Docs / D2L / Canvas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Pre/post IntCrit/IntComm UF Sp’23 / both Fa’23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First results to be presented at IVEC by the end of this year</a:t>
            </a:r>
            <a:endParaRPr b="1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Activity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650"/>
              <a:t>Part I - VE Case study</a:t>
            </a:r>
            <a:endParaRPr b="1" sz="1650"/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Handouts will be </a:t>
            </a:r>
            <a:r>
              <a:rPr lang="en" sz="1650"/>
              <a:t>distributed</a:t>
            </a:r>
            <a:r>
              <a:rPr lang="en" sz="1650"/>
              <a:t> at classroom</a:t>
            </a:r>
            <a:endParaRPr sz="1650"/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Read it carefully</a:t>
            </a:r>
            <a:endParaRPr sz="16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6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650"/>
              <a:t>Part II - </a:t>
            </a:r>
            <a:r>
              <a:rPr b="1" lang="en" sz="1650"/>
              <a:t>Designing Your Own Virtual Exchange </a:t>
            </a:r>
            <a:endParaRPr b="1" sz="1650"/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As a group, pick 1 Learning Objective: </a:t>
            </a:r>
            <a:endParaRPr sz="1650"/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Make sure it is SMART </a:t>
            </a:r>
            <a:r>
              <a:rPr lang="en" sz="1550"/>
              <a:t>(Specific, Measurable, Achievable, Relevant, and Time-Bound)</a:t>
            </a:r>
            <a:endParaRPr sz="1550"/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Briefly describe the activity to be completed in the virtual exchange. </a:t>
            </a:r>
            <a:endParaRPr sz="1650"/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Add details about what the students should do to fulfil the Learning Objective. 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150"/>
              <a:t>Feedback from neighboring group. </a:t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15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4752400" y="0"/>
            <a:ext cx="4391602" cy="292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