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01" r:id="rId3"/>
    <p:sldId id="256" r:id="rId4"/>
    <p:sldId id="278" r:id="rId5"/>
    <p:sldId id="283" r:id="rId6"/>
    <p:sldId id="284" r:id="rId7"/>
    <p:sldId id="280" r:id="rId8"/>
    <p:sldId id="299" r:id="rId9"/>
    <p:sldId id="300" r:id="rId10"/>
    <p:sldId id="287" r:id="rId11"/>
    <p:sldId id="288" r:id="rId12"/>
    <p:sldId id="289" r:id="rId13"/>
    <p:sldId id="290" r:id="rId14"/>
    <p:sldId id="292" r:id="rId15"/>
    <p:sldId id="294" r:id="rId16"/>
    <p:sldId id="295" r:id="rId17"/>
    <p:sldId id="298" r:id="rId18"/>
    <p:sldId id="282"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000" autoAdjust="0"/>
  </p:normalViewPr>
  <p:slideViewPr>
    <p:cSldViewPr snapToGrid="0">
      <p:cViewPr varScale="1">
        <p:scale>
          <a:sx n="77" d="100"/>
          <a:sy n="77" d="100"/>
        </p:scale>
        <p:origin x="18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Harrison" userId="26220015-f4a9-42a8-9aba-8cfaec249e2d" providerId="ADAL" clId="{311C6592-0810-4E3A-9781-10A002B938FC}"/>
    <pc:docChg chg="undo custSel addSld delSld modSld sldOrd">
      <pc:chgData name="Elizabeth Harrison" userId="26220015-f4a9-42a8-9aba-8cfaec249e2d" providerId="ADAL" clId="{311C6592-0810-4E3A-9781-10A002B938FC}" dt="2022-10-20T16:11:56.472" v="2887" actId="5793"/>
      <pc:docMkLst>
        <pc:docMk/>
      </pc:docMkLst>
      <pc:sldChg chg="modSp mod">
        <pc:chgData name="Elizabeth Harrison" userId="26220015-f4a9-42a8-9aba-8cfaec249e2d" providerId="ADAL" clId="{311C6592-0810-4E3A-9781-10A002B938FC}" dt="2022-10-19T18:00:10.199" v="444" actId="21"/>
        <pc:sldMkLst>
          <pc:docMk/>
          <pc:sldMk cId="643186809" sldId="257"/>
        </pc:sldMkLst>
        <pc:spChg chg="mod">
          <ac:chgData name="Elizabeth Harrison" userId="26220015-f4a9-42a8-9aba-8cfaec249e2d" providerId="ADAL" clId="{311C6592-0810-4E3A-9781-10A002B938FC}" dt="2022-10-19T18:00:10.199" v="444" actId="21"/>
          <ac:spMkLst>
            <pc:docMk/>
            <pc:sldMk cId="643186809" sldId="257"/>
            <ac:spMk id="3" creationId="{57880E27-F29D-D306-ECC2-C47F9E930F6A}"/>
          </ac:spMkLst>
        </pc:spChg>
      </pc:sldChg>
      <pc:sldChg chg="modSp mod">
        <pc:chgData name="Elizabeth Harrison" userId="26220015-f4a9-42a8-9aba-8cfaec249e2d" providerId="ADAL" clId="{311C6592-0810-4E3A-9781-10A002B938FC}" dt="2022-10-20T15:35:31.523" v="2741" actId="20577"/>
        <pc:sldMkLst>
          <pc:docMk/>
          <pc:sldMk cId="859811741" sldId="258"/>
        </pc:sldMkLst>
        <pc:spChg chg="mod">
          <ac:chgData name="Elizabeth Harrison" userId="26220015-f4a9-42a8-9aba-8cfaec249e2d" providerId="ADAL" clId="{311C6592-0810-4E3A-9781-10A002B938FC}" dt="2022-10-20T15:35:31.523" v="2741" actId="20577"/>
          <ac:spMkLst>
            <pc:docMk/>
            <pc:sldMk cId="859811741" sldId="258"/>
            <ac:spMk id="3" creationId="{2A4DD404-E63C-0C88-FBBE-D6046CFE8725}"/>
          </ac:spMkLst>
        </pc:spChg>
      </pc:sldChg>
      <pc:sldChg chg="modSp new del mod">
        <pc:chgData name="Elizabeth Harrison" userId="26220015-f4a9-42a8-9aba-8cfaec249e2d" providerId="ADAL" clId="{311C6592-0810-4E3A-9781-10A002B938FC}" dt="2022-10-20T14:27:33.795" v="640" actId="47"/>
        <pc:sldMkLst>
          <pc:docMk/>
          <pc:sldMk cId="1920785558" sldId="259"/>
        </pc:sldMkLst>
        <pc:spChg chg="mod">
          <ac:chgData name="Elizabeth Harrison" userId="26220015-f4a9-42a8-9aba-8cfaec249e2d" providerId="ADAL" clId="{311C6592-0810-4E3A-9781-10A002B938FC}" dt="2022-10-19T18:00:04.621" v="443" actId="20577"/>
          <ac:spMkLst>
            <pc:docMk/>
            <pc:sldMk cId="1920785558" sldId="259"/>
            <ac:spMk id="2" creationId="{3C64A885-94F9-CC8D-203C-EE5B5380035D}"/>
          </ac:spMkLst>
        </pc:spChg>
        <pc:spChg chg="mod">
          <ac:chgData name="Elizabeth Harrison" userId="26220015-f4a9-42a8-9aba-8cfaec249e2d" providerId="ADAL" clId="{311C6592-0810-4E3A-9781-10A002B938FC}" dt="2022-10-19T19:20:41.568" v="446" actId="20577"/>
          <ac:spMkLst>
            <pc:docMk/>
            <pc:sldMk cId="1920785558" sldId="259"/>
            <ac:spMk id="3" creationId="{D5F9720D-188C-4543-150F-A5AB9D310489}"/>
          </ac:spMkLst>
        </pc:spChg>
      </pc:sldChg>
      <pc:sldChg chg="modSp new mod ord">
        <pc:chgData name="Elizabeth Harrison" userId="26220015-f4a9-42a8-9aba-8cfaec249e2d" providerId="ADAL" clId="{311C6592-0810-4E3A-9781-10A002B938FC}" dt="2022-10-20T14:40:04.453" v="969" actId="20577"/>
        <pc:sldMkLst>
          <pc:docMk/>
          <pc:sldMk cId="2953815305" sldId="260"/>
        </pc:sldMkLst>
        <pc:spChg chg="mod">
          <ac:chgData name="Elizabeth Harrison" userId="26220015-f4a9-42a8-9aba-8cfaec249e2d" providerId="ADAL" clId="{311C6592-0810-4E3A-9781-10A002B938FC}" dt="2022-10-19T19:45:33.362" v="457" actId="20577"/>
          <ac:spMkLst>
            <pc:docMk/>
            <pc:sldMk cId="2953815305" sldId="260"/>
            <ac:spMk id="2" creationId="{3ADA7898-B519-3CA3-9DA9-A6C60085C7EA}"/>
          </ac:spMkLst>
        </pc:spChg>
        <pc:spChg chg="mod">
          <ac:chgData name="Elizabeth Harrison" userId="26220015-f4a9-42a8-9aba-8cfaec249e2d" providerId="ADAL" clId="{311C6592-0810-4E3A-9781-10A002B938FC}" dt="2022-10-20T14:40:04.453" v="969" actId="20577"/>
          <ac:spMkLst>
            <pc:docMk/>
            <pc:sldMk cId="2953815305" sldId="260"/>
            <ac:spMk id="3" creationId="{F518D36D-3A08-E7A8-65A7-02BDEB5034C8}"/>
          </ac:spMkLst>
        </pc:spChg>
      </pc:sldChg>
      <pc:sldChg chg="add">
        <pc:chgData name="Elizabeth Harrison" userId="26220015-f4a9-42a8-9aba-8cfaec249e2d" providerId="ADAL" clId="{311C6592-0810-4E3A-9781-10A002B938FC}" dt="2022-10-19T19:50:53.770" v="458"/>
        <pc:sldMkLst>
          <pc:docMk/>
          <pc:sldMk cId="0" sldId="261"/>
        </pc:sldMkLst>
      </pc:sldChg>
      <pc:sldChg chg="addSp modSp add mod">
        <pc:chgData name="Elizabeth Harrison" userId="26220015-f4a9-42a8-9aba-8cfaec249e2d" providerId="ADAL" clId="{311C6592-0810-4E3A-9781-10A002B938FC}" dt="2022-10-20T14:57:17.462" v="2005" actId="20577"/>
        <pc:sldMkLst>
          <pc:docMk/>
          <pc:sldMk cId="0" sldId="262"/>
        </pc:sldMkLst>
        <pc:spChg chg="mod">
          <ac:chgData name="Elizabeth Harrison" userId="26220015-f4a9-42a8-9aba-8cfaec249e2d" providerId="ADAL" clId="{311C6592-0810-4E3A-9781-10A002B938FC}" dt="2022-10-20T14:57:17.462" v="2005" actId="20577"/>
          <ac:spMkLst>
            <pc:docMk/>
            <pc:sldMk cId="0" sldId="262"/>
            <ac:spMk id="3" creationId="{00000000-0000-0000-0000-000000000000}"/>
          </ac:spMkLst>
        </pc:spChg>
        <pc:spChg chg="mod">
          <ac:chgData name="Elizabeth Harrison" userId="26220015-f4a9-42a8-9aba-8cfaec249e2d" providerId="ADAL" clId="{311C6592-0810-4E3A-9781-10A002B938FC}" dt="2022-10-20T14:30:01.780" v="659" actId="14100"/>
          <ac:spMkLst>
            <pc:docMk/>
            <pc:sldMk cId="0" sldId="262"/>
            <ac:spMk id="20" creationId="{00000000-0000-0000-0000-000000000000}"/>
          </ac:spMkLst>
        </pc:spChg>
        <pc:spChg chg="mod">
          <ac:chgData name="Elizabeth Harrison" userId="26220015-f4a9-42a8-9aba-8cfaec249e2d" providerId="ADAL" clId="{311C6592-0810-4E3A-9781-10A002B938FC}" dt="2022-10-20T14:25:40.043" v="545" actId="20577"/>
          <ac:spMkLst>
            <pc:docMk/>
            <pc:sldMk cId="0" sldId="262"/>
            <ac:spMk id="24" creationId="{00000000-0000-0000-0000-000000000000}"/>
          </ac:spMkLst>
        </pc:spChg>
        <pc:spChg chg="mod">
          <ac:chgData name="Elizabeth Harrison" userId="26220015-f4a9-42a8-9aba-8cfaec249e2d" providerId="ADAL" clId="{311C6592-0810-4E3A-9781-10A002B938FC}" dt="2022-10-20T14:31:34.404" v="671" actId="1076"/>
          <ac:spMkLst>
            <pc:docMk/>
            <pc:sldMk cId="0" sldId="262"/>
            <ac:spMk id="34" creationId="{00000000-0000-0000-0000-000000000000}"/>
          </ac:spMkLst>
        </pc:spChg>
        <pc:spChg chg="add mod">
          <ac:chgData name="Elizabeth Harrison" userId="26220015-f4a9-42a8-9aba-8cfaec249e2d" providerId="ADAL" clId="{311C6592-0810-4E3A-9781-10A002B938FC}" dt="2022-10-20T14:31:53.963" v="673" actId="20577"/>
          <ac:spMkLst>
            <pc:docMk/>
            <pc:sldMk cId="0" sldId="262"/>
            <ac:spMk id="36" creationId="{7E46F32E-8CCA-CF9E-0DE7-11018C6CB879}"/>
          </ac:spMkLst>
        </pc:spChg>
        <pc:spChg chg="add mod">
          <ac:chgData name="Elizabeth Harrison" userId="26220015-f4a9-42a8-9aba-8cfaec249e2d" providerId="ADAL" clId="{311C6592-0810-4E3A-9781-10A002B938FC}" dt="2022-10-20T14:31:09.150" v="668" actId="1076"/>
          <ac:spMkLst>
            <pc:docMk/>
            <pc:sldMk cId="0" sldId="262"/>
            <ac:spMk id="38" creationId="{D7CE3FC0-B24C-A0D2-B82E-47D2CAB2A354}"/>
          </ac:spMkLst>
        </pc:spChg>
        <pc:grpChg chg="mod">
          <ac:chgData name="Elizabeth Harrison" userId="26220015-f4a9-42a8-9aba-8cfaec249e2d" providerId="ADAL" clId="{311C6592-0810-4E3A-9781-10A002B938FC}" dt="2022-10-20T14:31:46.255" v="672" actId="1076"/>
          <ac:grpSpMkLst>
            <pc:docMk/>
            <pc:sldMk cId="0" sldId="262"/>
            <ac:grpSpMk id="28" creationId="{00000000-0000-0000-0000-000000000000}"/>
          </ac:grpSpMkLst>
        </pc:grpChg>
        <pc:grpChg chg="mod">
          <ac:chgData name="Elizabeth Harrison" userId="26220015-f4a9-42a8-9aba-8cfaec249e2d" providerId="ADAL" clId="{311C6592-0810-4E3A-9781-10A002B938FC}" dt="2022-10-20T14:31:34.404" v="671" actId="1076"/>
          <ac:grpSpMkLst>
            <pc:docMk/>
            <pc:sldMk cId="0" sldId="262"/>
            <ac:grpSpMk id="31" creationId="{00000000-0000-0000-0000-000000000000}"/>
          </ac:grpSpMkLst>
        </pc:grpChg>
      </pc:sldChg>
      <pc:sldChg chg="modSp add mod">
        <pc:chgData name="Elizabeth Harrison" userId="26220015-f4a9-42a8-9aba-8cfaec249e2d" providerId="ADAL" clId="{311C6592-0810-4E3A-9781-10A002B938FC}" dt="2022-10-20T15:26:43.564" v="2462" actId="14100"/>
        <pc:sldMkLst>
          <pc:docMk/>
          <pc:sldMk cId="0" sldId="263"/>
        </pc:sldMkLst>
        <pc:spChg chg="mod">
          <ac:chgData name="Elizabeth Harrison" userId="26220015-f4a9-42a8-9aba-8cfaec249e2d" providerId="ADAL" clId="{311C6592-0810-4E3A-9781-10A002B938FC}" dt="2022-10-20T15:26:43.564" v="2462" actId="14100"/>
          <ac:spMkLst>
            <pc:docMk/>
            <pc:sldMk cId="0" sldId="263"/>
            <ac:spMk id="3" creationId="{00000000-0000-0000-0000-000000000000}"/>
          </ac:spMkLst>
        </pc:spChg>
      </pc:sldChg>
      <pc:sldChg chg="modSp add mod">
        <pc:chgData name="Elizabeth Harrison" userId="26220015-f4a9-42a8-9aba-8cfaec249e2d" providerId="ADAL" clId="{311C6592-0810-4E3A-9781-10A002B938FC}" dt="2022-10-20T14:36:17.670" v="927" actId="5793"/>
        <pc:sldMkLst>
          <pc:docMk/>
          <pc:sldMk cId="0" sldId="264"/>
        </pc:sldMkLst>
        <pc:spChg chg="mod">
          <ac:chgData name="Elizabeth Harrison" userId="26220015-f4a9-42a8-9aba-8cfaec249e2d" providerId="ADAL" clId="{311C6592-0810-4E3A-9781-10A002B938FC}" dt="2022-10-20T14:36:17.670" v="927" actId="5793"/>
          <ac:spMkLst>
            <pc:docMk/>
            <pc:sldMk cId="0" sldId="264"/>
            <ac:spMk id="3" creationId="{00000000-0000-0000-0000-000000000000}"/>
          </ac:spMkLst>
        </pc:spChg>
      </pc:sldChg>
      <pc:sldChg chg="new del">
        <pc:chgData name="Elizabeth Harrison" userId="26220015-f4a9-42a8-9aba-8cfaec249e2d" providerId="ADAL" clId="{311C6592-0810-4E3A-9781-10A002B938FC}" dt="2022-10-20T14:36:49.360" v="947" actId="47"/>
        <pc:sldMkLst>
          <pc:docMk/>
          <pc:sldMk cId="700335576" sldId="265"/>
        </pc:sldMkLst>
      </pc:sldChg>
      <pc:sldChg chg="addSp delSp modSp new mod modClrScheme chgLayout">
        <pc:chgData name="Elizabeth Harrison" userId="26220015-f4a9-42a8-9aba-8cfaec249e2d" providerId="ADAL" clId="{311C6592-0810-4E3A-9781-10A002B938FC}" dt="2022-10-20T15:11:40.140" v="2259" actId="20577"/>
        <pc:sldMkLst>
          <pc:docMk/>
          <pc:sldMk cId="3139441480" sldId="265"/>
        </pc:sldMkLst>
        <pc:spChg chg="add mod ord">
          <ac:chgData name="Elizabeth Harrison" userId="26220015-f4a9-42a8-9aba-8cfaec249e2d" providerId="ADAL" clId="{311C6592-0810-4E3A-9781-10A002B938FC}" dt="2022-10-20T15:10:40.805" v="2165" actId="700"/>
          <ac:spMkLst>
            <pc:docMk/>
            <pc:sldMk cId="3139441480" sldId="265"/>
            <ac:spMk id="2" creationId="{38F7B7BC-6904-001A-6B4B-1DBF48008513}"/>
          </ac:spMkLst>
        </pc:spChg>
        <pc:spChg chg="add del mod">
          <ac:chgData name="Elizabeth Harrison" userId="26220015-f4a9-42a8-9aba-8cfaec249e2d" providerId="ADAL" clId="{311C6592-0810-4E3A-9781-10A002B938FC}" dt="2022-10-20T14:40:48.802" v="994" actId="22"/>
          <ac:spMkLst>
            <pc:docMk/>
            <pc:sldMk cId="3139441480" sldId="265"/>
            <ac:spMk id="3" creationId="{D84D7010-7238-8E06-EB40-5A2EB44AE015}"/>
          </ac:spMkLst>
        </pc:spChg>
        <pc:spChg chg="add mod ord">
          <ac:chgData name="Elizabeth Harrison" userId="26220015-f4a9-42a8-9aba-8cfaec249e2d" providerId="ADAL" clId="{311C6592-0810-4E3A-9781-10A002B938FC}" dt="2022-10-20T15:11:40.140" v="2259" actId="20577"/>
          <ac:spMkLst>
            <pc:docMk/>
            <pc:sldMk cId="3139441480" sldId="265"/>
            <ac:spMk id="6" creationId="{E5DFF617-625E-F474-2AFE-84287088346A}"/>
          </ac:spMkLst>
        </pc:spChg>
        <pc:picChg chg="add mod ord">
          <ac:chgData name="Elizabeth Harrison" userId="26220015-f4a9-42a8-9aba-8cfaec249e2d" providerId="ADAL" clId="{311C6592-0810-4E3A-9781-10A002B938FC}" dt="2022-10-20T15:11:35.192" v="2249" actId="1076"/>
          <ac:picMkLst>
            <pc:docMk/>
            <pc:sldMk cId="3139441480" sldId="265"/>
            <ac:picMk id="5" creationId="{C3315325-E84F-F652-4FDE-6063A045EF19}"/>
          </ac:picMkLst>
        </pc:picChg>
      </pc:sldChg>
      <pc:sldChg chg="modSp new mod">
        <pc:chgData name="Elizabeth Harrison" userId="26220015-f4a9-42a8-9aba-8cfaec249e2d" providerId="ADAL" clId="{311C6592-0810-4E3A-9781-10A002B938FC}" dt="2022-10-20T14:56:49.005" v="2003" actId="20577"/>
        <pc:sldMkLst>
          <pc:docMk/>
          <pc:sldMk cId="901420879" sldId="266"/>
        </pc:sldMkLst>
        <pc:spChg chg="mod">
          <ac:chgData name="Elizabeth Harrison" userId="26220015-f4a9-42a8-9aba-8cfaec249e2d" providerId="ADAL" clId="{311C6592-0810-4E3A-9781-10A002B938FC}" dt="2022-10-20T14:41:22.022" v="1042" actId="20577"/>
          <ac:spMkLst>
            <pc:docMk/>
            <pc:sldMk cId="901420879" sldId="266"/>
            <ac:spMk id="2" creationId="{7DCF1736-D9B3-E243-AF41-874F8877737C}"/>
          </ac:spMkLst>
        </pc:spChg>
        <pc:spChg chg="mod">
          <ac:chgData name="Elizabeth Harrison" userId="26220015-f4a9-42a8-9aba-8cfaec249e2d" providerId="ADAL" clId="{311C6592-0810-4E3A-9781-10A002B938FC}" dt="2022-10-20T14:56:49.005" v="2003" actId="20577"/>
          <ac:spMkLst>
            <pc:docMk/>
            <pc:sldMk cId="901420879" sldId="266"/>
            <ac:spMk id="3" creationId="{DCE78D9C-2768-8E1F-EFF2-98416B823AC2}"/>
          </ac:spMkLst>
        </pc:spChg>
      </pc:sldChg>
      <pc:sldChg chg="modSp new mod">
        <pc:chgData name="Elizabeth Harrison" userId="26220015-f4a9-42a8-9aba-8cfaec249e2d" providerId="ADAL" clId="{311C6592-0810-4E3A-9781-10A002B938FC}" dt="2022-10-20T15:34:24.117" v="2697" actId="27636"/>
        <pc:sldMkLst>
          <pc:docMk/>
          <pc:sldMk cId="2085909122" sldId="267"/>
        </pc:sldMkLst>
        <pc:spChg chg="mod">
          <ac:chgData name="Elizabeth Harrison" userId="26220015-f4a9-42a8-9aba-8cfaec249e2d" providerId="ADAL" clId="{311C6592-0810-4E3A-9781-10A002B938FC}" dt="2022-10-20T15:34:05.912" v="2681" actId="1076"/>
          <ac:spMkLst>
            <pc:docMk/>
            <pc:sldMk cId="2085909122" sldId="267"/>
            <ac:spMk id="2" creationId="{A6881A5A-9E0C-500C-5C0A-1C57506C1457}"/>
          </ac:spMkLst>
        </pc:spChg>
        <pc:spChg chg="mod">
          <ac:chgData name="Elizabeth Harrison" userId="26220015-f4a9-42a8-9aba-8cfaec249e2d" providerId="ADAL" clId="{311C6592-0810-4E3A-9781-10A002B938FC}" dt="2022-10-20T15:34:24.117" v="2697" actId="27636"/>
          <ac:spMkLst>
            <pc:docMk/>
            <pc:sldMk cId="2085909122" sldId="267"/>
            <ac:spMk id="3" creationId="{5B012867-4343-0519-3BC8-41354D77ECCB}"/>
          </ac:spMkLst>
        </pc:spChg>
      </pc:sldChg>
      <pc:sldChg chg="modSp add mod">
        <pc:chgData name="Elizabeth Harrison" userId="26220015-f4a9-42a8-9aba-8cfaec249e2d" providerId="ADAL" clId="{311C6592-0810-4E3A-9781-10A002B938FC}" dt="2022-10-20T16:11:56.472" v="2887" actId="5793"/>
        <pc:sldMkLst>
          <pc:docMk/>
          <pc:sldMk cId="0" sldId="274"/>
        </pc:sldMkLst>
        <pc:spChg chg="mod">
          <ac:chgData name="Elizabeth Harrison" userId="26220015-f4a9-42a8-9aba-8cfaec249e2d" providerId="ADAL" clId="{311C6592-0810-4E3A-9781-10A002B938FC}" dt="2022-10-20T16:11:56.472" v="2887" actId="5793"/>
          <ac:spMkLst>
            <pc:docMk/>
            <pc:sldMk cId="0" sldId="274"/>
            <ac:spMk id="6" creationId="{00000000-0000-0000-0000-000000000000}"/>
          </ac:spMkLst>
        </pc:spChg>
      </pc:sldChg>
      <pc:sldChg chg="addSp delSp modSp new mod">
        <pc:chgData name="Elizabeth Harrison" userId="26220015-f4a9-42a8-9aba-8cfaec249e2d" providerId="ADAL" clId="{311C6592-0810-4E3A-9781-10A002B938FC}" dt="2022-10-20T15:26:13.610" v="2450" actId="1076"/>
        <pc:sldMkLst>
          <pc:docMk/>
          <pc:sldMk cId="260491041" sldId="275"/>
        </pc:sldMkLst>
        <pc:spChg chg="mod ord">
          <ac:chgData name="Elizabeth Harrison" userId="26220015-f4a9-42a8-9aba-8cfaec249e2d" providerId="ADAL" clId="{311C6592-0810-4E3A-9781-10A002B938FC}" dt="2022-10-20T15:25:58.438" v="2447" actId="14100"/>
          <ac:spMkLst>
            <pc:docMk/>
            <pc:sldMk cId="260491041" sldId="275"/>
            <ac:spMk id="2" creationId="{CE8EEE1C-707F-21CC-FE30-35914F070400}"/>
          </ac:spMkLst>
        </pc:spChg>
        <pc:spChg chg="del">
          <ac:chgData name="Elizabeth Harrison" userId="26220015-f4a9-42a8-9aba-8cfaec249e2d" providerId="ADAL" clId="{311C6592-0810-4E3A-9781-10A002B938FC}" dt="2022-10-20T15:25:33.341" v="2442" actId="22"/>
          <ac:spMkLst>
            <pc:docMk/>
            <pc:sldMk cId="260491041" sldId="275"/>
            <ac:spMk id="3" creationId="{EB2FBC0E-8D28-1D30-77E5-3CDEBA834A89}"/>
          </ac:spMkLst>
        </pc:spChg>
        <pc:spChg chg="del">
          <ac:chgData name="Elizabeth Harrison" userId="26220015-f4a9-42a8-9aba-8cfaec249e2d" providerId="ADAL" clId="{311C6592-0810-4E3A-9781-10A002B938FC}" dt="2022-10-20T15:24:36.586" v="2433" actId="22"/>
          <ac:spMkLst>
            <pc:docMk/>
            <pc:sldMk cId="260491041" sldId="275"/>
            <ac:spMk id="4" creationId="{C1307882-2AC7-194C-2C22-31CD9B9A583D}"/>
          </ac:spMkLst>
        </pc:spChg>
        <pc:picChg chg="add mod ord">
          <ac:chgData name="Elizabeth Harrison" userId="26220015-f4a9-42a8-9aba-8cfaec249e2d" providerId="ADAL" clId="{311C6592-0810-4E3A-9781-10A002B938FC}" dt="2022-10-20T15:26:01.183" v="2448" actId="1076"/>
          <ac:picMkLst>
            <pc:docMk/>
            <pc:sldMk cId="260491041" sldId="275"/>
            <ac:picMk id="6" creationId="{029D52D4-7E3F-F5FB-E198-0AF15833F3CE}"/>
          </ac:picMkLst>
        </pc:picChg>
        <pc:picChg chg="add mod ord">
          <ac:chgData name="Elizabeth Harrison" userId="26220015-f4a9-42a8-9aba-8cfaec249e2d" providerId="ADAL" clId="{311C6592-0810-4E3A-9781-10A002B938FC}" dt="2022-10-20T15:26:13.610" v="2450" actId="1076"/>
          <ac:picMkLst>
            <pc:docMk/>
            <pc:sldMk cId="260491041" sldId="275"/>
            <ac:picMk id="8" creationId="{CDBB6CBA-6710-FF46-4618-75BD9B9FED57}"/>
          </ac:picMkLst>
        </pc:picChg>
      </pc:sldChg>
      <pc:sldChg chg="addSp delSp modSp new mod modClrScheme chgLayout">
        <pc:chgData name="Elizabeth Harrison" userId="26220015-f4a9-42a8-9aba-8cfaec249e2d" providerId="ADAL" clId="{311C6592-0810-4E3A-9781-10A002B938FC}" dt="2022-10-20T15:37:35.232" v="2747" actId="692"/>
        <pc:sldMkLst>
          <pc:docMk/>
          <pc:sldMk cId="1741978577" sldId="276"/>
        </pc:sldMkLst>
        <pc:spChg chg="mod ord">
          <ac:chgData name="Elizabeth Harrison" userId="26220015-f4a9-42a8-9aba-8cfaec249e2d" providerId="ADAL" clId="{311C6592-0810-4E3A-9781-10A002B938FC}" dt="2022-10-20T15:33:31.796" v="2680" actId="14100"/>
          <ac:spMkLst>
            <pc:docMk/>
            <pc:sldMk cId="1741978577" sldId="276"/>
            <ac:spMk id="2" creationId="{875B48A3-B9C4-C480-1574-D5C1E41414F5}"/>
          </ac:spMkLst>
        </pc:spChg>
        <pc:spChg chg="del mod ord">
          <ac:chgData name="Elizabeth Harrison" userId="26220015-f4a9-42a8-9aba-8cfaec249e2d" providerId="ADAL" clId="{311C6592-0810-4E3A-9781-10A002B938FC}" dt="2022-10-20T15:30:27.275" v="2628" actId="700"/>
          <ac:spMkLst>
            <pc:docMk/>
            <pc:sldMk cId="1741978577" sldId="276"/>
            <ac:spMk id="3" creationId="{11CE10A5-4308-7790-B4BB-D3FC40CB0CDF}"/>
          </ac:spMkLst>
        </pc:spChg>
        <pc:spChg chg="add del mod ord">
          <ac:chgData name="Elizabeth Harrison" userId="26220015-f4a9-42a8-9aba-8cfaec249e2d" providerId="ADAL" clId="{311C6592-0810-4E3A-9781-10A002B938FC}" dt="2022-10-20T15:32:03.960" v="2663" actId="22"/>
          <ac:spMkLst>
            <pc:docMk/>
            <pc:sldMk cId="1741978577" sldId="276"/>
            <ac:spMk id="4" creationId="{999CF607-1452-6051-27A0-D2CC2177BB26}"/>
          </ac:spMkLst>
        </pc:spChg>
        <pc:spChg chg="add del mod ord">
          <ac:chgData name="Elizabeth Harrison" userId="26220015-f4a9-42a8-9aba-8cfaec249e2d" providerId="ADAL" clId="{311C6592-0810-4E3A-9781-10A002B938FC}" dt="2022-10-20T15:31:15.513" v="2629" actId="22"/>
          <ac:spMkLst>
            <pc:docMk/>
            <pc:sldMk cId="1741978577" sldId="276"/>
            <ac:spMk id="5" creationId="{3B873BB8-56E9-4455-AD3C-B139C3753F97}"/>
          </ac:spMkLst>
        </pc:spChg>
        <pc:picChg chg="add mod ord modCrop">
          <ac:chgData name="Elizabeth Harrison" userId="26220015-f4a9-42a8-9aba-8cfaec249e2d" providerId="ADAL" clId="{311C6592-0810-4E3A-9781-10A002B938FC}" dt="2022-10-20T15:37:35.232" v="2747" actId="692"/>
          <ac:picMkLst>
            <pc:docMk/>
            <pc:sldMk cId="1741978577" sldId="276"/>
            <ac:picMk id="7" creationId="{C70D0D3D-7B82-F142-91B1-32A2C6B6711B}"/>
          </ac:picMkLst>
        </pc:picChg>
        <pc:picChg chg="add mod ord">
          <ac:chgData name="Elizabeth Harrison" userId="26220015-f4a9-42a8-9aba-8cfaec249e2d" providerId="ADAL" clId="{311C6592-0810-4E3A-9781-10A002B938FC}" dt="2022-10-20T15:37:27.344" v="2744" actId="692"/>
          <ac:picMkLst>
            <pc:docMk/>
            <pc:sldMk cId="1741978577" sldId="276"/>
            <ac:picMk id="9" creationId="{1CD056E8-219C-D266-E058-B92741A1DCA9}"/>
          </ac:picMkLst>
        </pc:picChg>
      </pc:sldChg>
    </pc:docChg>
  </pc:docChgLst>
  <pc:docChgLst>
    <pc:chgData name="Elizabeth Harrison" userId="26220015-f4a9-42a8-9aba-8cfaec249e2d" providerId="ADAL" clId="{F0A4C309-6314-44CD-B030-19AAB846B19A}"/>
    <pc:docChg chg="modSld sldOrd">
      <pc:chgData name="Elizabeth Harrison" userId="26220015-f4a9-42a8-9aba-8cfaec249e2d" providerId="ADAL" clId="{F0A4C309-6314-44CD-B030-19AAB846B19A}" dt="2022-11-04T17:04:24.323" v="75" actId="20577"/>
      <pc:docMkLst>
        <pc:docMk/>
      </pc:docMkLst>
      <pc:sldChg chg="modSp mod">
        <pc:chgData name="Elizabeth Harrison" userId="26220015-f4a9-42a8-9aba-8cfaec249e2d" providerId="ADAL" clId="{F0A4C309-6314-44CD-B030-19AAB846B19A}" dt="2022-11-04T17:04:24.323" v="75" actId="20577"/>
        <pc:sldMkLst>
          <pc:docMk/>
          <pc:sldMk cId="0" sldId="264"/>
        </pc:sldMkLst>
        <pc:spChg chg="mod">
          <ac:chgData name="Elizabeth Harrison" userId="26220015-f4a9-42a8-9aba-8cfaec249e2d" providerId="ADAL" clId="{F0A4C309-6314-44CD-B030-19AAB846B19A}" dt="2022-11-04T17:04:24.323" v="75" actId="20577"/>
          <ac:spMkLst>
            <pc:docMk/>
            <pc:sldMk cId="0" sldId="264"/>
            <ac:spMk id="3" creationId="{00000000-0000-0000-0000-000000000000}"/>
          </ac:spMkLst>
        </pc:spChg>
      </pc:sldChg>
      <pc:sldChg chg="addSp delSp modSp mod ord">
        <pc:chgData name="Elizabeth Harrison" userId="26220015-f4a9-42a8-9aba-8cfaec249e2d" providerId="ADAL" clId="{F0A4C309-6314-44CD-B030-19AAB846B19A}" dt="2022-11-04T16:23:10.994" v="53"/>
        <pc:sldMkLst>
          <pc:docMk/>
          <pc:sldMk cId="3139441480" sldId="265"/>
        </pc:sldMkLst>
        <pc:spChg chg="mod">
          <ac:chgData name="Elizabeth Harrison" userId="26220015-f4a9-42a8-9aba-8cfaec249e2d" providerId="ADAL" clId="{F0A4C309-6314-44CD-B030-19AAB846B19A}" dt="2022-11-04T16:23:06.949" v="51" actId="20577"/>
          <ac:spMkLst>
            <pc:docMk/>
            <pc:sldMk cId="3139441480" sldId="265"/>
            <ac:spMk id="2" creationId="{38F7B7BC-6904-001A-6B4B-1DBF48008513}"/>
          </ac:spMkLst>
        </pc:spChg>
        <pc:spChg chg="add del mod">
          <ac:chgData name="Elizabeth Harrison" userId="26220015-f4a9-42a8-9aba-8cfaec249e2d" providerId="ADAL" clId="{F0A4C309-6314-44CD-B030-19AAB846B19A}" dt="2022-11-04T16:23:10.994" v="53"/>
          <ac:spMkLst>
            <pc:docMk/>
            <pc:sldMk cId="3139441480" sldId="265"/>
            <ac:spMk id="4" creationId="{168EF551-DCFE-315C-5C65-B6DC2943A30A}"/>
          </ac:spMkLst>
        </pc:spChg>
        <pc:spChg chg="mod">
          <ac:chgData name="Elizabeth Harrison" userId="26220015-f4a9-42a8-9aba-8cfaec249e2d" providerId="ADAL" clId="{F0A4C309-6314-44CD-B030-19AAB846B19A}" dt="2022-11-04T16:23:01.029" v="39" actId="20577"/>
          <ac:spMkLst>
            <pc:docMk/>
            <pc:sldMk cId="3139441480" sldId="265"/>
            <ac:spMk id="6" creationId="{E5DFF617-625E-F474-2AFE-84287088346A}"/>
          </ac:spMkLst>
        </pc:spChg>
        <pc:picChg chg="mod">
          <ac:chgData name="Elizabeth Harrison" userId="26220015-f4a9-42a8-9aba-8cfaec249e2d" providerId="ADAL" clId="{F0A4C309-6314-44CD-B030-19AAB846B19A}" dt="2022-11-04T16:22:33.573" v="3" actId="1076"/>
          <ac:picMkLst>
            <pc:docMk/>
            <pc:sldMk cId="3139441480" sldId="265"/>
            <ac:picMk id="5" creationId="{C3315325-E84F-F652-4FDE-6063A045EF19}"/>
          </ac:picMkLst>
        </pc:picChg>
      </pc:sldChg>
      <pc:sldChg chg="modSp mod ord">
        <pc:chgData name="Elizabeth Harrison" userId="26220015-f4a9-42a8-9aba-8cfaec249e2d" providerId="ADAL" clId="{F0A4C309-6314-44CD-B030-19AAB846B19A}" dt="2022-11-04T16:23:12.014" v="55"/>
        <pc:sldMkLst>
          <pc:docMk/>
          <pc:sldMk cId="901420879" sldId="266"/>
        </pc:sldMkLst>
        <pc:spChg chg="mod">
          <ac:chgData name="Elizabeth Harrison" userId="26220015-f4a9-42a8-9aba-8cfaec249e2d" providerId="ADAL" clId="{F0A4C309-6314-44CD-B030-19AAB846B19A}" dt="2022-11-04T16:22:28.960" v="2" actId="21"/>
          <ac:spMkLst>
            <pc:docMk/>
            <pc:sldMk cId="901420879" sldId="266"/>
            <ac:spMk id="3" creationId="{DCE78D9C-2768-8E1F-EFF2-98416B823AC2}"/>
          </ac:spMkLst>
        </pc:spChg>
      </pc:sldChg>
      <pc:sldChg chg="ord">
        <pc:chgData name="Elizabeth Harrison" userId="26220015-f4a9-42a8-9aba-8cfaec249e2d" providerId="ADAL" clId="{F0A4C309-6314-44CD-B030-19AAB846B19A}" dt="2022-11-04T16:23:28.455" v="57"/>
        <pc:sldMkLst>
          <pc:docMk/>
          <pc:sldMk cId="174197857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724CB-B465-44B5-AC6B-86D84A50610C}"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E0AF2-70A7-4252-9931-E2A5441B5EA9}" type="slidenum">
              <a:rPr lang="en-US" smtClean="0"/>
              <a:t>‹#›</a:t>
            </a:fld>
            <a:endParaRPr lang="en-US"/>
          </a:p>
        </p:txBody>
      </p:sp>
    </p:spTree>
    <p:extLst>
      <p:ext uri="{BB962C8B-B14F-4D97-AF65-F5344CB8AC3E}">
        <p14:creationId xmlns:p14="http://schemas.microsoft.com/office/powerpoint/2010/main" val="1578611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you’re in this room, I’m going to assume that you are interested in DEI</a:t>
            </a:r>
            <a:r>
              <a:rPr lang="en-US" baseline="0" dirty="0" smtClean="0"/>
              <a:t> related activities and incorporating them into your teaching. But if you’re not convinced yet, I wanted to give you a few reasons why we should all care:</a:t>
            </a:r>
          </a:p>
          <a:p>
            <a:pPr marL="228600" indent="-228600">
              <a:buAutoNum type="arabicPeriod"/>
            </a:pPr>
            <a:r>
              <a:rPr lang="en-US" baseline="0" dirty="0" smtClean="0"/>
              <a:t>We’ll be thinking about some different inclusive pedagogies and strategies today. Inclusive pedagogy is a way for us, as instructors, to promote an accommodating learning environment through the use of a diverse set of teaching strategies. </a:t>
            </a:r>
          </a:p>
          <a:p>
            <a:pPr marL="228600" indent="-228600">
              <a:buAutoNum type="arabicPeriod"/>
            </a:pPr>
            <a:r>
              <a:rPr lang="en-US" baseline="0" dirty="0" smtClean="0"/>
              <a:t>One way we can promote an accommodating learning environment is to make sure it is accessible for everyone. Universal Design for Learning, or UDL, is a framework for educators to use that addresses the variability found in students’ learning. This variability comes in many forms: diverse abilities, cultural backgrounds, experiences, and languages. The UDL framework increases learning gains while decreasing barriers. </a:t>
            </a:r>
          </a:p>
          <a:p>
            <a:pPr marL="228600" indent="-228600">
              <a:buAutoNum type="arabicPeriod"/>
            </a:pPr>
            <a:r>
              <a:rPr lang="en-US" dirty="0" smtClean="0"/>
              <a:t>Beyond the formal</a:t>
            </a:r>
            <a:r>
              <a:rPr lang="en-US" baseline="0" dirty="0" smtClean="0"/>
              <a:t> classroom experiences, it has also been shown that i</a:t>
            </a:r>
            <a:r>
              <a:rPr lang="en-US" dirty="0" smtClean="0"/>
              <a:t>nformal, interpersonal interactions among students of various backgrounds had large positive effects on cognitive development.</a:t>
            </a:r>
            <a:r>
              <a:rPr lang="en-US" baseline="0" dirty="0" smtClean="0"/>
              <a:t> Additionally, peer interactions with a diverse set of individuals has been shown to dramatically enhance learning outcomes. An effect that can persist after graduation. Thankfully, we can make changes to our teaching to encourage and facilitate these formal and informal interactions. </a:t>
            </a:r>
            <a:endParaRPr lang="en-US" dirty="0"/>
          </a:p>
        </p:txBody>
      </p:sp>
      <p:sp>
        <p:nvSpPr>
          <p:cNvPr id="4" name="Slide Number Placeholder 3"/>
          <p:cNvSpPr>
            <a:spLocks noGrp="1"/>
          </p:cNvSpPr>
          <p:nvPr>
            <p:ph type="sldNum" sz="quarter" idx="10"/>
          </p:nvPr>
        </p:nvSpPr>
        <p:spPr/>
        <p:txBody>
          <a:bodyPr/>
          <a:lstStyle/>
          <a:p>
            <a:fld id="{510E0AF2-70A7-4252-9931-E2A5441B5EA9}" type="slidenum">
              <a:rPr lang="en-US" smtClean="0"/>
              <a:t>3</a:t>
            </a:fld>
            <a:endParaRPr lang="en-US"/>
          </a:p>
        </p:txBody>
      </p:sp>
    </p:spTree>
    <p:extLst>
      <p:ext uri="{BB962C8B-B14F-4D97-AF65-F5344CB8AC3E}">
        <p14:creationId xmlns:p14="http://schemas.microsoft.com/office/powerpoint/2010/main" val="337308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year’s interface theme is The New Learner, we should think about what it means to be a learner at UF. The figure on the right shows the racial</a:t>
            </a:r>
            <a:r>
              <a:rPr lang="en-US" baseline="0" dirty="0" smtClean="0"/>
              <a:t> demographics of the fall 2020 cohort across all UF undergraduate students. I’ve matched that with what the faculty demographic breakdown looks like on the left of the slide. You might notice there are some mismatches between us as faculty, and the students we are teaching. I think this serves as another reason as to why this workshop is worth our time. We’re going to focus on how we can update our courses to meet the learning needs of the new student population here at UF.</a:t>
            </a:r>
            <a:endParaRPr lang="en-US" dirty="0"/>
          </a:p>
        </p:txBody>
      </p:sp>
      <p:sp>
        <p:nvSpPr>
          <p:cNvPr id="4" name="Slide Number Placeholder 3"/>
          <p:cNvSpPr>
            <a:spLocks noGrp="1"/>
          </p:cNvSpPr>
          <p:nvPr>
            <p:ph type="sldNum" sz="quarter" idx="10"/>
          </p:nvPr>
        </p:nvSpPr>
        <p:spPr/>
        <p:txBody>
          <a:bodyPr/>
          <a:lstStyle/>
          <a:p>
            <a:fld id="{510E0AF2-70A7-4252-9931-E2A5441B5EA9}" type="slidenum">
              <a:rPr lang="en-US" smtClean="0"/>
              <a:t>4</a:t>
            </a:fld>
            <a:endParaRPr lang="en-US"/>
          </a:p>
        </p:txBody>
      </p:sp>
    </p:spTree>
    <p:extLst>
      <p:ext uri="{BB962C8B-B14F-4D97-AF65-F5344CB8AC3E}">
        <p14:creationId xmlns:p14="http://schemas.microsoft.com/office/powerpoint/2010/main" val="80410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another view of our</a:t>
            </a:r>
            <a:r>
              <a:rPr lang="en-US" baseline="0" dirty="0" smtClean="0"/>
              <a:t> demographic data to give you an idea of our temporal trends from 2011 to fall 2021.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Hopefully we’re now all agreed that increasing</a:t>
            </a:r>
            <a:r>
              <a:rPr lang="en-US" baseline="0" dirty="0" smtClean="0"/>
              <a:t> diversity, accessibility, equity, and inclusion in our courses is an important and worthwhile endeavor. But we should also imagine those of us (or our colleagues) who might think this is a great idea, but also think it sounds like a lot of overwhelming work…. I’m here to tell you there are l</a:t>
            </a:r>
            <a:r>
              <a:rPr lang="en-US" dirty="0" smtClean="0"/>
              <a:t>ots of ways to increase inclusion, accessibility, equity, and diversity in your course. And that there are some simple</a:t>
            </a:r>
            <a:r>
              <a:rPr lang="en-US" baseline="0" dirty="0" smtClean="0"/>
              <a:t> (aka quick) ways to do so. </a:t>
            </a:r>
          </a:p>
        </p:txBody>
      </p:sp>
      <p:sp>
        <p:nvSpPr>
          <p:cNvPr id="4" name="Slide Number Placeholder 3"/>
          <p:cNvSpPr>
            <a:spLocks noGrp="1"/>
          </p:cNvSpPr>
          <p:nvPr>
            <p:ph type="sldNum" sz="quarter" idx="10"/>
          </p:nvPr>
        </p:nvSpPr>
        <p:spPr/>
        <p:txBody>
          <a:bodyPr/>
          <a:lstStyle/>
          <a:p>
            <a:fld id="{510E0AF2-70A7-4252-9931-E2A5441B5EA9}" type="slidenum">
              <a:rPr lang="en-US" smtClean="0"/>
              <a:t>5</a:t>
            </a:fld>
            <a:endParaRPr lang="en-US"/>
          </a:p>
        </p:txBody>
      </p:sp>
    </p:spTree>
    <p:extLst>
      <p:ext uri="{BB962C8B-B14F-4D97-AF65-F5344CB8AC3E}">
        <p14:creationId xmlns:p14="http://schemas.microsoft.com/office/powerpoint/2010/main" val="306513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this is by no means a comprehensive list! I just wanted to give you some ideas to get started. </a:t>
            </a:r>
          </a:p>
          <a:p>
            <a:pPr marL="228600" indent="-228600">
              <a:buFont typeface="+mj-lt"/>
              <a:buAutoNum type="arabicPeriod"/>
            </a:pPr>
            <a:r>
              <a:rPr lang="en-US" baseline="0" dirty="0" smtClean="0"/>
              <a:t>How many of you have students read things in your course? Have you ever looked carefully at whose voices are being represented in those readings? </a:t>
            </a:r>
            <a:r>
              <a:rPr lang="en-US" baseline="0" dirty="0" err="1" smtClean="0"/>
              <a:t>Gurin</a:t>
            </a:r>
            <a:r>
              <a:rPr lang="en-US" baseline="0" dirty="0" smtClean="0"/>
              <a:t> and colleagues emphasize that diversity in course content, such as assigning readings by diverse authors, increases the frequency and quality of student interaction with each other. Having a representative reading list can lessen the impact of marginalization students feel. </a:t>
            </a:r>
          </a:p>
          <a:p>
            <a:pPr marL="228600" indent="-228600">
              <a:buFont typeface="+mj-lt"/>
              <a:buAutoNum type="arabicPeriod"/>
            </a:pPr>
            <a:r>
              <a:rPr lang="en-US" baseline="0" dirty="0" smtClean="0"/>
              <a:t>How many of you require students purchase something for class, like textbooks, software, etc. We can increase access to our courses by eliminating or reducing the course-associated costs, potentially switching over to the use of open education resources, OER. I realize that this might be easier said than done for some of us. Stanberry points out that the cost of textbooks has increased by 75% in the past 15 years, which is more than quadruple the inflation rate. He also summarizes student perceptions of textbook costs. Nationally, 70% of students reported not purchasing a required text because they were too expensive, and 60% reported delaying a textbook purchase until after receiving their financial aid for the term. At least 20% of students have skipped or deferred a course due to the price of the required learning materials. UF supports us in this change by offering course transformation grants and affordable access awards through the Affordable UF program and CTE. </a:t>
            </a:r>
          </a:p>
          <a:p>
            <a:pPr marL="228600" indent="-228600">
              <a:buFont typeface="+mj-lt"/>
              <a:buAutoNum type="arabicPeriod"/>
            </a:pPr>
            <a:r>
              <a:rPr lang="en-US" baseline="0" dirty="0" smtClean="0"/>
              <a:t>Those Universal Design for Learning points I brought up earlier play into this third point. By including things like alt-text on images and access to closed captioning on all audio resources, we are lowering the accessibility barriers for our students. CTE and other UF offices have some phenomenal resources to help with this, but I also love to point out </a:t>
            </a:r>
            <a:r>
              <a:rPr lang="en-US" baseline="0" dirty="0" err="1" smtClean="0"/>
              <a:t>DeafTEC</a:t>
            </a:r>
            <a:r>
              <a:rPr lang="en-US" baseline="0" dirty="0" smtClean="0"/>
              <a:t>. They are a group formed from an NSF grant and housed at the Rochester Institute of Technology’s National Technical Institute for the Deaf. </a:t>
            </a:r>
          </a:p>
          <a:p>
            <a:pPr marL="228600" indent="-228600">
              <a:buFont typeface="+mj-lt"/>
              <a:buAutoNum type="arabicPeriod"/>
            </a:pPr>
            <a:r>
              <a:rPr lang="en-US" baseline="0" dirty="0" smtClean="0"/>
              <a:t>Next up is to invite guest speakers. Now I love doing this for a couple of reasons. 1) it is one less day that I have to prepare for, and 2) my guest speakers are chosen intentionally to showcase a variety of scientific and even demographic backgrounds. Dr. Diana Ortiz wrote a very nice summary of her experience with DEI and guest lecturers in a AAAS blog post that I’ve linked on the slide. She says that guest lecturers </a:t>
            </a:r>
            <a:r>
              <a:rPr lang="en-US" dirty="0" smtClean="0">
                <a:solidFill>
                  <a:srgbClr val="FF0000"/>
                </a:solidFill>
              </a:rPr>
              <a:t>offer unique and diverse perspectives, challenge stereotypes, provide context for the real-world, and can enhance awareness on the importance of DEI in science. Guests might represent counter-viewpoints which teach students to deal with counter attitudes and perspectives faced in their own professional lives. Guests can inspire students by discussing their journey through science and barriers they encountered or continue to experience. Guest lecturers generate introspection as it recognizes that instructors have knowledge limitations and that, as a community of learners, we are all responsible for constantly identifying and examining our own biases and prejudgments. </a:t>
            </a:r>
          </a:p>
          <a:p>
            <a:pPr marL="228600" indent="-228600">
              <a:buFont typeface="+mj-lt"/>
              <a:buAutoNum type="arabicPeriod"/>
            </a:pPr>
            <a:r>
              <a:rPr lang="en-US" dirty="0" smtClean="0">
                <a:solidFill>
                  <a:srgbClr val="FF0000"/>
                </a:solidFill>
              </a:rPr>
              <a:t>The</a:t>
            </a:r>
            <a:r>
              <a:rPr lang="en-US" baseline="0" dirty="0" smtClean="0">
                <a:solidFill>
                  <a:srgbClr val="FF0000"/>
                </a:solidFill>
              </a:rPr>
              <a:t> fifth strategy I have here is to be intentional in cultivating your classroom environment. This environment is a key aspect to creating an inclusive classroom. We can broadly think of this strategy as creating an environment in which everyone can be successful. Columbia University has produced a guide to inclusive teaching that has a thorough introduction and step-by-step outline for achieving this goal. I personally use a course contract in my classes that outlines a set of expectations: what can my students expect from me, what can I expect from the students, and what can we all expect from each other. I’m happy to share my starting list with any of you if you’re interested.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10E0AF2-70A7-4252-9931-E2A5441B5EA9}" type="slidenum">
              <a:rPr lang="en-US" smtClean="0"/>
              <a:t>6</a:t>
            </a:fld>
            <a:endParaRPr lang="en-US"/>
          </a:p>
        </p:txBody>
      </p:sp>
    </p:spTree>
    <p:extLst>
      <p:ext uri="{BB962C8B-B14F-4D97-AF65-F5344CB8AC3E}">
        <p14:creationId xmlns:p14="http://schemas.microsoft.com/office/powerpoint/2010/main" val="52055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solidFill>
                  <a:srgbClr val="FF0000"/>
                </a:solidFill>
              </a:rPr>
              <a:t>6</a:t>
            </a:r>
            <a:r>
              <a:rPr lang="en-US" dirty="0" smtClean="0">
                <a:solidFill>
                  <a:srgbClr val="FF0000"/>
                </a:solidFill>
              </a:rPr>
              <a:t>. Raise your hand if you think office hours offer a valuable learning, mentoring, and/or professional development opportunity for students to connect with their instructors? Ok, put your hands down. Now r</a:t>
            </a:r>
            <a:r>
              <a:rPr lang="en-US" baseline="0" dirty="0" smtClean="0">
                <a:solidFill>
                  <a:srgbClr val="FF0000"/>
                </a:solidFill>
              </a:rPr>
              <a:t>aise your hand if you have students that never come to office hours? Keep your hands up if you also have students who struggle in your classes. Quite a few. Did you know that a 2014 study found that more than 65% of undergrads never visited office hours throughout their degrees? And only 8% went to office hours more than once per month? Crazy huh? I think this is perhaps the easiest change to make to increase DEI in your course: host your office hours outside of your office! I sometimes find it easier to remain in my office near the computer lab, but I’ve started offering my office hours via zoom in addition to the drop-by-my-office approach. I am also among the unlucky faculty who don’t have a window in their office, so I occasionally have a semester where I host office hours outside. I’ll bring my laptop and still host virtual office hours, but this is a simple strategy to lower the barrier for our students. It has been shown that first generation students and those who are part of a historically excluded group find faculty offices to be an intimidating location. But these are the same groups who get the biggest benefit from attending office hours. Making this small change can help everyone. </a:t>
            </a:r>
          </a:p>
          <a:p>
            <a:pPr marL="0" indent="0">
              <a:buFont typeface="+mj-lt"/>
              <a:buNone/>
            </a:pPr>
            <a:r>
              <a:rPr lang="en-US" b="1" baseline="0" dirty="0" smtClean="0">
                <a:solidFill>
                  <a:srgbClr val="FF0000"/>
                </a:solidFill>
              </a:rPr>
              <a:t>7.</a:t>
            </a:r>
            <a:r>
              <a:rPr lang="en-US" baseline="0" dirty="0" smtClean="0">
                <a:solidFill>
                  <a:srgbClr val="FF0000"/>
                </a:solidFill>
              </a:rPr>
              <a:t> If we do our jobs, students will have equal opportunities to learn – but they should also have equal opportunities to effectively demonstrate their learning. This is another one that might be easier said than done if you are teaching a class with a thousand students, but thinking carefully about the formative and summative assessments that we offer can help lower barriers for students (increasing access) and has been shown to be extra effective for our first generation and historically excluded groups. Essentially decreasing the achievement gap we see between unique student demographic groups. </a:t>
            </a:r>
          </a:p>
          <a:p>
            <a:pPr marL="0" indent="0">
              <a:buFont typeface="+mj-lt"/>
              <a:buNone/>
            </a:pPr>
            <a:r>
              <a:rPr lang="en-US" b="1" baseline="0" dirty="0" smtClean="0">
                <a:solidFill>
                  <a:srgbClr val="FF0000"/>
                </a:solidFill>
              </a:rPr>
              <a:t>8</a:t>
            </a:r>
            <a:r>
              <a:rPr lang="en-US" baseline="0" dirty="0" smtClean="0">
                <a:solidFill>
                  <a:srgbClr val="FF0000"/>
                </a:solidFill>
              </a:rPr>
              <a:t>. Reflecting on our teaching needs to go beyond the post-class feelings of “wow – that was a terrible day.” If we are asked to reflect on our teaching, it is typically done in a very formulaic way: such as in our annual activity reports, or in response to a peer teaching evaluation. If we are attempting to create life-long learners in our students, we should expect the same of ourselves. Most of us were probably trained in something other than education, and teaching courses has historically been viewed as somehow “lesser” than research. But what if we thought of our teaching in the same way we think about research? Constantly asking exciting questions, gathering new data, and reassessing our analyses and conclusions. The 2021 article I reference here frames this idea nicely, </a:t>
            </a:r>
            <a:r>
              <a:rPr lang="en-US" baseline="0" dirty="0" smtClean="0">
                <a:solidFill>
                  <a:srgbClr val="FF0000"/>
                </a:solidFill>
              </a:rPr>
              <a:t>Cunningham </a:t>
            </a:r>
            <a:r>
              <a:rPr lang="en-US" baseline="0" dirty="0" smtClean="0">
                <a:solidFill>
                  <a:srgbClr val="FF0000"/>
                </a:solidFill>
              </a:rPr>
              <a:t>2013 developed a nice self reflection </a:t>
            </a:r>
            <a:r>
              <a:rPr lang="en-US" baseline="0" dirty="0" smtClean="0">
                <a:solidFill>
                  <a:srgbClr val="FF0000"/>
                </a:solidFill>
              </a:rPr>
              <a:t>tool, and Kimberly Tanner’s publication has it all (and she explains even more teaching strategies to promote classroom equity). </a:t>
            </a:r>
            <a:r>
              <a:rPr lang="en-US" baseline="0" dirty="0" smtClean="0">
                <a:solidFill>
                  <a:srgbClr val="FF0000"/>
                </a:solidFill>
              </a:rPr>
              <a:t>While not obviously tied into the DEI focus of this workshop, I think that we could apply these principles to become better educators for all of our students. </a:t>
            </a:r>
          </a:p>
          <a:p>
            <a:pPr marL="0" indent="0">
              <a:buFont typeface="+mj-lt"/>
              <a:buNone/>
            </a:pPr>
            <a:r>
              <a:rPr lang="en-US" b="1" baseline="0" dirty="0" smtClean="0">
                <a:solidFill>
                  <a:srgbClr val="FF0000"/>
                </a:solidFill>
              </a:rPr>
              <a:t>9</a:t>
            </a:r>
            <a:r>
              <a:rPr lang="en-US" baseline="0" dirty="0" smtClean="0">
                <a:solidFill>
                  <a:srgbClr val="FF0000"/>
                </a:solidFill>
              </a:rPr>
              <a:t>. Still not feeling like you are equipped to make any of these changes to your course? That’s fine. Perhaps attending some extra professional development will spark some ideas. Obviously CTE has amazing things to offer, but you could also likely find some opportunities through your professional organizations. </a:t>
            </a:r>
          </a:p>
          <a:p>
            <a:r>
              <a:rPr lang="en-US" b="1" baseline="0" dirty="0" smtClean="0">
                <a:solidFill>
                  <a:srgbClr val="FF0000"/>
                </a:solidFill>
              </a:rPr>
              <a:t>10</a:t>
            </a:r>
            <a:r>
              <a:rPr lang="en-US" baseline="0" dirty="0" smtClean="0">
                <a:solidFill>
                  <a:srgbClr val="FF0000"/>
                </a:solidFill>
              </a:rPr>
              <a:t>. This all brings us to our syllabi, and what we’re going to spend the rest of the workshop talking about. </a:t>
            </a:r>
            <a:r>
              <a:rPr lang="en-US" dirty="0" smtClean="0"/>
              <a:t>Creating an inclusive course includes all aspects of your course, from design and activities to assessment.</a:t>
            </a:r>
            <a:r>
              <a:rPr lang="en-US" baseline="0" dirty="0" smtClean="0"/>
              <a:t> </a:t>
            </a:r>
            <a:r>
              <a:rPr lang="en-US" dirty="0" smtClean="0"/>
              <a:t>For many of our students, the first “interaction” they have with you is through your syllabus.</a:t>
            </a:r>
          </a:p>
          <a:p>
            <a:pPr marL="0" indent="0">
              <a:buFont typeface="+mj-lt"/>
              <a:buNone/>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510E0AF2-70A7-4252-9931-E2A5441B5EA9}" type="slidenum">
              <a:rPr lang="en-US" smtClean="0"/>
              <a:t>7</a:t>
            </a:fld>
            <a:endParaRPr lang="en-US"/>
          </a:p>
        </p:txBody>
      </p:sp>
    </p:spTree>
    <p:extLst>
      <p:ext uri="{BB962C8B-B14F-4D97-AF65-F5344CB8AC3E}">
        <p14:creationId xmlns:p14="http://schemas.microsoft.com/office/powerpoint/2010/main" val="344516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Arial" panose="020B0604020202020204" pitchFamily="34" charset="0"/>
              </a:rPr>
              <a:t>This rubric was designed to help quantitatively and qualitatively assess the degree to which a syllabus achieves a learning-centered orientation.</a:t>
            </a:r>
            <a:r>
              <a:rPr lang="en-US" baseline="0" dirty="0" smtClean="0">
                <a:effectLst/>
                <a:latin typeface="Arial" panose="020B0604020202020204" pitchFamily="34" charset="0"/>
              </a:rPr>
              <a:t>  It </a:t>
            </a:r>
            <a:r>
              <a:rPr lang="en-US" dirty="0" smtClean="0">
                <a:effectLst/>
                <a:latin typeface="Arial" panose="020B0604020202020204" pitchFamily="34" charset="0"/>
              </a:rPr>
              <a:t>accounts for nuances in syllabi while also maintaining widespread relevance to courses in a diverse range of disciplines, levels, and institutions. </a:t>
            </a:r>
          </a:p>
          <a:p>
            <a:endParaRPr lang="en-US" dirty="0" smtClean="0">
              <a:effectLst/>
              <a:latin typeface="Arial" panose="020B0604020202020204" pitchFamily="34" charset="0"/>
            </a:endParaRPr>
          </a:p>
          <a:p>
            <a:r>
              <a:rPr lang="en-US" sz="1200" kern="1200" dirty="0" smtClean="0">
                <a:solidFill>
                  <a:schemeClr val="tx1"/>
                </a:solidFill>
                <a:effectLst/>
                <a:latin typeface="+mn-lt"/>
                <a:ea typeface="+mn-ea"/>
                <a:cs typeface="+mn-cs"/>
              </a:rPr>
              <a:t>The rubric focuses on four criteria typical of learning-centered syllabi: (1) learning goals and objectives, (2) assessment activities, (3) schedule, and (4) overall learning environment. These criteria do not map onto any specific section of a syllabus (with the exception of the Schedule); instead, users are directed to search for evidence of the quality of all criteria across the syllabus.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of the 16 components—designated as essential, important, or less-important—is scored on the strength of supporting evidence. Strong evidence indicates that many (but not necessarily all) of the characteristics of the component are present in the syllabus and match the descriptions closely. Moderate evidence indicates that a few of the characteristics of the component are present in the syllabus and/or only partly match the descriptions. Low evidence indicates that very few of the characteristics of the component are present in the syllabus and/or don’t match the descriptions.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0E0AF2-70A7-4252-9931-E2A5441B5EA9}" type="slidenum">
              <a:rPr lang="en-US" smtClean="0"/>
              <a:t>10</a:t>
            </a:fld>
            <a:endParaRPr lang="en-US"/>
          </a:p>
        </p:txBody>
      </p:sp>
    </p:spTree>
    <p:extLst>
      <p:ext uri="{BB962C8B-B14F-4D97-AF65-F5344CB8AC3E}">
        <p14:creationId xmlns:p14="http://schemas.microsoft.com/office/powerpoint/2010/main" val="205423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2, 4, 9 are</a:t>
            </a:r>
            <a:r>
              <a:rPr lang="en-US" baseline="0" dirty="0" smtClean="0"/>
              <a:t> essential, so they are given 3 points each</a:t>
            </a:r>
          </a:p>
          <a:p>
            <a:r>
              <a:rPr lang="en-US" baseline="0" dirty="0" smtClean="0"/>
              <a:t>5, 10, 11 are important and are awarded 2 points each</a:t>
            </a:r>
          </a:p>
          <a:p>
            <a:r>
              <a:rPr lang="en-US" baseline="0" dirty="0" smtClean="0"/>
              <a:t>6, 7, 8, 12, 13 are less important and are awarded 1 point each</a:t>
            </a:r>
          </a:p>
          <a:p>
            <a:r>
              <a:rPr lang="en-US" baseline="0" dirty="0" smtClean="0"/>
              <a:t>3 is not scored but is included for completeness</a:t>
            </a:r>
          </a:p>
          <a:p>
            <a:endParaRPr lang="en-US" dirty="0" smtClean="0"/>
          </a:p>
          <a:p>
            <a:r>
              <a:rPr lang="en-US" dirty="0" smtClean="0"/>
              <a:t>FINK: Repackaging and expanding on Bloom's Taxonomy,</a:t>
            </a:r>
            <a:r>
              <a:rPr lang="en-US" baseline="0" dirty="0" smtClean="0"/>
              <a:t> </a:t>
            </a:r>
            <a:r>
              <a:rPr lang="en-US" dirty="0" smtClean="0"/>
              <a:t>Fink's Taxonomy of Significant Learning identifies “six kinds of significant learning” (Foundational Knowledge, Application, Integration, Human Dimension, Caring, and Learning How to Learn) and organizes them in a nonhierarchical fashion. Each of these six broad categories encompasses many types of modes of thought, skills, and intellectual and affective processes that reinforce each other and contribute to learning. Syllabi that score highly on the rubric achieve all six kinds of significant learning in Fink's taxonomy.</a:t>
            </a:r>
            <a:endParaRPr lang="en-US" dirty="0"/>
          </a:p>
        </p:txBody>
      </p:sp>
      <p:sp>
        <p:nvSpPr>
          <p:cNvPr id="4" name="Slide Number Placeholder 3"/>
          <p:cNvSpPr>
            <a:spLocks noGrp="1"/>
          </p:cNvSpPr>
          <p:nvPr>
            <p:ph type="sldNum" sz="quarter" idx="10"/>
          </p:nvPr>
        </p:nvSpPr>
        <p:spPr/>
        <p:txBody>
          <a:bodyPr/>
          <a:lstStyle/>
          <a:p>
            <a:fld id="{510E0AF2-70A7-4252-9931-E2A5441B5EA9}" type="slidenum">
              <a:rPr lang="en-US" smtClean="0"/>
              <a:t>11</a:t>
            </a:fld>
            <a:endParaRPr lang="en-US"/>
          </a:p>
        </p:txBody>
      </p:sp>
    </p:spTree>
    <p:extLst>
      <p:ext uri="{BB962C8B-B14F-4D97-AF65-F5344CB8AC3E}">
        <p14:creationId xmlns:p14="http://schemas.microsoft.com/office/powerpoint/2010/main" val="108460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short on time, focus on Classroom Environment components </a:t>
            </a:r>
          </a:p>
        </p:txBody>
      </p:sp>
    </p:spTree>
    <p:extLst>
      <p:ext uri="{BB962C8B-B14F-4D97-AF65-F5344CB8AC3E}">
        <p14:creationId xmlns:p14="http://schemas.microsoft.com/office/powerpoint/2010/main" val="373593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a:t>
            </a:r>
            <a:r>
              <a:rPr lang="en-US" b="1" dirty="0" smtClean="0"/>
              <a:t>content-focused</a:t>
            </a:r>
            <a:r>
              <a:rPr lang="en-US" dirty="0" smtClean="0"/>
              <a:t> syllabus, </a:t>
            </a:r>
            <a:r>
              <a:rPr lang="en-US" b="0" dirty="0" smtClean="0"/>
              <a:t>the instructor emphasizes what the student will and will not do and how the instructor will reward or punish student behaviors</a:t>
            </a:r>
          </a:p>
          <a:p>
            <a:endParaRPr lang="en-US" b="0" dirty="0" smtClean="0"/>
          </a:p>
          <a:p>
            <a:r>
              <a:rPr lang="en-US" b="1" dirty="0" smtClean="0"/>
              <a:t>A learning-focused </a:t>
            </a:r>
            <a:r>
              <a:rPr lang="en-US" dirty="0" smtClean="0"/>
              <a:t>syllabus highlights the big ideas or questions in the course, describes how students will prepare to engage with these ideas or questions, and provides information about where the instructor will look to see evidence of learning success.</a:t>
            </a:r>
            <a:endParaRPr lang="en-US" dirty="0"/>
          </a:p>
        </p:txBody>
      </p:sp>
      <p:sp>
        <p:nvSpPr>
          <p:cNvPr id="4" name="Slide Number Placeholder 3"/>
          <p:cNvSpPr>
            <a:spLocks noGrp="1"/>
          </p:cNvSpPr>
          <p:nvPr>
            <p:ph type="sldNum" sz="quarter" idx="10"/>
          </p:nvPr>
        </p:nvSpPr>
        <p:spPr/>
        <p:txBody>
          <a:bodyPr/>
          <a:lstStyle/>
          <a:p>
            <a:fld id="{510E0AF2-70A7-4252-9931-E2A5441B5EA9}" type="slidenum">
              <a:rPr lang="en-US" smtClean="0"/>
              <a:t>14</a:t>
            </a:fld>
            <a:endParaRPr lang="en-US"/>
          </a:p>
        </p:txBody>
      </p:sp>
    </p:spTree>
    <p:extLst>
      <p:ext uri="{BB962C8B-B14F-4D97-AF65-F5344CB8AC3E}">
        <p14:creationId xmlns:p14="http://schemas.microsoft.com/office/powerpoint/2010/main" val="111916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3312-440D-8CDB-B0A0-F2C15BC8E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A1F354-7D45-DD4C-2652-214F9693E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69ED91-01D6-E0B9-78F1-750D23DED10A}"/>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5" name="Footer Placeholder 4">
            <a:extLst>
              <a:ext uri="{FF2B5EF4-FFF2-40B4-BE49-F238E27FC236}">
                <a16:creationId xmlns:a16="http://schemas.microsoft.com/office/drawing/2014/main" id="{1C45B8DC-FFD3-56E0-4013-A3E532443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5D623-D8C3-2459-9F76-251F69263C4E}"/>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398231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EEB8-18A1-6B83-6926-52DAEC70C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7299D-28E7-DBD8-3534-E7B6E9B08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CAF67-C6A4-FC8A-DFBF-CA7DB46DC9FB}"/>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5" name="Footer Placeholder 4">
            <a:extLst>
              <a:ext uri="{FF2B5EF4-FFF2-40B4-BE49-F238E27FC236}">
                <a16:creationId xmlns:a16="http://schemas.microsoft.com/office/drawing/2014/main" id="{11002D1B-610D-C4FA-1A41-30D8A1569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C194D-09B3-FCD6-9059-F5A94908DEA8}"/>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294264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E01D6A-EDDA-F044-9862-96DBA902A4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B1EFCD-4457-ADC9-A3F2-03BE113F34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2A3FA-3510-1267-B18C-047DF95C8BA9}"/>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5" name="Footer Placeholder 4">
            <a:extLst>
              <a:ext uri="{FF2B5EF4-FFF2-40B4-BE49-F238E27FC236}">
                <a16:creationId xmlns:a16="http://schemas.microsoft.com/office/drawing/2014/main" id="{23AA5C5A-D13F-4C50-8CDB-F7D2F0AAA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A00CE-337E-DB34-C011-3972811FB52C}"/>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319526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633058"/>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2000"/>
              <a:buNone/>
              <a:defRPr sz="2000">
                <a:latin typeface="Avenir"/>
                <a:ea typeface="Avenir"/>
                <a:cs typeface="Avenir"/>
                <a:sym typeface="Avenir"/>
              </a:defRPr>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136698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8694" y="365760"/>
            <a:ext cx="10895106"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63305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8694" y="1949450"/>
            <a:ext cx="11274612" cy="419576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5256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633058"/>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400"/>
              <a:buNone/>
              <a:defRPr sz="2400">
                <a:solidFill>
                  <a:schemeClr val="dk2"/>
                </a:solidFill>
              </a:defRPr>
            </a:lvl1pPr>
            <a:lvl2pPr marL="914400" lvl="1" indent="-228600" algn="l">
              <a:lnSpc>
                <a:spcPct val="110000"/>
              </a:lnSpc>
              <a:spcBef>
                <a:spcPts val="500"/>
              </a:spcBef>
              <a:spcAft>
                <a:spcPts val="0"/>
              </a:spcAft>
              <a:buSzPts val="2000"/>
              <a:buNone/>
              <a:defRPr sz="2000">
                <a:solidFill>
                  <a:srgbClr val="B28E9E"/>
                </a:solidFill>
              </a:defRPr>
            </a:lvl2pPr>
            <a:lvl3pPr marL="1371600" lvl="2" indent="-228600" algn="l">
              <a:lnSpc>
                <a:spcPct val="110000"/>
              </a:lnSpc>
              <a:spcBef>
                <a:spcPts val="500"/>
              </a:spcBef>
              <a:spcAft>
                <a:spcPts val="0"/>
              </a:spcAft>
              <a:buSzPts val="1800"/>
              <a:buNone/>
              <a:defRPr sz="1800">
                <a:solidFill>
                  <a:srgbClr val="B28E9E"/>
                </a:solidFill>
              </a:defRPr>
            </a:lvl3pPr>
            <a:lvl4pPr marL="1828800" lvl="3" indent="-228600" algn="l">
              <a:lnSpc>
                <a:spcPct val="110000"/>
              </a:lnSpc>
              <a:spcBef>
                <a:spcPts val="500"/>
              </a:spcBef>
              <a:spcAft>
                <a:spcPts val="0"/>
              </a:spcAft>
              <a:buSzPts val="1600"/>
              <a:buNone/>
              <a:defRPr sz="1600">
                <a:solidFill>
                  <a:srgbClr val="B28E9E"/>
                </a:solidFill>
              </a:defRPr>
            </a:lvl4pPr>
            <a:lvl5pPr marL="2286000" lvl="4" indent="-228600" algn="l">
              <a:lnSpc>
                <a:spcPct val="110000"/>
              </a:lnSpc>
              <a:spcBef>
                <a:spcPts val="500"/>
              </a:spcBef>
              <a:spcAft>
                <a:spcPts val="0"/>
              </a:spcAft>
              <a:buSzPts val="1600"/>
              <a:buNone/>
              <a:defRPr sz="1600">
                <a:solidFill>
                  <a:srgbClr val="B28E9E"/>
                </a:solidFill>
              </a:defRPr>
            </a:lvl5pPr>
            <a:lvl6pPr marL="2743200" lvl="5" indent="-228600" algn="l">
              <a:lnSpc>
                <a:spcPct val="90000"/>
              </a:lnSpc>
              <a:spcBef>
                <a:spcPts val="500"/>
              </a:spcBef>
              <a:spcAft>
                <a:spcPts val="0"/>
              </a:spcAft>
              <a:buClr>
                <a:srgbClr val="B28E9E"/>
              </a:buClr>
              <a:buSzPts val="1600"/>
              <a:buNone/>
              <a:defRPr sz="1600">
                <a:solidFill>
                  <a:srgbClr val="B28E9E"/>
                </a:solidFill>
              </a:defRPr>
            </a:lvl6pPr>
            <a:lvl7pPr marL="3200400" lvl="6" indent="-228600" algn="l">
              <a:lnSpc>
                <a:spcPct val="90000"/>
              </a:lnSpc>
              <a:spcBef>
                <a:spcPts val="500"/>
              </a:spcBef>
              <a:spcAft>
                <a:spcPts val="0"/>
              </a:spcAft>
              <a:buClr>
                <a:srgbClr val="B28E9E"/>
              </a:buClr>
              <a:buSzPts val="1600"/>
              <a:buNone/>
              <a:defRPr sz="1600">
                <a:solidFill>
                  <a:srgbClr val="B28E9E"/>
                </a:solidFill>
              </a:defRPr>
            </a:lvl7pPr>
            <a:lvl8pPr marL="3657600" lvl="7" indent="-228600" algn="l">
              <a:lnSpc>
                <a:spcPct val="90000"/>
              </a:lnSpc>
              <a:spcBef>
                <a:spcPts val="500"/>
              </a:spcBef>
              <a:spcAft>
                <a:spcPts val="0"/>
              </a:spcAft>
              <a:buClr>
                <a:srgbClr val="B28E9E"/>
              </a:buClr>
              <a:buSzPts val="1600"/>
              <a:buNone/>
              <a:defRPr sz="1600">
                <a:solidFill>
                  <a:srgbClr val="B28E9E"/>
                </a:solidFill>
              </a:defRPr>
            </a:lvl8pPr>
            <a:lvl9pPr marL="4114800" lvl="8" indent="-228600" algn="l">
              <a:lnSpc>
                <a:spcPct val="90000"/>
              </a:lnSpc>
              <a:spcBef>
                <a:spcPts val="500"/>
              </a:spcBef>
              <a:spcAft>
                <a:spcPts val="0"/>
              </a:spcAft>
              <a:buClr>
                <a:srgbClr val="B28E9E"/>
              </a:buClr>
              <a:buSzPts val="1600"/>
              <a:buNone/>
              <a:defRPr sz="1600">
                <a:solidFill>
                  <a:srgbClr val="B28E9E"/>
                </a:solidFill>
              </a:defRPr>
            </a:lvl9pPr>
          </a:lstStyle>
          <a:p>
            <a:endParaRPr/>
          </a:p>
        </p:txBody>
      </p:sp>
    </p:spTree>
    <p:extLst>
      <p:ext uri="{BB962C8B-B14F-4D97-AF65-F5344CB8AC3E}">
        <p14:creationId xmlns:p14="http://schemas.microsoft.com/office/powerpoint/2010/main" val="2015735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8694" y="365760"/>
            <a:ext cx="10895106"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63305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458695" y="1825625"/>
            <a:ext cx="5561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body" idx="2"/>
          </p:nvPr>
        </p:nvSpPr>
        <p:spPr>
          <a:xfrm>
            <a:off x="6172199" y="1825625"/>
            <a:ext cx="556110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33315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8694" y="365125"/>
            <a:ext cx="11274612"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63305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465256" y="1752600"/>
            <a:ext cx="553231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6"/>
          <p:cNvSpPr txBox="1">
            <a:spLocks noGrp="1"/>
          </p:cNvSpPr>
          <p:nvPr>
            <p:ph type="body" idx="2"/>
          </p:nvPr>
        </p:nvSpPr>
        <p:spPr>
          <a:xfrm>
            <a:off x="465256" y="2666999"/>
            <a:ext cx="5532319" cy="352266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
          <p:cNvSpPr txBox="1">
            <a:spLocks noGrp="1"/>
          </p:cNvSpPr>
          <p:nvPr>
            <p:ph type="body" idx="3"/>
          </p:nvPr>
        </p:nvSpPr>
        <p:spPr>
          <a:xfrm>
            <a:off x="6172200" y="1752600"/>
            <a:ext cx="556110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6"/>
          <p:cNvSpPr txBox="1">
            <a:spLocks noGrp="1"/>
          </p:cNvSpPr>
          <p:nvPr>
            <p:ph type="body" idx="4"/>
          </p:nvPr>
        </p:nvSpPr>
        <p:spPr>
          <a:xfrm>
            <a:off x="6172200" y="2666999"/>
            <a:ext cx="5561106" cy="352266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219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3082705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633058"/>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SzPts val="3200"/>
              <a:buChar char="•"/>
              <a:defRPr sz="3200"/>
            </a:lvl1pPr>
            <a:lvl2pPr marL="914400" lvl="1" indent="-406400" algn="l">
              <a:lnSpc>
                <a:spcPct val="110000"/>
              </a:lnSpc>
              <a:spcBef>
                <a:spcPts val="500"/>
              </a:spcBef>
              <a:spcAft>
                <a:spcPts val="0"/>
              </a:spcAft>
              <a:buSzPts val="2800"/>
              <a:buChar char="•"/>
              <a:defRPr sz="2800"/>
            </a:lvl2pPr>
            <a:lvl3pPr marL="1371600" lvl="2" indent="-381000" algn="l">
              <a:lnSpc>
                <a:spcPct val="110000"/>
              </a:lnSpc>
              <a:spcBef>
                <a:spcPts val="500"/>
              </a:spcBef>
              <a:spcAft>
                <a:spcPts val="0"/>
              </a:spcAft>
              <a:buSzPts val="2400"/>
              <a:buChar char="•"/>
              <a:defRPr sz="2400"/>
            </a:lvl3pPr>
            <a:lvl4pPr marL="1828800" lvl="3" indent="-355600" algn="l">
              <a:lnSpc>
                <a:spcPct val="110000"/>
              </a:lnSpc>
              <a:spcBef>
                <a:spcPts val="500"/>
              </a:spcBef>
              <a:spcAft>
                <a:spcPts val="0"/>
              </a:spcAft>
              <a:buSzPts val="2000"/>
              <a:buChar char="•"/>
              <a:defRPr sz="2000"/>
            </a:lvl4pPr>
            <a:lvl5pPr marL="2286000" lvl="4" indent="-355600" algn="l">
              <a:lnSpc>
                <a:spcPct val="11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3339357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633058"/>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a:spLocks noGrp="1"/>
          </p:cNvSpPr>
          <p:nvPr>
            <p:ph type="pic" idx="2"/>
          </p:nvPr>
        </p:nvSpPr>
        <p:spPr>
          <a:xfrm>
            <a:off x="5183188" y="987425"/>
            <a:ext cx="6172200" cy="4873625"/>
          </a:xfrm>
          <a:prstGeom prst="rect">
            <a:avLst/>
          </a:prstGeom>
          <a:noFill/>
          <a:ln>
            <a:noFill/>
          </a:ln>
        </p:spPr>
      </p:sp>
      <p:sp>
        <p:nvSpPr>
          <p:cNvPr id="42" name="Google Shape;4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65247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E891-D20E-3353-88D2-35D09CD7F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6C553-BBD0-72E0-9151-832134580A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D1EC8-62AB-97F5-9B4D-496AD1E42EB3}"/>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5" name="Footer Placeholder 4">
            <a:extLst>
              <a:ext uri="{FF2B5EF4-FFF2-40B4-BE49-F238E27FC236}">
                <a16:creationId xmlns:a16="http://schemas.microsoft.com/office/drawing/2014/main" id="{39B7096F-91C0-C283-708F-942049CB8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20A66-06BB-AD43-9641-13C7202D2FF0}"/>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2375266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458694" y="425450"/>
            <a:ext cx="11274612"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63305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1"/>
          <p:cNvSpPr txBox="1">
            <a:spLocks noGrp="1"/>
          </p:cNvSpPr>
          <p:nvPr>
            <p:ph type="body" idx="1"/>
          </p:nvPr>
        </p:nvSpPr>
        <p:spPr>
          <a:xfrm rot="5400000">
            <a:off x="3998119" y="-1589974"/>
            <a:ext cx="4195763" cy="1127461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5178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63305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3941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828-513A-7208-D427-B95B75E44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09ED86-C45B-202D-C510-6CB156B40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A2265-EADC-CEAB-4C8E-3E2DEF0F8FE0}"/>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5" name="Footer Placeholder 4">
            <a:extLst>
              <a:ext uri="{FF2B5EF4-FFF2-40B4-BE49-F238E27FC236}">
                <a16:creationId xmlns:a16="http://schemas.microsoft.com/office/drawing/2014/main" id="{1C3407F0-220E-CC8E-A389-403B58E05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7DA1D-0DB7-1CF5-240E-B66FEE4CA261}"/>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86841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F067-D036-49EE-F6F6-95711EEE7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81E8F-8E06-B6C2-2E2E-E325112A84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ABD017-062E-0836-A63C-4590B1D30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552DDD-38D6-44C3-FC2B-5BB3D88FA31F}"/>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6" name="Footer Placeholder 5">
            <a:extLst>
              <a:ext uri="{FF2B5EF4-FFF2-40B4-BE49-F238E27FC236}">
                <a16:creationId xmlns:a16="http://schemas.microsoft.com/office/drawing/2014/main" id="{C08B08C2-98E6-9894-9E8F-69DBFB5D1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6DD6E-0DDD-31D2-4E29-B3BB62A82E13}"/>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6905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7407-880C-F383-A312-2EFCD92C9C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52FCD-2E9A-5C68-3460-89F788B8B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E9FF79-B6EC-87C1-786A-7FF99547B5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CF3C3E-8CDE-7ED5-C5C2-42329DFAF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DBC31C-C19D-A8FB-F892-0DE4E1442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A9CF1-E0DC-F04B-8A06-CEDC2A4A9062}"/>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8" name="Footer Placeholder 7">
            <a:extLst>
              <a:ext uri="{FF2B5EF4-FFF2-40B4-BE49-F238E27FC236}">
                <a16:creationId xmlns:a16="http://schemas.microsoft.com/office/drawing/2014/main" id="{2086B729-0133-897E-AB7A-A27F2CA2B7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E1C2DE-32E0-FFD5-AD80-DBE7E42D9E16}"/>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174397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FB35-6020-0248-1A2D-9A718035DD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111541-F06C-C063-B8DE-AFA156E32F53}"/>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4" name="Footer Placeholder 3">
            <a:extLst>
              <a:ext uri="{FF2B5EF4-FFF2-40B4-BE49-F238E27FC236}">
                <a16:creationId xmlns:a16="http://schemas.microsoft.com/office/drawing/2014/main" id="{5FA6442D-9711-B7A7-9A4B-A3B7C3DBCD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3E5D9E-6C49-9A5B-9395-7B49FBB3E379}"/>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319273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F837B-E4CA-A6FD-62AF-7C1D0FB357E7}"/>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3" name="Footer Placeholder 2">
            <a:extLst>
              <a:ext uri="{FF2B5EF4-FFF2-40B4-BE49-F238E27FC236}">
                <a16:creationId xmlns:a16="http://schemas.microsoft.com/office/drawing/2014/main" id="{968986EC-B979-A0D8-29F9-3FBA315924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56AD97-28E5-ABA7-25F9-5BD703A7F232}"/>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68872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FCAF-10D9-7790-796F-FF6CA595F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6A8EA-0C47-B303-8D06-ACF97837A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E952E-7944-43FE-76CA-3015ED33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71C47-3ACB-2B88-4DBE-0256EACC3FD7}"/>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6" name="Footer Placeholder 5">
            <a:extLst>
              <a:ext uri="{FF2B5EF4-FFF2-40B4-BE49-F238E27FC236}">
                <a16:creationId xmlns:a16="http://schemas.microsoft.com/office/drawing/2014/main" id="{838336D9-7E87-F490-6AAF-00759E41D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6C629-51C1-ACF2-A7C6-AE3AA87AB5B3}"/>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333861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BDAC-0929-0035-E162-AB6206BA5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67255A-EE90-3611-CADB-746BE0BEF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4F55D2-D6FE-F2DB-6AEF-4A9C84C6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4A177-3F4E-6EA8-E2F8-655923666285}"/>
              </a:ext>
            </a:extLst>
          </p:cNvPr>
          <p:cNvSpPr>
            <a:spLocks noGrp="1"/>
          </p:cNvSpPr>
          <p:nvPr>
            <p:ph type="dt" sz="half" idx="10"/>
          </p:nvPr>
        </p:nvSpPr>
        <p:spPr/>
        <p:txBody>
          <a:bodyPr/>
          <a:lstStyle/>
          <a:p>
            <a:fld id="{9F775463-B9A9-4669-BE76-6FDD84079041}" type="datetimeFigureOut">
              <a:rPr lang="en-US" smtClean="0"/>
              <a:t>4/18/2023</a:t>
            </a:fld>
            <a:endParaRPr lang="en-US"/>
          </a:p>
        </p:txBody>
      </p:sp>
      <p:sp>
        <p:nvSpPr>
          <p:cNvPr id="6" name="Footer Placeholder 5">
            <a:extLst>
              <a:ext uri="{FF2B5EF4-FFF2-40B4-BE49-F238E27FC236}">
                <a16:creationId xmlns:a16="http://schemas.microsoft.com/office/drawing/2014/main" id="{0AE78C55-89CB-D1E0-D35C-19D58F9FE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542A2-B7D8-8E9E-4780-C9E585D7CDBB}"/>
              </a:ext>
            </a:extLst>
          </p:cNvPr>
          <p:cNvSpPr>
            <a:spLocks noGrp="1"/>
          </p:cNvSpPr>
          <p:nvPr>
            <p:ph type="sldNum" sz="quarter" idx="12"/>
          </p:nvPr>
        </p:nvSpPr>
        <p:spPr/>
        <p:txBody>
          <a:bodyPr/>
          <a:lstStyle/>
          <a:p>
            <a:fld id="{FF49309F-6996-4F2E-9C04-F75FFF213FF4}" type="slidenum">
              <a:rPr lang="en-US" smtClean="0"/>
              <a:t>‹#›</a:t>
            </a:fld>
            <a:endParaRPr lang="en-US"/>
          </a:p>
        </p:txBody>
      </p:sp>
    </p:spTree>
    <p:extLst>
      <p:ext uri="{BB962C8B-B14F-4D97-AF65-F5344CB8AC3E}">
        <p14:creationId xmlns:p14="http://schemas.microsoft.com/office/powerpoint/2010/main" val="9474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B3BF5-18C4-87EC-90E1-DA52AA8E7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8531B-A981-38AE-1502-7B063464C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EB5CF-EBFD-A9E2-E07F-D07FF5E43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75463-B9A9-4669-BE76-6FDD84079041}" type="datetimeFigureOut">
              <a:rPr lang="en-US" smtClean="0"/>
              <a:t>4/18/2023</a:t>
            </a:fld>
            <a:endParaRPr lang="en-US"/>
          </a:p>
        </p:txBody>
      </p:sp>
      <p:sp>
        <p:nvSpPr>
          <p:cNvPr id="5" name="Footer Placeholder 4">
            <a:extLst>
              <a:ext uri="{FF2B5EF4-FFF2-40B4-BE49-F238E27FC236}">
                <a16:creationId xmlns:a16="http://schemas.microsoft.com/office/drawing/2014/main" id="{611E161A-C6AF-73F4-DD1A-EE7CCDCFF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CFA1A-D7CD-CE19-BD52-89C0ABFD8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9309F-6996-4F2E-9C04-F75FFF213FF4}" type="slidenum">
              <a:rPr lang="en-US" smtClean="0"/>
              <a:t>‹#›</a:t>
            </a:fld>
            <a:endParaRPr lang="en-US"/>
          </a:p>
        </p:txBody>
      </p:sp>
    </p:spTree>
    <p:extLst>
      <p:ext uri="{BB962C8B-B14F-4D97-AF65-F5344CB8AC3E}">
        <p14:creationId xmlns:p14="http://schemas.microsoft.com/office/powerpoint/2010/main" val="1934163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8694" y="425450"/>
            <a:ext cx="11274612"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633058"/>
              </a:buClr>
              <a:buSzPts val="4400"/>
              <a:buFont typeface="Avenir"/>
              <a:buNone/>
              <a:defRPr sz="4400" b="1" i="0" u="none" strike="noStrike" cap="none">
                <a:solidFill>
                  <a:srgbClr val="633058"/>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8694" y="1949450"/>
            <a:ext cx="11274612" cy="41957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accent1"/>
              </a:buClr>
              <a:buSzPts val="3200"/>
              <a:buFont typeface="Arial"/>
              <a:buChar char="•"/>
              <a:defRPr sz="3200" b="0" i="0" u="none" strike="noStrike" cap="none">
                <a:solidFill>
                  <a:schemeClr val="dk1"/>
                </a:solidFill>
                <a:latin typeface="Avenir"/>
                <a:ea typeface="Avenir"/>
                <a:cs typeface="Avenir"/>
                <a:sym typeface="Avenir"/>
              </a:defRPr>
            </a:lvl1pPr>
            <a:lvl2pPr marL="914400" marR="0" lvl="1" indent="-406400" algn="l" rtl="0">
              <a:lnSpc>
                <a:spcPct val="110000"/>
              </a:lnSpc>
              <a:spcBef>
                <a:spcPts val="500"/>
              </a:spcBef>
              <a:spcAft>
                <a:spcPts val="0"/>
              </a:spcAft>
              <a:buClr>
                <a:schemeClr val="accent1"/>
              </a:buClr>
              <a:buSzPts val="2800"/>
              <a:buFont typeface="Arial"/>
              <a:buChar char="•"/>
              <a:defRPr sz="2800" b="0" i="0" u="none" strike="noStrike" cap="none">
                <a:solidFill>
                  <a:schemeClr val="dk1"/>
                </a:solidFill>
                <a:latin typeface="Avenir"/>
                <a:ea typeface="Avenir"/>
                <a:cs typeface="Avenir"/>
                <a:sym typeface="Avenir"/>
              </a:defRPr>
            </a:lvl2pPr>
            <a:lvl3pPr marL="1371600" marR="0" lvl="2" indent="-381000" algn="l" rtl="0">
              <a:lnSpc>
                <a:spcPct val="110000"/>
              </a:lnSpc>
              <a:spcBef>
                <a:spcPts val="500"/>
              </a:spcBef>
              <a:spcAft>
                <a:spcPts val="0"/>
              </a:spcAft>
              <a:buClr>
                <a:schemeClr val="accent1"/>
              </a:buClr>
              <a:buSzPts val="2400"/>
              <a:buFont typeface="Arial"/>
              <a:buChar char="•"/>
              <a:defRPr sz="2400" b="0" i="0" u="none" strike="noStrike" cap="none">
                <a:solidFill>
                  <a:schemeClr val="dk1"/>
                </a:solidFill>
                <a:latin typeface="Avenir"/>
                <a:ea typeface="Avenir"/>
                <a:cs typeface="Avenir"/>
                <a:sym typeface="Avenir"/>
              </a:defRPr>
            </a:lvl3pPr>
            <a:lvl4pPr marL="1828800" marR="0" lvl="3" indent="-355600" algn="l" rtl="0">
              <a:lnSpc>
                <a:spcPct val="110000"/>
              </a:lnSpc>
              <a:spcBef>
                <a:spcPts val="500"/>
              </a:spcBef>
              <a:spcAft>
                <a:spcPts val="0"/>
              </a:spcAft>
              <a:buClr>
                <a:schemeClr val="accent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10000"/>
              </a:lnSpc>
              <a:spcBef>
                <a:spcPts val="500"/>
              </a:spcBef>
              <a:spcAft>
                <a:spcPts val="0"/>
              </a:spcAft>
              <a:buClr>
                <a:schemeClr val="accent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pic>
        <p:nvPicPr>
          <p:cNvPr id="8" name="Google Shape;8;p1" descr="A picture containing sitting&#10;&#10;Description automatically generated"/>
          <p:cNvPicPr preferRelativeResize="0"/>
          <p:nvPr/>
        </p:nvPicPr>
        <p:blipFill rotWithShape="1">
          <a:blip r:embed="rId12">
            <a:alphaModFix amt="10000"/>
          </a:blip>
          <a:srcRect/>
          <a:stretch/>
        </p:blipFill>
        <p:spPr>
          <a:xfrm>
            <a:off x="8534400" y="0"/>
            <a:ext cx="3654612" cy="4575348"/>
          </a:xfrm>
          <a:prstGeom prst="rect">
            <a:avLst/>
          </a:prstGeom>
          <a:noFill/>
          <a:ln>
            <a:noFill/>
          </a:ln>
        </p:spPr>
      </p:pic>
      <p:sp>
        <p:nvSpPr>
          <p:cNvPr id="9" name="Google Shape;9;p1"/>
          <p:cNvSpPr txBox="1"/>
          <p:nvPr/>
        </p:nvSpPr>
        <p:spPr>
          <a:xfrm>
            <a:off x="4789551" y="6380726"/>
            <a:ext cx="26128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633058"/>
                </a:solidFill>
                <a:latin typeface="Avenir"/>
                <a:ea typeface="Avenir"/>
                <a:cs typeface="Avenir"/>
                <a:sym typeface="Avenir"/>
              </a:rPr>
              <a:t>NSF-DUE #2126154</a:t>
            </a:r>
            <a:endParaRPr/>
          </a:p>
        </p:txBody>
      </p:sp>
      <p:pic>
        <p:nvPicPr>
          <p:cNvPr id="10" name="Google Shape;10;p1" descr="NSF Logo | NSF - National Science Foundation"/>
          <p:cNvPicPr preferRelativeResize="0"/>
          <p:nvPr/>
        </p:nvPicPr>
        <p:blipFill rotWithShape="1">
          <a:blip r:embed="rId13">
            <a:alphaModFix/>
          </a:blip>
          <a:srcRect/>
          <a:stretch/>
        </p:blipFill>
        <p:spPr>
          <a:xfrm>
            <a:off x="11278434" y="5943600"/>
            <a:ext cx="909743" cy="914400"/>
          </a:xfrm>
          <a:prstGeom prst="rect">
            <a:avLst/>
          </a:prstGeom>
          <a:noFill/>
          <a:ln>
            <a:noFill/>
          </a:ln>
        </p:spPr>
      </p:pic>
      <p:pic>
        <p:nvPicPr>
          <p:cNvPr id="11" name="Google Shape;11;p1"/>
          <p:cNvPicPr preferRelativeResize="0"/>
          <p:nvPr/>
        </p:nvPicPr>
        <p:blipFill rotWithShape="1">
          <a:blip r:embed="rId14">
            <a:alphaModFix/>
          </a:blip>
          <a:srcRect l="25575" t="33714" r="22650" b="35543"/>
          <a:stretch/>
        </p:blipFill>
        <p:spPr>
          <a:xfrm>
            <a:off x="167275" y="6157550"/>
            <a:ext cx="1003625" cy="595900"/>
          </a:xfrm>
          <a:prstGeom prst="rect">
            <a:avLst/>
          </a:prstGeom>
          <a:noFill/>
          <a:ln>
            <a:noFill/>
          </a:ln>
        </p:spPr>
      </p:pic>
    </p:spTree>
    <p:extLst>
      <p:ext uri="{BB962C8B-B14F-4D97-AF65-F5344CB8AC3E}">
        <p14:creationId xmlns:p14="http://schemas.microsoft.com/office/powerpoint/2010/main" val="19937702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mailto:ghamerlinck@ufl.edu"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affordabletexts.ufl.edu/affordable-access-for-student-success/4376-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aaas-iuse.org/teaching-outside-the-textbook-integrating-diversity-equity-and-inclusion-into-the-science-classroom-using-real-world-experiences/" TargetMode="External"/><Relationship Id="rId5" Type="http://schemas.openxmlformats.org/officeDocument/2006/relationships/hyperlink" Target="https://teach.ufl.edu/resource-library/accessibility/" TargetMode="External"/><Relationship Id="rId4" Type="http://schemas.openxmlformats.org/officeDocument/2006/relationships/hyperlink" Target="https://deaftec.org/teaching-learning/online-teaching-and-learn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ean.clas.ufl.edu/human-resources/faculty-development/"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3753" y="2302771"/>
            <a:ext cx="9144000" cy="2387600"/>
          </a:xfrm>
        </p:spPr>
        <p:txBody>
          <a:bodyPr>
            <a:normAutofit fontScale="90000"/>
          </a:bodyPr>
          <a:lstStyle/>
          <a:p>
            <a:r>
              <a:rPr lang="en-US" dirty="0" smtClean="0"/>
              <a:t>We’ll be reviewing syllabi design today – feel free to pull up a recent syllabus of your own, or grab a handout</a:t>
            </a:r>
            <a:endParaRPr lang="en-US" dirty="0"/>
          </a:p>
        </p:txBody>
      </p:sp>
    </p:spTree>
    <p:extLst>
      <p:ext uri="{BB962C8B-B14F-4D97-AF65-F5344CB8AC3E}">
        <p14:creationId xmlns:p14="http://schemas.microsoft.com/office/powerpoint/2010/main" val="38218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7898-B519-3CA3-9DA9-A6C60085C7EA}"/>
              </a:ext>
            </a:extLst>
          </p:cNvPr>
          <p:cNvSpPr>
            <a:spLocks noGrp="1"/>
          </p:cNvSpPr>
          <p:nvPr>
            <p:ph type="title"/>
          </p:nvPr>
        </p:nvSpPr>
        <p:spPr/>
        <p:txBody>
          <a:bodyPr/>
          <a:lstStyle/>
          <a:p>
            <a:r>
              <a:rPr lang="en-US" dirty="0"/>
              <a:t>The Plan: </a:t>
            </a:r>
          </a:p>
        </p:txBody>
      </p:sp>
      <p:sp>
        <p:nvSpPr>
          <p:cNvPr id="3" name="Content Placeholder 2">
            <a:extLst>
              <a:ext uri="{FF2B5EF4-FFF2-40B4-BE49-F238E27FC236}">
                <a16:creationId xmlns:a16="http://schemas.microsoft.com/office/drawing/2014/main" id="{F518D36D-3A08-E7A8-65A7-02BDEB5034C8}"/>
              </a:ext>
            </a:extLst>
          </p:cNvPr>
          <p:cNvSpPr>
            <a:spLocks noGrp="1"/>
          </p:cNvSpPr>
          <p:nvPr>
            <p:ph type="body" idx="1"/>
          </p:nvPr>
        </p:nvSpPr>
        <p:spPr>
          <a:xfrm>
            <a:off x="458694" y="1599254"/>
            <a:ext cx="11274612" cy="4195763"/>
          </a:xfrm>
        </p:spPr>
        <p:txBody>
          <a:bodyPr/>
          <a:lstStyle/>
          <a:p>
            <a:pPr marL="514350" indent="-514350">
              <a:buFont typeface="+mj-lt"/>
              <a:buAutoNum type="arabicPeriod"/>
            </a:pPr>
            <a:r>
              <a:rPr lang="en-US" dirty="0"/>
              <a:t>Examine syllabus rubric by Palmer et al. (2014) </a:t>
            </a:r>
          </a:p>
          <a:p>
            <a:pPr marL="514350" indent="-514350">
              <a:buFont typeface="+mj-lt"/>
              <a:buAutoNum type="arabicPeriod"/>
            </a:pPr>
            <a:r>
              <a:rPr lang="en-US" dirty="0"/>
              <a:t>Score your own syllabus or the example syllabi using the syllabus rubric scoring sheet</a:t>
            </a:r>
          </a:p>
          <a:p>
            <a:pPr marL="527050" marR="5080" indent="-514350">
              <a:lnSpc>
                <a:spcPct val="80200"/>
              </a:lnSpc>
              <a:spcBef>
                <a:spcPts val="1825"/>
              </a:spcBef>
              <a:buFont typeface="+mj-lt"/>
              <a:buAutoNum type="arabicPeriod"/>
              <a:tabLst>
                <a:tab pos="241300" algn="l"/>
              </a:tabLst>
            </a:pPr>
            <a:r>
              <a:rPr lang="en-US" dirty="0">
                <a:cs typeface="Calibri"/>
              </a:rPr>
              <a:t>Write</a:t>
            </a:r>
            <a:r>
              <a:rPr lang="en-US" spc="-95" dirty="0">
                <a:cs typeface="Calibri"/>
              </a:rPr>
              <a:t> </a:t>
            </a:r>
            <a:r>
              <a:rPr lang="en-US" dirty="0">
                <a:cs typeface="Calibri"/>
              </a:rPr>
              <a:t>a</a:t>
            </a:r>
            <a:r>
              <a:rPr lang="en-US" spc="25" dirty="0">
                <a:cs typeface="Calibri"/>
              </a:rPr>
              <a:t> </a:t>
            </a:r>
            <a:r>
              <a:rPr lang="en-US" dirty="0">
                <a:cs typeface="Calibri"/>
              </a:rPr>
              <a:t>plan</a:t>
            </a:r>
            <a:r>
              <a:rPr lang="en-US" spc="-25" dirty="0">
                <a:cs typeface="Calibri"/>
              </a:rPr>
              <a:t> for </a:t>
            </a:r>
            <a:r>
              <a:rPr lang="en-US" dirty="0">
                <a:cs typeface="Calibri"/>
              </a:rPr>
              <a:t>revising</a:t>
            </a:r>
            <a:r>
              <a:rPr lang="en-US" spc="-105" dirty="0">
                <a:cs typeface="Calibri"/>
              </a:rPr>
              <a:t> </a:t>
            </a:r>
            <a:r>
              <a:rPr lang="en-US" dirty="0">
                <a:cs typeface="Calibri"/>
              </a:rPr>
              <a:t>your</a:t>
            </a:r>
            <a:r>
              <a:rPr lang="en-US" spc="-20" dirty="0">
                <a:cs typeface="Calibri"/>
              </a:rPr>
              <a:t> </a:t>
            </a:r>
            <a:r>
              <a:rPr lang="en-US" spc="-10" dirty="0">
                <a:cs typeface="Calibri"/>
              </a:rPr>
              <a:t>syllabus </a:t>
            </a:r>
            <a:r>
              <a:rPr lang="en-US" dirty="0">
                <a:cs typeface="Calibri"/>
              </a:rPr>
              <a:t>to</a:t>
            </a:r>
            <a:r>
              <a:rPr lang="en-US" spc="-75" dirty="0">
                <a:cs typeface="Calibri"/>
              </a:rPr>
              <a:t> </a:t>
            </a:r>
            <a:r>
              <a:rPr lang="en-US" dirty="0">
                <a:cs typeface="Calibri"/>
              </a:rPr>
              <a:t>emphasize at least</a:t>
            </a:r>
            <a:r>
              <a:rPr lang="en-US" spc="5" dirty="0">
                <a:cs typeface="Calibri"/>
              </a:rPr>
              <a:t> </a:t>
            </a:r>
            <a:r>
              <a:rPr lang="en-US" dirty="0">
                <a:cs typeface="Calibri"/>
              </a:rPr>
              <a:t>2-3</a:t>
            </a:r>
            <a:r>
              <a:rPr lang="en-US" spc="-100" dirty="0">
                <a:cs typeface="Calibri"/>
              </a:rPr>
              <a:t> </a:t>
            </a:r>
            <a:r>
              <a:rPr lang="en-US" spc="-25" dirty="0">
                <a:cs typeface="Calibri"/>
              </a:rPr>
              <a:t>of </a:t>
            </a:r>
            <a:r>
              <a:rPr lang="en-US" dirty="0">
                <a:cs typeface="Calibri"/>
              </a:rPr>
              <a:t>the rubric</a:t>
            </a:r>
            <a:r>
              <a:rPr lang="en-US" spc="-70" dirty="0">
                <a:cs typeface="Calibri"/>
              </a:rPr>
              <a:t> </a:t>
            </a:r>
            <a:r>
              <a:rPr lang="en-US" spc="-10" dirty="0">
                <a:cs typeface="Calibri"/>
              </a:rPr>
              <a:t>components.</a:t>
            </a:r>
            <a:endParaRPr lang="en-US" dirty="0">
              <a:cs typeface="Calibri"/>
            </a:endParaRP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5498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438525" y="0"/>
            <a:ext cx="7486650" cy="6857999"/>
          </a:xfrm>
          <a:prstGeom prst="rect">
            <a:avLst/>
          </a:prstGeom>
        </p:spPr>
      </p:pic>
      <p:sp>
        <p:nvSpPr>
          <p:cNvPr id="3" name="object 3"/>
          <p:cNvSpPr txBox="1"/>
          <p:nvPr/>
        </p:nvSpPr>
        <p:spPr>
          <a:xfrm>
            <a:off x="150900" y="62564"/>
            <a:ext cx="3287625" cy="6624506"/>
          </a:xfrm>
          <a:prstGeom prst="rect">
            <a:avLst/>
          </a:prstGeom>
          <a:solidFill>
            <a:schemeClr val="bg1"/>
          </a:solidFill>
        </p:spPr>
        <p:txBody>
          <a:bodyPr vert="horz" wrap="square" lIns="0" tIns="10160" rIns="0" bIns="0" rtlCol="0">
            <a:spAutoFit/>
          </a:bodyPr>
          <a:lstStyle/>
          <a:p>
            <a:pPr marL="306070" marR="643890" lvl="0" indent="0" algn="l" defTabSz="914400" rtl="0" eaLnBrk="1" fontAlgn="auto" latinLnBrk="0" hangingPunct="1">
              <a:lnSpc>
                <a:spcPct val="102499"/>
              </a:lnSpc>
              <a:spcBef>
                <a:spcPts val="80"/>
              </a:spcBef>
              <a:spcAft>
                <a:spcPts val="0"/>
              </a:spcAft>
              <a:buClr>
                <a:srgbClr val="000000"/>
              </a:buClr>
              <a:buSzTx/>
              <a:buFont typeface="Arial"/>
              <a:buNone/>
              <a:tabLst/>
              <a:defRPr/>
            </a:pPr>
            <a:r>
              <a:rPr kumimoji="0" sz="1550" b="0" i="0" u="none" strike="noStrike" kern="0" cap="none" spc="0" normalizeH="0" baseline="0" noProof="0" dirty="0" smtClean="0">
                <a:ln>
                  <a:noFill/>
                </a:ln>
                <a:solidFill>
                  <a:srgbClr val="7E7E7E"/>
                </a:solidFill>
                <a:effectLst/>
                <a:uLnTx/>
                <a:uFillTx/>
                <a:latin typeface="Arial"/>
                <a:cs typeface="Arial"/>
                <a:sym typeface="Arial"/>
              </a:rPr>
              <a:t>Palmer</a:t>
            </a:r>
            <a:r>
              <a:rPr kumimoji="0" lang="en-US" sz="1550" b="0" i="0" u="none" strike="noStrike" kern="0" cap="none" spc="0" normalizeH="0" baseline="0" noProof="0" dirty="0" smtClean="0">
                <a:ln>
                  <a:noFill/>
                </a:ln>
                <a:solidFill>
                  <a:srgbClr val="7E7E7E"/>
                </a:solidFill>
                <a:effectLst/>
                <a:uLnTx/>
                <a:uFillTx/>
                <a:latin typeface="Arial"/>
                <a:cs typeface="Arial"/>
                <a:sym typeface="Arial"/>
              </a:rPr>
              <a:t> et al. 2014</a:t>
            </a:r>
            <a:endParaRPr kumimoji="0" sz="1550" b="0" i="0" u="none" strike="noStrike" kern="0" cap="none" spc="0" normalizeH="0" baseline="0" noProof="0" dirty="0">
              <a:ln>
                <a:noFill/>
              </a:ln>
              <a:solidFill>
                <a:srgbClr val="000000"/>
              </a:solidFill>
              <a:effectLst/>
              <a:uLnTx/>
              <a:uFillTx/>
              <a:latin typeface="Arial"/>
              <a:cs typeface="Arial"/>
              <a:sym typeface="Arial"/>
            </a:endParaRPr>
          </a:p>
          <a:p>
            <a:pPr marL="240665" marR="365125" lvl="0" indent="-227965" algn="l" defTabSz="914400" rtl="0" eaLnBrk="1" fontAlgn="auto" latinLnBrk="0" hangingPunct="1">
              <a:lnSpc>
                <a:spcPct val="89700"/>
              </a:lnSpc>
              <a:spcBef>
                <a:spcPts val="1075"/>
              </a:spcBef>
              <a:spcAft>
                <a:spcPts val="0"/>
              </a:spcAft>
              <a:buClr>
                <a:srgbClr val="000000"/>
              </a:buClr>
              <a:buSzTx/>
              <a:buFont typeface="Arial"/>
              <a:buChar char="•"/>
              <a:tabLst>
                <a:tab pos="240665" algn="l"/>
                <a:tab pos="241300" algn="l"/>
              </a:tabLst>
              <a:defRPr/>
            </a:pPr>
            <a:r>
              <a:rPr kumimoji="0" lang="en-US" sz="2400" b="0" i="0" u="none" strike="noStrike" kern="0" cap="none" spc="0" normalizeH="0" baseline="0" noProof="0" dirty="0">
                <a:ln>
                  <a:noFill/>
                </a:ln>
                <a:solidFill>
                  <a:srgbClr val="000000"/>
                </a:solidFill>
                <a:effectLst/>
                <a:uLnTx/>
                <a:uFillTx/>
                <a:latin typeface="Avenir"/>
                <a:cs typeface="Century Gothic"/>
                <a:sym typeface="Arial"/>
              </a:rPr>
              <a:t>Syllabus c</a:t>
            </a:r>
            <a:r>
              <a:rPr kumimoji="0" sz="2400" b="0" i="0" u="none" strike="noStrike" kern="0" cap="none" spc="0" normalizeH="0" baseline="0" noProof="0" dirty="0">
                <a:ln>
                  <a:noFill/>
                </a:ln>
                <a:solidFill>
                  <a:srgbClr val="000000"/>
                </a:solidFill>
                <a:effectLst/>
                <a:uLnTx/>
                <a:uFillTx/>
                <a:latin typeface="Avenir"/>
                <a:cs typeface="Century Gothic"/>
                <a:sym typeface="Arial"/>
              </a:rPr>
              <a:t>omponents</a:t>
            </a:r>
            <a:r>
              <a:rPr kumimoji="0" lang="en-US" sz="2400" b="0" i="0" u="none" strike="noStrike" kern="0" cap="none" spc="0" normalizeH="0" baseline="0" noProof="0" dirty="0">
                <a:ln>
                  <a:noFill/>
                </a:ln>
                <a:solidFill>
                  <a:srgbClr val="000000"/>
                </a:solidFill>
                <a:effectLst/>
                <a:uLnTx/>
                <a:uFillTx/>
                <a:latin typeface="Avenir"/>
                <a:cs typeface="Century Gothic"/>
                <a:sym typeface="Arial"/>
              </a:rPr>
              <a:t> are designated as essential, important, and less important</a:t>
            </a:r>
          </a:p>
          <a:p>
            <a:pPr marL="240665" marR="365125" lvl="0" indent="-227965" algn="l" defTabSz="914400" rtl="0" eaLnBrk="1" fontAlgn="auto" latinLnBrk="0" hangingPunct="1">
              <a:lnSpc>
                <a:spcPct val="89700"/>
              </a:lnSpc>
              <a:spcBef>
                <a:spcPts val="1075"/>
              </a:spcBef>
              <a:spcAft>
                <a:spcPts val="0"/>
              </a:spcAft>
              <a:buClr>
                <a:srgbClr val="000000"/>
              </a:buClr>
              <a:buSzTx/>
              <a:buFont typeface="Arial"/>
              <a:buChar char="•"/>
              <a:tabLst>
                <a:tab pos="240665" algn="l"/>
                <a:tab pos="241300" algn="l"/>
              </a:tabLst>
              <a:defRPr/>
            </a:pPr>
            <a:r>
              <a:rPr kumimoji="0" lang="en-US" sz="2400" b="0" i="0" u="none" strike="noStrike" kern="0" cap="none" spc="-95" normalizeH="0" baseline="0" noProof="0" dirty="0">
                <a:ln>
                  <a:noFill/>
                </a:ln>
                <a:solidFill>
                  <a:srgbClr val="000000"/>
                </a:solidFill>
                <a:effectLst/>
                <a:uLnTx/>
                <a:uFillTx/>
                <a:latin typeface="Avenir"/>
                <a:cs typeface="Century Gothic"/>
                <a:sym typeface="Arial"/>
              </a:rPr>
              <a:t>Components</a:t>
            </a:r>
            <a:r>
              <a:rPr kumimoji="0" sz="2400" b="0" i="0" u="none" strike="noStrike" kern="0" cap="none" spc="-95" normalizeH="0" baseline="0" noProof="0" dirty="0">
                <a:ln>
                  <a:noFill/>
                </a:ln>
                <a:solidFill>
                  <a:srgbClr val="000000"/>
                </a:solidFill>
                <a:effectLst/>
                <a:uLnTx/>
                <a:uFillTx/>
                <a:latin typeface="Avenir"/>
                <a:cs typeface="Century Gothic"/>
                <a:sym typeface="Arial"/>
              </a:rPr>
              <a:t> </a:t>
            </a:r>
            <a:r>
              <a:rPr kumimoji="0" sz="2400" b="0" i="0" u="none" strike="noStrike" kern="0" cap="none" spc="-20" normalizeH="0" baseline="0" noProof="0" dirty="0">
                <a:ln>
                  <a:noFill/>
                </a:ln>
                <a:solidFill>
                  <a:srgbClr val="000000"/>
                </a:solidFill>
                <a:effectLst/>
                <a:uLnTx/>
                <a:uFillTx/>
                <a:latin typeface="Avenir"/>
                <a:cs typeface="Century Gothic"/>
                <a:sym typeface="Arial"/>
              </a:rPr>
              <a:t>rated </a:t>
            </a:r>
            <a:r>
              <a:rPr kumimoji="0" sz="2400" b="0" i="0" u="none" strike="noStrike" kern="0" cap="none" spc="0" normalizeH="0" baseline="0" noProof="0" dirty="0">
                <a:ln>
                  <a:noFill/>
                </a:ln>
                <a:solidFill>
                  <a:srgbClr val="000000"/>
                </a:solidFill>
                <a:effectLst/>
                <a:uLnTx/>
                <a:uFillTx/>
                <a:latin typeface="Avenir"/>
                <a:cs typeface="Century Gothic"/>
                <a:sym typeface="Arial"/>
              </a:rPr>
              <a:t>based</a:t>
            </a:r>
            <a:r>
              <a:rPr kumimoji="0" sz="2400" b="0" i="0" u="none" strike="noStrike" kern="0" cap="none" spc="15" normalizeH="0" baseline="0" noProof="0" dirty="0">
                <a:ln>
                  <a:noFill/>
                </a:ln>
                <a:solidFill>
                  <a:srgbClr val="000000"/>
                </a:solidFill>
                <a:effectLst/>
                <a:uLnTx/>
                <a:uFillTx/>
                <a:latin typeface="Avenir"/>
                <a:cs typeface="Century Gothic"/>
                <a:sym typeface="Arial"/>
              </a:rPr>
              <a:t> </a:t>
            </a:r>
            <a:r>
              <a:rPr kumimoji="0" sz="2400" b="0" i="0" u="none" strike="noStrike" kern="0" cap="none" spc="0" normalizeH="0" baseline="0" noProof="0" dirty="0">
                <a:ln>
                  <a:noFill/>
                </a:ln>
                <a:solidFill>
                  <a:srgbClr val="000000"/>
                </a:solidFill>
                <a:effectLst/>
                <a:uLnTx/>
                <a:uFillTx/>
                <a:latin typeface="Avenir"/>
                <a:cs typeface="Century Gothic"/>
                <a:sym typeface="Arial"/>
              </a:rPr>
              <a:t>on</a:t>
            </a:r>
            <a:r>
              <a:rPr kumimoji="0" sz="2400" b="0" i="0" u="none" strike="noStrike" kern="0" cap="none" spc="-50" normalizeH="0" baseline="0" noProof="0" dirty="0">
                <a:ln>
                  <a:noFill/>
                </a:ln>
                <a:solidFill>
                  <a:srgbClr val="000000"/>
                </a:solidFill>
                <a:effectLst/>
                <a:uLnTx/>
                <a:uFillTx/>
                <a:latin typeface="Avenir"/>
                <a:cs typeface="Century Gothic"/>
                <a:sym typeface="Arial"/>
              </a:rPr>
              <a:t> </a:t>
            </a:r>
            <a:r>
              <a:rPr kumimoji="0" sz="2400" b="0" i="0" u="none" strike="noStrike" kern="0" cap="none" spc="-10" normalizeH="0" baseline="0" noProof="0" dirty="0">
                <a:ln>
                  <a:noFill/>
                </a:ln>
                <a:solidFill>
                  <a:srgbClr val="000000"/>
                </a:solidFill>
                <a:effectLst/>
                <a:uLnTx/>
                <a:uFillTx/>
                <a:latin typeface="Avenir"/>
                <a:cs typeface="Century Gothic"/>
                <a:sym typeface="Arial"/>
              </a:rPr>
              <a:t>evidence </a:t>
            </a:r>
            <a:r>
              <a:rPr kumimoji="0" sz="2400" b="0" i="0" u="none" strike="noStrike" kern="0" cap="none" spc="0" normalizeH="0" baseline="0" noProof="0" dirty="0">
                <a:ln>
                  <a:noFill/>
                </a:ln>
                <a:solidFill>
                  <a:srgbClr val="000000"/>
                </a:solidFill>
                <a:effectLst/>
                <a:uLnTx/>
                <a:uFillTx/>
                <a:latin typeface="Avenir"/>
                <a:cs typeface="Century Gothic"/>
                <a:sym typeface="Arial"/>
              </a:rPr>
              <a:t>found</a:t>
            </a:r>
            <a:r>
              <a:rPr kumimoji="0" sz="2400" b="0" i="0" u="none" strike="noStrike" kern="0" cap="none" spc="-35" normalizeH="0" baseline="0" noProof="0" dirty="0">
                <a:ln>
                  <a:noFill/>
                </a:ln>
                <a:solidFill>
                  <a:srgbClr val="000000"/>
                </a:solidFill>
                <a:effectLst/>
                <a:uLnTx/>
                <a:uFillTx/>
                <a:latin typeface="Avenir"/>
                <a:cs typeface="Century Gothic"/>
                <a:sym typeface="Arial"/>
              </a:rPr>
              <a:t> </a:t>
            </a:r>
            <a:r>
              <a:rPr kumimoji="0" sz="2400" b="0" i="0" u="none" strike="noStrike" kern="0" cap="none" spc="0" normalizeH="0" baseline="0" noProof="0" dirty="0">
                <a:ln>
                  <a:noFill/>
                </a:ln>
                <a:solidFill>
                  <a:srgbClr val="000000"/>
                </a:solidFill>
                <a:effectLst/>
                <a:uLnTx/>
                <a:uFillTx/>
                <a:latin typeface="Avenir"/>
                <a:cs typeface="Century Gothic"/>
                <a:sym typeface="Arial"/>
              </a:rPr>
              <a:t>across</a:t>
            </a:r>
            <a:r>
              <a:rPr kumimoji="0" sz="2400" b="0" i="0" u="none" strike="noStrike" kern="0" cap="none" spc="-30" normalizeH="0" baseline="0" noProof="0" dirty="0">
                <a:ln>
                  <a:noFill/>
                </a:ln>
                <a:solidFill>
                  <a:srgbClr val="000000"/>
                </a:solidFill>
                <a:effectLst/>
                <a:uLnTx/>
                <a:uFillTx/>
                <a:latin typeface="Avenir"/>
                <a:cs typeface="Century Gothic"/>
                <a:sym typeface="Arial"/>
              </a:rPr>
              <a:t> </a:t>
            </a:r>
            <a:r>
              <a:rPr kumimoji="0" sz="2400" b="0" i="0" u="none" strike="noStrike" kern="0" cap="none" spc="-25" normalizeH="0" baseline="0" noProof="0" dirty="0">
                <a:ln>
                  <a:noFill/>
                </a:ln>
                <a:solidFill>
                  <a:srgbClr val="000000"/>
                </a:solidFill>
                <a:effectLst/>
                <a:uLnTx/>
                <a:uFillTx/>
                <a:latin typeface="Avenir"/>
                <a:cs typeface="Century Gothic"/>
                <a:sym typeface="Arial"/>
              </a:rPr>
              <a:t>the </a:t>
            </a:r>
            <a:r>
              <a:rPr kumimoji="0" sz="2400" b="0" i="0" u="none" strike="noStrike" kern="0" cap="none" spc="-10" normalizeH="0" baseline="0" noProof="0" dirty="0">
                <a:ln>
                  <a:noFill/>
                </a:ln>
                <a:solidFill>
                  <a:srgbClr val="000000"/>
                </a:solidFill>
                <a:effectLst/>
                <a:uLnTx/>
                <a:uFillTx/>
                <a:latin typeface="Avenir"/>
                <a:cs typeface="Century Gothic"/>
                <a:sym typeface="Arial"/>
              </a:rPr>
              <a:t>syllabus</a:t>
            </a:r>
            <a:endParaRPr kumimoji="0" sz="2400" b="0" i="0" u="none" strike="noStrike" kern="0" cap="none" spc="0" normalizeH="0" baseline="0" noProof="0" dirty="0">
              <a:ln>
                <a:noFill/>
              </a:ln>
              <a:solidFill>
                <a:srgbClr val="000000"/>
              </a:solidFill>
              <a:effectLst/>
              <a:uLnTx/>
              <a:uFillTx/>
              <a:latin typeface="Avenir"/>
              <a:cs typeface="Century Gothic"/>
              <a:sym typeface="Arial"/>
            </a:endParaRPr>
          </a:p>
          <a:p>
            <a:pPr marL="241300" marR="556895" lvl="0" indent="-228600" algn="l" defTabSz="914400" rtl="0" eaLnBrk="1" fontAlgn="auto" latinLnBrk="0" hangingPunct="1">
              <a:lnSpc>
                <a:spcPts val="2180"/>
              </a:lnSpc>
              <a:spcBef>
                <a:spcPts val="1010"/>
              </a:spcBef>
              <a:spcAft>
                <a:spcPts val="0"/>
              </a:spcAft>
              <a:buClr>
                <a:srgbClr val="000000"/>
              </a:buClr>
              <a:buSzTx/>
              <a:buFont typeface="Arial"/>
              <a:buChar char="•"/>
              <a:tabLst>
                <a:tab pos="241300" algn="l"/>
              </a:tabLst>
              <a:defRPr/>
            </a:pPr>
            <a:r>
              <a:rPr kumimoji="0" lang="en-US" sz="2400" b="0" i="0" u="none" strike="noStrike" kern="0" cap="none" spc="0" normalizeH="0" baseline="0" noProof="0" dirty="0">
                <a:ln>
                  <a:noFill/>
                </a:ln>
                <a:solidFill>
                  <a:srgbClr val="000000"/>
                </a:solidFill>
                <a:effectLst/>
                <a:uLnTx/>
                <a:uFillTx/>
                <a:latin typeface="Avenir"/>
                <a:cs typeface="Century Gothic"/>
                <a:sym typeface="Arial"/>
              </a:rPr>
              <a:t>Used sample syllabi to normalize ratings</a:t>
            </a:r>
            <a:endParaRPr kumimoji="0" sz="2400" b="0" i="0" u="none" strike="noStrike" kern="0" cap="none" spc="0" normalizeH="0" baseline="0" noProof="0" dirty="0">
              <a:ln>
                <a:noFill/>
              </a:ln>
              <a:solidFill>
                <a:srgbClr val="000000"/>
              </a:solidFill>
              <a:effectLst/>
              <a:uLnTx/>
              <a:uFillTx/>
              <a:latin typeface="Avenir"/>
              <a:cs typeface="Century Gothic"/>
              <a:sym typeface="Arial"/>
            </a:endParaRPr>
          </a:p>
          <a:p>
            <a:pPr marL="240665" marR="5080" lvl="0" indent="-227965" algn="l" defTabSz="914400" rtl="0" eaLnBrk="1" fontAlgn="auto" latinLnBrk="0" hangingPunct="1">
              <a:lnSpc>
                <a:spcPct val="90100"/>
              </a:lnSpc>
              <a:spcBef>
                <a:spcPts val="955"/>
              </a:spcBef>
              <a:spcAft>
                <a:spcPts val="0"/>
              </a:spcAft>
              <a:buClr>
                <a:srgbClr val="000000"/>
              </a:buClr>
              <a:buSzTx/>
              <a:buFont typeface="Arial"/>
              <a:buChar char="•"/>
              <a:tabLst>
                <a:tab pos="240665" algn="l"/>
                <a:tab pos="241300" algn="l"/>
              </a:tabLst>
              <a:defRPr/>
            </a:pPr>
            <a:r>
              <a:rPr kumimoji="0" sz="2400" b="0" i="0" u="none" strike="noStrike" kern="0" cap="none" spc="0" normalizeH="0" baseline="0" noProof="0" dirty="0">
                <a:ln>
                  <a:noFill/>
                </a:ln>
                <a:solidFill>
                  <a:srgbClr val="000000"/>
                </a:solidFill>
                <a:effectLst/>
                <a:uLnTx/>
                <a:uFillTx/>
                <a:latin typeface="Avenir"/>
                <a:cs typeface="Century Gothic"/>
                <a:sym typeface="Arial"/>
              </a:rPr>
              <a:t>Necessary</a:t>
            </a:r>
            <a:r>
              <a:rPr kumimoji="0" sz="2400" b="0" i="0" u="none" strike="noStrike" kern="0" cap="none" spc="-70" normalizeH="0" baseline="0" noProof="0" dirty="0">
                <a:ln>
                  <a:noFill/>
                </a:ln>
                <a:solidFill>
                  <a:srgbClr val="000000"/>
                </a:solidFill>
                <a:effectLst/>
                <a:uLnTx/>
                <a:uFillTx/>
                <a:latin typeface="Avenir"/>
                <a:cs typeface="Century Gothic"/>
                <a:sym typeface="Arial"/>
              </a:rPr>
              <a:t> </a:t>
            </a:r>
            <a:r>
              <a:rPr kumimoji="0" sz="2400" b="0" i="0" u="none" strike="noStrike" kern="0" cap="none" spc="-20" normalizeH="0" baseline="0" noProof="0" dirty="0">
                <a:ln>
                  <a:noFill/>
                </a:ln>
                <a:solidFill>
                  <a:srgbClr val="000000"/>
                </a:solidFill>
                <a:effectLst/>
                <a:uLnTx/>
                <a:uFillTx/>
                <a:latin typeface="Avenir"/>
                <a:cs typeface="Century Gothic"/>
                <a:sym typeface="Arial"/>
              </a:rPr>
              <a:t>prior </a:t>
            </a:r>
            <a:r>
              <a:rPr kumimoji="0" sz="2400" b="0" i="0" u="none" strike="noStrike" kern="0" cap="none" spc="0" normalizeH="0" baseline="0" noProof="0" dirty="0">
                <a:ln>
                  <a:noFill/>
                </a:ln>
                <a:solidFill>
                  <a:srgbClr val="000000"/>
                </a:solidFill>
                <a:effectLst/>
                <a:uLnTx/>
                <a:uFillTx/>
                <a:latin typeface="Avenir"/>
                <a:cs typeface="Century Gothic"/>
                <a:sym typeface="Arial"/>
              </a:rPr>
              <a:t>knowledge</a:t>
            </a:r>
            <a:r>
              <a:rPr kumimoji="0" sz="2400" b="0" i="0" u="none" strike="noStrike" kern="0" cap="none" spc="-50" normalizeH="0" baseline="0" noProof="0" dirty="0">
                <a:ln>
                  <a:noFill/>
                </a:ln>
                <a:solidFill>
                  <a:srgbClr val="000000"/>
                </a:solidFill>
                <a:effectLst/>
                <a:uLnTx/>
                <a:uFillTx/>
                <a:latin typeface="Avenir"/>
                <a:cs typeface="Century Gothic"/>
                <a:sym typeface="Arial"/>
              </a:rPr>
              <a:t> </a:t>
            </a:r>
            <a:r>
              <a:rPr kumimoji="0" sz="2400" b="0" i="0" u="none" strike="noStrike" kern="0" cap="none" spc="-10" normalizeH="0" baseline="0" noProof="0" dirty="0">
                <a:ln>
                  <a:noFill/>
                </a:ln>
                <a:solidFill>
                  <a:srgbClr val="000000"/>
                </a:solidFill>
                <a:effectLst/>
                <a:uLnTx/>
                <a:uFillTx/>
                <a:latin typeface="Avenir"/>
                <a:cs typeface="Century Gothic"/>
                <a:sym typeface="Arial"/>
              </a:rPr>
              <a:t>includes </a:t>
            </a:r>
            <a:r>
              <a:rPr kumimoji="0" sz="2400" b="0" i="0" u="none" strike="noStrike" kern="0" cap="none" spc="0" normalizeH="0" baseline="0" noProof="0" dirty="0">
                <a:ln>
                  <a:noFill/>
                </a:ln>
                <a:solidFill>
                  <a:srgbClr val="000000"/>
                </a:solidFill>
                <a:effectLst/>
                <a:uLnTx/>
                <a:uFillTx/>
                <a:latin typeface="Avenir"/>
                <a:cs typeface="Century Gothic"/>
                <a:sym typeface="Arial"/>
              </a:rPr>
              <a:t>Fink’s</a:t>
            </a:r>
            <a:r>
              <a:rPr kumimoji="0" sz="2400" b="0" i="0" u="none" strike="noStrike" kern="0" cap="none" spc="-20" normalizeH="0" baseline="0" noProof="0" dirty="0">
                <a:ln>
                  <a:noFill/>
                </a:ln>
                <a:solidFill>
                  <a:srgbClr val="000000"/>
                </a:solidFill>
                <a:effectLst/>
                <a:uLnTx/>
                <a:uFillTx/>
                <a:latin typeface="Avenir"/>
                <a:cs typeface="Century Gothic"/>
                <a:sym typeface="Arial"/>
              </a:rPr>
              <a:t> </a:t>
            </a:r>
            <a:r>
              <a:rPr kumimoji="0" sz="2400" b="0" i="0" u="none" strike="noStrike" kern="0" cap="none" spc="0" normalizeH="0" baseline="0" noProof="0" dirty="0">
                <a:ln>
                  <a:noFill/>
                </a:ln>
                <a:solidFill>
                  <a:srgbClr val="000000"/>
                </a:solidFill>
                <a:effectLst/>
                <a:uLnTx/>
                <a:uFillTx/>
                <a:latin typeface="Avenir"/>
                <a:cs typeface="Century Gothic"/>
                <a:sym typeface="Arial"/>
              </a:rPr>
              <a:t>Taxonomy</a:t>
            </a:r>
            <a:r>
              <a:rPr kumimoji="0" sz="2400" b="0" i="0" u="none" strike="noStrike" kern="0" cap="none" spc="-100" normalizeH="0" baseline="0" noProof="0" dirty="0">
                <a:ln>
                  <a:noFill/>
                </a:ln>
                <a:solidFill>
                  <a:srgbClr val="000000"/>
                </a:solidFill>
                <a:effectLst/>
                <a:uLnTx/>
                <a:uFillTx/>
                <a:latin typeface="Avenir"/>
                <a:cs typeface="Century Gothic"/>
                <a:sym typeface="Arial"/>
              </a:rPr>
              <a:t> </a:t>
            </a:r>
            <a:r>
              <a:rPr kumimoji="0" sz="2400" b="0" i="0" u="none" strike="noStrike" kern="0" cap="none" spc="-25" normalizeH="0" baseline="0" noProof="0" dirty="0">
                <a:ln>
                  <a:noFill/>
                </a:ln>
                <a:solidFill>
                  <a:srgbClr val="000000"/>
                </a:solidFill>
                <a:effectLst/>
                <a:uLnTx/>
                <a:uFillTx/>
                <a:latin typeface="Avenir"/>
                <a:cs typeface="Century Gothic"/>
                <a:sym typeface="Arial"/>
              </a:rPr>
              <a:t>of </a:t>
            </a:r>
            <a:r>
              <a:rPr kumimoji="0" sz="2400" b="0" i="0" u="none" strike="noStrike" kern="0" cap="none" spc="0" normalizeH="0" baseline="0" noProof="0" dirty="0">
                <a:ln>
                  <a:noFill/>
                </a:ln>
                <a:solidFill>
                  <a:srgbClr val="000000"/>
                </a:solidFill>
                <a:effectLst/>
                <a:uLnTx/>
                <a:uFillTx/>
                <a:latin typeface="Avenir"/>
                <a:cs typeface="Century Gothic"/>
                <a:sym typeface="Arial"/>
              </a:rPr>
              <a:t>Significant</a:t>
            </a:r>
            <a:r>
              <a:rPr kumimoji="0" sz="2400" b="0" i="0" u="none" strike="noStrike" kern="0" cap="none" spc="-60" normalizeH="0" baseline="0" noProof="0" dirty="0">
                <a:ln>
                  <a:noFill/>
                </a:ln>
                <a:solidFill>
                  <a:srgbClr val="000000"/>
                </a:solidFill>
                <a:effectLst/>
                <a:uLnTx/>
                <a:uFillTx/>
                <a:latin typeface="Avenir"/>
                <a:cs typeface="Century Gothic"/>
                <a:sym typeface="Arial"/>
              </a:rPr>
              <a:t> </a:t>
            </a:r>
            <a:r>
              <a:rPr kumimoji="0" sz="2400" b="0" i="0" u="none" strike="noStrike" kern="0" cap="none" spc="-10" normalizeH="0" baseline="0" noProof="0" dirty="0">
                <a:ln>
                  <a:noFill/>
                </a:ln>
                <a:solidFill>
                  <a:srgbClr val="000000"/>
                </a:solidFill>
                <a:effectLst/>
                <a:uLnTx/>
                <a:uFillTx/>
                <a:latin typeface="Avenir"/>
                <a:cs typeface="Century Gothic"/>
                <a:sym typeface="Arial"/>
              </a:rPr>
              <a:t>Learning </a:t>
            </a:r>
            <a:r>
              <a:rPr kumimoji="0" sz="2400" b="0" i="0" u="none" strike="noStrike" kern="0" cap="none" spc="0" normalizeH="0" baseline="0" noProof="0" dirty="0">
                <a:ln>
                  <a:noFill/>
                </a:ln>
                <a:solidFill>
                  <a:srgbClr val="000000"/>
                </a:solidFill>
                <a:effectLst/>
                <a:uLnTx/>
                <a:uFillTx/>
                <a:latin typeface="Avenir"/>
                <a:cs typeface="Century Gothic"/>
                <a:sym typeface="Arial"/>
              </a:rPr>
              <a:t>(2013</a:t>
            </a:r>
            <a:r>
              <a:rPr kumimoji="0" sz="2400" b="0" i="0" u="none" strike="noStrike" kern="0" cap="none" spc="0" normalizeH="0" baseline="0" noProof="0" dirty="0" smtClean="0">
                <a:ln>
                  <a:noFill/>
                </a:ln>
                <a:solidFill>
                  <a:srgbClr val="000000"/>
                </a:solidFill>
                <a:effectLst/>
                <a:uLnTx/>
                <a:uFillTx/>
                <a:latin typeface="Avenir"/>
                <a:cs typeface="Century Gothic"/>
                <a:sym typeface="Arial"/>
              </a:rPr>
              <a:t>)</a:t>
            </a:r>
            <a:r>
              <a:rPr kumimoji="0" lang="en-US" sz="2400" b="0" i="0" u="none" strike="noStrike" kern="0" cap="none" spc="0" normalizeH="0" baseline="0" noProof="0" dirty="0" smtClean="0">
                <a:ln>
                  <a:noFill/>
                </a:ln>
                <a:solidFill>
                  <a:srgbClr val="000000"/>
                </a:solidFill>
                <a:effectLst/>
                <a:uLnTx/>
                <a:uFillTx/>
                <a:latin typeface="Avenir"/>
                <a:cs typeface="Century Gothic"/>
                <a:sym typeface="Arial"/>
              </a:rPr>
              <a:t>.</a:t>
            </a:r>
            <a:endParaRPr kumimoji="0" sz="2400" b="0" i="0" u="none" strike="noStrike" kern="0" cap="none" spc="0" normalizeH="0" baseline="0" noProof="0" dirty="0">
              <a:ln>
                <a:noFill/>
              </a:ln>
              <a:solidFill>
                <a:srgbClr val="000000"/>
              </a:solidFill>
              <a:effectLst/>
              <a:uLnTx/>
              <a:uFillTx/>
              <a:latin typeface="Avenir"/>
              <a:cs typeface="Century Gothic"/>
              <a:sym typeface="Arial"/>
            </a:endParaRPr>
          </a:p>
        </p:txBody>
      </p:sp>
    </p:spTree>
    <p:extLst>
      <p:ext uri="{BB962C8B-B14F-4D97-AF65-F5344CB8AC3E}">
        <p14:creationId xmlns:p14="http://schemas.microsoft.com/office/powerpoint/2010/main" val="1211196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438525" y="0"/>
            <a:ext cx="7486650" cy="6857999"/>
          </a:xfrm>
          <a:prstGeom prst="rect">
            <a:avLst/>
          </a:prstGeom>
        </p:spPr>
      </p:pic>
      <p:sp>
        <p:nvSpPr>
          <p:cNvPr id="3" name="object 3"/>
          <p:cNvSpPr txBox="1"/>
          <p:nvPr/>
        </p:nvSpPr>
        <p:spPr>
          <a:xfrm>
            <a:off x="224790" y="1237297"/>
            <a:ext cx="3110865" cy="4021870"/>
          </a:xfrm>
          <a:prstGeom prst="rect">
            <a:avLst/>
          </a:prstGeom>
        </p:spPr>
        <p:txBody>
          <a:bodyPr vert="horz" wrap="square" lIns="0" tIns="97790" rIns="0" bIns="0" rtlCol="0">
            <a:spAutoFit/>
          </a:bodyPr>
          <a:lstStyle/>
          <a:p>
            <a:pPr marL="12700" marR="330200" lvl="0" algn="l" defTabSz="914400" rtl="0" eaLnBrk="1" fontAlgn="auto" latinLnBrk="0" hangingPunct="1">
              <a:lnSpc>
                <a:spcPct val="79400"/>
              </a:lnSpc>
              <a:spcBef>
                <a:spcPts val="770"/>
              </a:spcBef>
              <a:spcAft>
                <a:spcPts val="0"/>
              </a:spcAft>
              <a:buClr>
                <a:srgbClr val="000000"/>
              </a:buClr>
              <a:buSzTx/>
              <a:tabLst>
                <a:tab pos="241300" algn="l"/>
              </a:tabLst>
              <a:defRPr/>
            </a:pPr>
            <a:r>
              <a:rPr kumimoji="0" sz="2400" b="0" i="0" u="none" strike="noStrike" kern="0" cap="none" spc="0" normalizeH="0" baseline="0" noProof="0" dirty="0">
                <a:ln>
                  <a:noFill/>
                </a:ln>
                <a:solidFill>
                  <a:srgbClr val="000000"/>
                </a:solidFill>
                <a:effectLst/>
                <a:uLnTx/>
                <a:uFillTx/>
                <a:latin typeface="Avenir"/>
                <a:cs typeface="Calibri"/>
                <a:sym typeface="Arial"/>
              </a:rPr>
              <a:t>Consider</a:t>
            </a:r>
            <a:r>
              <a:rPr kumimoji="0" sz="2400" b="0" i="0" u="none" strike="noStrike" kern="0" cap="none" spc="-15" normalizeH="0" baseline="0" noProof="0" dirty="0">
                <a:ln>
                  <a:noFill/>
                </a:ln>
                <a:solidFill>
                  <a:srgbClr val="000000"/>
                </a:solidFill>
                <a:effectLst/>
                <a:uLnTx/>
                <a:uFillTx/>
                <a:latin typeface="Avenir"/>
                <a:cs typeface="Calibri"/>
                <a:sym typeface="Arial"/>
              </a:rPr>
              <a:t> </a:t>
            </a:r>
            <a:r>
              <a:rPr kumimoji="0" sz="2400" b="0" i="0" u="none" strike="noStrike" kern="0" cap="none" spc="0" normalizeH="0" baseline="0" noProof="0" dirty="0">
                <a:ln>
                  <a:noFill/>
                </a:ln>
                <a:solidFill>
                  <a:srgbClr val="000000"/>
                </a:solidFill>
                <a:effectLst/>
                <a:uLnTx/>
                <a:uFillTx/>
                <a:latin typeface="Avenir"/>
                <a:cs typeface="Calibri"/>
                <a:sym typeface="Arial"/>
              </a:rPr>
              <a:t>your</a:t>
            </a:r>
            <a:r>
              <a:rPr kumimoji="0" sz="2400" b="0" i="0" u="none" strike="noStrike" kern="0" cap="none" spc="-10" normalizeH="0" baseline="0" noProof="0" dirty="0">
                <a:ln>
                  <a:noFill/>
                </a:ln>
                <a:solidFill>
                  <a:srgbClr val="000000"/>
                </a:solidFill>
                <a:effectLst/>
                <a:uLnTx/>
                <a:uFillTx/>
                <a:latin typeface="Avenir"/>
                <a:cs typeface="Calibri"/>
                <a:sym typeface="Arial"/>
              </a:rPr>
              <a:t> </a:t>
            </a:r>
            <a:r>
              <a:rPr kumimoji="0" sz="2400" b="0" i="0" u="none" strike="noStrike" kern="0" cap="none" spc="-25" normalizeH="0" baseline="0" noProof="0" dirty="0">
                <a:ln>
                  <a:noFill/>
                </a:ln>
                <a:solidFill>
                  <a:srgbClr val="000000"/>
                </a:solidFill>
                <a:effectLst/>
                <a:uLnTx/>
                <a:uFillTx/>
                <a:latin typeface="Avenir"/>
                <a:cs typeface="Calibri"/>
                <a:sym typeface="Arial"/>
              </a:rPr>
              <a:t>own </a:t>
            </a:r>
            <a:r>
              <a:rPr kumimoji="0" sz="2400" b="0" i="0" u="none" strike="noStrike" kern="0" cap="none" spc="-10" normalizeH="0" baseline="0" noProof="0" dirty="0">
                <a:ln>
                  <a:noFill/>
                </a:ln>
                <a:solidFill>
                  <a:srgbClr val="000000"/>
                </a:solidFill>
                <a:effectLst/>
                <a:uLnTx/>
                <a:uFillTx/>
                <a:latin typeface="Avenir"/>
                <a:cs typeface="Calibri"/>
                <a:sym typeface="Arial"/>
              </a:rPr>
              <a:t>syllabi</a:t>
            </a:r>
            <a:endParaRPr kumimoji="0" sz="2400" b="0" i="0" u="none" strike="noStrike" kern="0" cap="none" spc="0" normalizeH="0" baseline="0" noProof="0" dirty="0">
              <a:ln>
                <a:noFill/>
              </a:ln>
              <a:solidFill>
                <a:srgbClr val="000000"/>
              </a:solidFill>
              <a:effectLst/>
              <a:uLnTx/>
              <a:uFillTx/>
              <a:latin typeface="Avenir"/>
              <a:cs typeface="Calibri"/>
              <a:sym typeface="Arial"/>
            </a:endParaRPr>
          </a:p>
          <a:p>
            <a:pPr marL="241300" marR="596265" indent="-228600">
              <a:lnSpc>
                <a:spcPct val="82500"/>
              </a:lnSpc>
              <a:spcBef>
                <a:spcPts val="484"/>
              </a:spcBef>
              <a:buClr>
                <a:srgbClr val="000000"/>
              </a:buClr>
              <a:buFont typeface="Arial"/>
              <a:buChar char="•"/>
              <a:tabLst>
                <a:tab pos="698500" algn="l"/>
                <a:tab pos="699135" algn="l"/>
              </a:tabLst>
            </a:pPr>
            <a:r>
              <a:rPr kumimoji="0" sz="2400" b="0" i="0" u="none" strike="noStrike" kern="0" cap="none" spc="0" normalizeH="0" baseline="0" noProof="0" dirty="0">
                <a:ln>
                  <a:noFill/>
                </a:ln>
                <a:solidFill>
                  <a:srgbClr val="000000"/>
                </a:solidFill>
                <a:effectLst/>
                <a:uLnTx/>
                <a:uFillTx/>
                <a:latin typeface="Avenir"/>
                <a:cs typeface="Calibri"/>
                <a:sym typeface="Arial"/>
              </a:rPr>
              <a:t>What</a:t>
            </a:r>
            <a:r>
              <a:rPr kumimoji="0" sz="2400" b="0" i="0" u="none" strike="noStrike" kern="0" cap="none" spc="100" normalizeH="0" baseline="0" noProof="0" dirty="0">
                <a:ln>
                  <a:noFill/>
                </a:ln>
                <a:solidFill>
                  <a:srgbClr val="000000"/>
                </a:solidFill>
                <a:effectLst/>
                <a:uLnTx/>
                <a:uFillTx/>
                <a:latin typeface="Avenir"/>
                <a:cs typeface="Calibri"/>
                <a:sym typeface="Arial"/>
              </a:rPr>
              <a:t> </a:t>
            </a:r>
            <a:r>
              <a:rPr kumimoji="0" sz="2400" b="0" i="0" u="none" strike="noStrike" kern="0" cap="none" spc="0" normalizeH="0" baseline="0" noProof="0" dirty="0">
                <a:ln>
                  <a:noFill/>
                </a:ln>
                <a:solidFill>
                  <a:srgbClr val="000000"/>
                </a:solidFill>
                <a:effectLst/>
                <a:uLnTx/>
                <a:uFillTx/>
                <a:latin typeface="Avenir"/>
                <a:cs typeface="Calibri"/>
                <a:sym typeface="Arial"/>
              </a:rPr>
              <a:t>might</a:t>
            </a:r>
            <a:r>
              <a:rPr kumimoji="0" sz="2400" b="0" i="0" u="none" strike="noStrike" kern="0" cap="none" spc="30" normalizeH="0" baseline="0" noProof="0" dirty="0">
                <a:ln>
                  <a:noFill/>
                </a:ln>
                <a:solidFill>
                  <a:srgbClr val="000000"/>
                </a:solidFill>
                <a:effectLst/>
                <a:uLnTx/>
                <a:uFillTx/>
                <a:latin typeface="Avenir"/>
                <a:cs typeface="Calibri"/>
                <a:sym typeface="Arial"/>
              </a:rPr>
              <a:t> </a:t>
            </a:r>
            <a:r>
              <a:rPr kumimoji="0" sz="2400" b="0" i="0" u="none" strike="noStrike" kern="0" cap="none" spc="-25" normalizeH="0" baseline="0" noProof="0" dirty="0">
                <a:ln>
                  <a:noFill/>
                </a:ln>
                <a:solidFill>
                  <a:srgbClr val="000000"/>
                </a:solidFill>
                <a:effectLst/>
                <a:uLnTx/>
                <a:uFillTx/>
                <a:latin typeface="Avenir"/>
                <a:cs typeface="Calibri"/>
                <a:sym typeface="Arial"/>
              </a:rPr>
              <a:t>be </a:t>
            </a:r>
            <a:r>
              <a:rPr kumimoji="0" sz="2400" b="0" i="0" u="none" strike="noStrike" kern="0" cap="none" spc="0" normalizeH="0" baseline="0" noProof="0" dirty="0">
                <a:ln>
                  <a:noFill/>
                </a:ln>
                <a:solidFill>
                  <a:srgbClr val="000000"/>
                </a:solidFill>
                <a:effectLst/>
                <a:uLnTx/>
                <a:uFillTx/>
                <a:latin typeface="Avenir"/>
                <a:cs typeface="Calibri"/>
                <a:sym typeface="Arial"/>
              </a:rPr>
              <a:t>difficult</a:t>
            </a:r>
            <a:r>
              <a:rPr kumimoji="0" sz="2400" b="0" i="0" u="none" strike="noStrike" kern="0" cap="none" spc="60" normalizeH="0" baseline="0" noProof="0" dirty="0">
                <a:ln>
                  <a:noFill/>
                </a:ln>
                <a:solidFill>
                  <a:srgbClr val="000000"/>
                </a:solidFill>
                <a:effectLst/>
                <a:uLnTx/>
                <a:uFillTx/>
                <a:latin typeface="Avenir"/>
                <a:cs typeface="Calibri"/>
                <a:sym typeface="Arial"/>
              </a:rPr>
              <a:t> </a:t>
            </a:r>
            <a:r>
              <a:rPr kumimoji="0" sz="2400" b="0" i="0" u="none" strike="noStrike" kern="0" cap="none" spc="-25" normalizeH="0" baseline="0" noProof="0" dirty="0">
                <a:ln>
                  <a:noFill/>
                </a:ln>
                <a:solidFill>
                  <a:srgbClr val="000000"/>
                </a:solidFill>
                <a:effectLst/>
                <a:uLnTx/>
                <a:uFillTx/>
                <a:latin typeface="Avenir"/>
                <a:cs typeface="Calibri"/>
                <a:sym typeface="Arial"/>
              </a:rPr>
              <a:t>or </a:t>
            </a:r>
            <a:r>
              <a:rPr kumimoji="0" sz="2400" b="0" i="0" u="none" strike="noStrike" kern="0" cap="none" spc="0" normalizeH="0" baseline="0" noProof="0" dirty="0">
                <a:ln>
                  <a:noFill/>
                </a:ln>
                <a:solidFill>
                  <a:srgbClr val="000000"/>
                </a:solidFill>
                <a:effectLst/>
                <a:uLnTx/>
                <a:uFillTx/>
                <a:latin typeface="Avenir"/>
                <a:cs typeface="Calibri"/>
                <a:sym typeface="Arial"/>
              </a:rPr>
              <a:t>discouraging</a:t>
            </a:r>
            <a:r>
              <a:rPr kumimoji="0" sz="2400" b="0" i="0" u="none" strike="noStrike" kern="0" cap="none" spc="95" normalizeH="0" baseline="0" noProof="0" dirty="0">
                <a:ln>
                  <a:noFill/>
                </a:ln>
                <a:solidFill>
                  <a:srgbClr val="000000"/>
                </a:solidFill>
                <a:effectLst/>
                <a:uLnTx/>
                <a:uFillTx/>
                <a:latin typeface="Avenir"/>
                <a:cs typeface="Calibri"/>
                <a:sym typeface="Arial"/>
              </a:rPr>
              <a:t> </a:t>
            </a:r>
            <a:r>
              <a:rPr kumimoji="0" sz="2400" b="0" i="0" u="none" strike="noStrike" kern="0" cap="none" spc="-25" normalizeH="0" baseline="0" noProof="0" dirty="0">
                <a:ln>
                  <a:noFill/>
                </a:ln>
                <a:solidFill>
                  <a:srgbClr val="000000"/>
                </a:solidFill>
                <a:effectLst/>
                <a:uLnTx/>
                <a:uFillTx/>
                <a:latin typeface="Avenir"/>
                <a:cs typeface="Calibri"/>
                <a:sym typeface="Arial"/>
              </a:rPr>
              <a:t>for </a:t>
            </a:r>
            <a:r>
              <a:rPr kumimoji="0" sz="2400" b="0" i="0" u="none" strike="noStrike" kern="0" cap="none" spc="0" normalizeH="0" baseline="0" noProof="0" dirty="0">
                <a:ln>
                  <a:noFill/>
                </a:ln>
                <a:solidFill>
                  <a:srgbClr val="000000"/>
                </a:solidFill>
                <a:effectLst/>
                <a:uLnTx/>
                <a:uFillTx/>
                <a:latin typeface="Avenir"/>
                <a:cs typeface="Calibri"/>
                <a:sym typeface="Arial"/>
              </a:rPr>
              <a:t>students?</a:t>
            </a:r>
            <a:r>
              <a:rPr kumimoji="0" sz="2400" b="0" i="0" u="none" strike="noStrike" kern="0" cap="none" spc="135" normalizeH="0" baseline="0" noProof="0" dirty="0">
                <a:ln>
                  <a:noFill/>
                </a:ln>
                <a:solidFill>
                  <a:srgbClr val="000000"/>
                </a:solidFill>
                <a:effectLst/>
                <a:uLnTx/>
                <a:uFillTx/>
                <a:latin typeface="Avenir"/>
                <a:cs typeface="Calibri"/>
                <a:sym typeface="Arial"/>
              </a:rPr>
              <a:t> </a:t>
            </a:r>
            <a:r>
              <a:rPr kumimoji="0" sz="2400" b="0" i="0" u="none" strike="noStrike" kern="0" cap="none" spc="-20" normalizeH="0" baseline="0" noProof="0" dirty="0">
                <a:ln>
                  <a:noFill/>
                </a:ln>
                <a:solidFill>
                  <a:srgbClr val="000000"/>
                </a:solidFill>
                <a:effectLst/>
                <a:uLnTx/>
                <a:uFillTx/>
                <a:latin typeface="Avenir"/>
                <a:cs typeface="Calibri"/>
                <a:sym typeface="Arial"/>
              </a:rPr>
              <a:t>Why?</a:t>
            </a:r>
            <a:endParaRPr kumimoji="0" sz="2400" b="0" i="0" u="none" strike="noStrike" kern="0" cap="none" spc="0" normalizeH="0" baseline="0" noProof="0" dirty="0">
              <a:ln>
                <a:noFill/>
              </a:ln>
              <a:solidFill>
                <a:srgbClr val="000000"/>
              </a:solidFill>
              <a:effectLst/>
              <a:uLnTx/>
              <a:uFillTx/>
              <a:latin typeface="Avenir"/>
              <a:cs typeface="Calibri"/>
              <a:sym typeface="Arial"/>
            </a:endParaRPr>
          </a:p>
          <a:p>
            <a:pPr marL="241300" marR="53975" indent="-228600">
              <a:lnSpc>
                <a:spcPts val="2100"/>
              </a:lnSpc>
              <a:spcBef>
                <a:spcPts val="520"/>
              </a:spcBef>
              <a:buClr>
                <a:srgbClr val="000000"/>
              </a:buClr>
              <a:buFont typeface="Arial"/>
              <a:buChar char="•"/>
              <a:tabLst>
                <a:tab pos="698500" algn="l"/>
                <a:tab pos="699135" algn="l"/>
              </a:tabLst>
            </a:pPr>
            <a:r>
              <a:rPr kumimoji="0" sz="2400" b="0" i="0" u="none" strike="noStrike" kern="0" cap="none" spc="0" normalizeH="0" baseline="0" noProof="0" dirty="0">
                <a:ln>
                  <a:noFill/>
                </a:ln>
                <a:solidFill>
                  <a:srgbClr val="000000"/>
                </a:solidFill>
                <a:effectLst/>
                <a:uLnTx/>
                <a:uFillTx/>
                <a:latin typeface="Avenir"/>
                <a:cs typeface="Calibri"/>
                <a:sym typeface="Arial"/>
              </a:rPr>
              <a:t>How</a:t>
            </a:r>
            <a:r>
              <a:rPr kumimoji="0" sz="2400" b="0" i="0" u="none" strike="noStrike" kern="0" cap="none" spc="55" normalizeH="0" baseline="0" noProof="0" dirty="0">
                <a:ln>
                  <a:noFill/>
                </a:ln>
                <a:solidFill>
                  <a:srgbClr val="000000"/>
                </a:solidFill>
                <a:effectLst/>
                <a:uLnTx/>
                <a:uFillTx/>
                <a:latin typeface="Avenir"/>
                <a:cs typeface="Calibri"/>
                <a:sym typeface="Arial"/>
              </a:rPr>
              <a:t> </a:t>
            </a:r>
            <a:r>
              <a:rPr kumimoji="0" sz="2400" b="0" i="0" u="none" strike="noStrike" kern="0" cap="none" spc="0" normalizeH="0" baseline="0" noProof="0" dirty="0">
                <a:ln>
                  <a:noFill/>
                </a:ln>
                <a:solidFill>
                  <a:srgbClr val="000000"/>
                </a:solidFill>
                <a:effectLst/>
                <a:uLnTx/>
                <a:uFillTx/>
                <a:latin typeface="Avenir"/>
                <a:cs typeface="Calibri"/>
                <a:sym typeface="Arial"/>
              </a:rPr>
              <a:t>could</a:t>
            </a:r>
            <a:r>
              <a:rPr kumimoji="0" sz="2400" b="0" i="0" u="none" strike="noStrike" kern="0" cap="none" spc="95" normalizeH="0" baseline="0" noProof="0" dirty="0">
                <a:ln>
                  <a:noFill/>
                </a:ln>
                <a:solidFill>
                  <a:srgbClr val="000000"/>
                </a:solidFill>
                <a:effectLst/>
                <a:uLnTx/>
                <a:uFillTx/>
                <a:latin typeface="Avenir"/>
                <a:cs typeface="Calibri"/>
                <a:sym typeface="Arial"/>
              </a:rPr>
              <a:t> </a:t>
            </a:r>
            <a:r>
              <a:rPr kumimoji="0" sz="2400" b="0" i="0" u="none" strike="noStrike" kern="0" cap="none" spc="0" normalizeH="0" baseline="0" noProof="0" dirty="0">
                <a:ln>
                  <a:noFill/>
                </a:ln>
                <a:solidFill>
                  <a:srgbClr val="000000"/>
                </a:solidFill>
                <a:effectLst/>
                <a:uLnTx/>
                <a:uFillTx/>
                <a:latin typeface="Avenir"/>
                <a:cs typeface="Calibri"/>
                <a:sym typeface="Arial"/>
              </a:rPr>
              <a:t>you</a:t>
            </a:r>
            <a:r>
              <a:rPr kumimoji="0" sz="2400" b="0" i="0" u="none" strike="noStrike" kern="0" cap="none" spc="25" normalizeH="0" baseline="0" noProof="0" dirty="0">
                <a:ln>
                  <a:noFill/>
                </a:ln>
                <a:solidFill>
                  <a:srgbClr val="000000"/>
                </a:solidFill>
                <a:effectLst/>
                <a:uLnTx/>
                <a:uFillTx/>
                <a:latin typeface="Avenir"/>
                <a:cs typeface="Calibri"/>
                <a:sym typeface="Arial"/>
              </a:rPr>
              <a:t> </a:t>
            </a:r>
            <a:r>
              <a:rPr kumimoji="0" sz="2400" b="0" i="0" u="none" strike="noStrike" kern="0" cap="none" spc="-20" normalizeH="0" baseline="0" noProof="0" dirty="0">
                <a:ln>
                  <a:noFill/>
                </a:ln>
                <a:solidFill>
                  <a:srgbClr val="000000"/>
                </a:solidFill>
                <a:effectLst/>
                <a:uLnTx/>
                <a:uFillTx/>
                <a:latin typeface="Avenir"/>
                <a:cs typeface="Calibri"/>
                <a:sym typeface="Arial"/>
              </a:rPr>
              <a:t>make </a:t>
            </a:r>
            <a:r>
              <a:rPr kumimoji="0" sz="2400" b="0" i="0" u="none" strike="noStrike" kern="0" cap="none" spc="0" normalizeH="0" baseline="0" noProof="0" dirty="0">
                <a:ln>
                  <a:noFill/>
                </a:ln>
                <a:solidFill>
                  <a:srgbClr val="000000"/>
                </a:solidFill>
                <a:effectLst/>
                <a:uLnTx/>
                <a:uFillTx/>
                <a:latin typeface="Avenir"/>
                <a:cs typeface="Calibri"/>
                <a:sym typeface="Arial"/>
              </a:rPr>
              <a:t>your</a:t>
            </a:r>
            <a:r>
              <a:rPr kumimoji="0" sz="2400" b="0" i="0" u="none" strike="noStrike" kern="0" cap="none" spc="70" normalizeH="0" baseline="0" noProof="0" dirty="0">
                <a:ln>
                  <a:noFill/>
                </a:ln>
                <a:solidFill>
                  <a:srgbClr val="000000"/>
                </a:solidFill>
                <a:effectLst/>
                <a:uLnTx/>
                <a:uFillTx/>
                <a:latin typeface="Avenir"/>
                <a:cs typeface="Calibri"/>
                <a:sym typeface="Arial"/>
              </a:rPr>
              <a:t> </a:t>
            </a:r>
            <a:r>
              <a:rPr kumimoji="0" sz="2400" b="0" i="0" u="none" strike="noStrike" kern="0" cap="none" spc="0" normalizeH="0" baseline="0" noProof="0" dirty="0">
                <a:ln>
                  <a:noFill/>
                </a:ln>
                <a:solidFill>
                  <a:srgbClr val="000000"/>
                </a:solidFill>
                <a:effectLst/>
                <a:uLnTx/>
                <a:uFillTx/>
                <a:latin typeface="Avenir"/>
                <a:cs typeface="Calibri"/>
                <a:sym typeface="Arial"/>
              </a:rPr>
              <a:t>syllabus</a:t>
            </a:r>
            <a:r>
              <a:rPr kumimoji="0" sz="2400" b="0" i="0" u="none" strike="noStrike" kern="0" cap="none" spc="60" normalizeH="0" baseline="0" noProof="0" dirty="0">
                <a:ln>
                  <a:noFill/>
                </a:ln>
                <a:solidFill>
                  <a:srgbClr val="000000"/>
                </a:solidFill>
                <a:effectLst/>
                <a:uLnTx/>
                <a:uFillTx/>
                <a:latin typeface="Avenir"/>
                <a:cs typeface="Calibri"/>
                <a:sym typeface="Arial"/>
              </a:rPr>
              <a:t> </a:t>
            </a:r>
            <a:r>
              <a:rPr kumimoji="0" sz="2400" b="0" i="0" u="none" strike="noStrike" kern="0" cap="none" spc="-20" normalizeH="0" baseline="0" noProof="0" dirty="0">
                <a:ln>
                  <a:noFill/>
                </a:ln>
                <a:solidFill>
                  <a:srgbClr val="000000"/>
                </a:solidFill>
                <a:effectLst/>
                <a:uLnTx/>
                <a:uFillTx/>
                <a:latin typeface="Avenir"/>
                <a:cs typeface="Calibri"/>
                <a:sym typeface="Arial"/>
              </a:rPr>
              <a:t>more </a:t>
            </a:r>
            <a:r>
              <a:rPr kumimoji="0" sz="2400" b="0" i="0" u="none" strike="noStrike" kern="0" cap="none" spc="0" normalizeH="0" baseline="0" noProof="0" dirty="0">
                <a:ln>
                  <a:noFill/>
                </a:ln>
                <a:solidFill>
                  <a:srgbClr val="000000"/>
                </a:solidFill>
                <a:effectLst/>
                <a:uLnTx/>
                <a:uFillTx/>
                <a:latin typeface="Avenir"/>
                <a:cs typeface="Calibri"/>
                <a:sym typeface="Arial"/>
              </a:rPr>
              <a:t>learning-</a:t>
            </a:r>
            <a:r>
              <a:rPr kumimoji="0" sz="2400" b="0" i="0" u="none" strike="noStrike" kern="0" cap="none" spc="-10" normalizeH="0" baseline="0" noProof="0" dirty="0">
                <a:ln>
                  <a:noFill/>
                </a:ln>
                <a:solidFill>
                  <a:srgbClr val="000000"/>
                </a:solidFill>
                <a:effectLst/>
                <a:uLnTx/>
                <a:uFillTx/>
                <a:latin typeface="Avenir"/>
                <a:cs typeface="Calibri"/>
                <a:sym typeface="Arial"/>
              </a:rPr>
              <a:t>centered</a:t>
            </a:r>
            <a:r>
              <a:rPr kumimoji="0" lang="en-US" sz="2400" b="0" i="0" u="none" strike="noStrike" kern="0" cap="none" spc="-10" normalizeH="0" baseline="0" noProof="0" dirty="0">
                <a:ln>
                  <a:noFill/>
                </a:ln>
                <a:solidFill>
                  <a:srgbClr val="000000"/>
                </a:solidFill>
                <a:effectLst/>
                <a:uLnTx/>
                <a:uFillTx/>
                <a:latin typeface="Avenir"/>
                <a:cs typeface="Calibri"/>
                <a:sym typeface="Arial"/>
              </a:rPr>
              <a:t> and inclusive using this rubric</a:t>
            </a:r>
            <a:r>
              <a:rPr kumimoji="0" sz="2400" b="0" i="0" u="none" strike="noStrike" kern="0" cap="none" spc="-10" normalizeH="0" baseline="0" noProof="0" dirty="0">
                <a:ln>
                  <a:noFill/>
                </a:ln>
                <a:solidFill>
                  <a:srgbClr val="000000"/>
                </a:solidFill>
                <a:effectLst/>
                <a:uLnTx/>
                <a:uFillTx/>
                <a:latin typeface="Avenir"/>
                <a:cs typeface="Calibri"/>
                <a:sym typeface="Arial"/>
              </a:rPr>
              <a:t>?</a:t>
            </a:r>
            <a:endParaRPr kumimoji="0" sz="2400" b="0" i="0" u="none" strike="noStrike" kern="0" cap="none" spc="0" normalizeH="0" baseline="0" noProof="0" dirty="0">
              <a:ln>
                <a:noFill/>
              </a:ln>
              <a:solidFill>
                <a:srgbClr val="000000"/>
              </a:solidFill>
              <a:effectLst/>
              <a:uLnTx/>
              <a:uFillTx/>
              <a:latin typeface="Avenir"/>
              <a:cs typeface="Calibri"/>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Avenir"/>
              <a:cs typeface="Calibri"/>
              <a:sym typeface="Arial"/>
            </a:endParaRPr>
          </a:p>
        </p:txBody>
      </p:sp>
    </p:spTree>
    <p:extLst>
      <p:ext uri="{BB962C8B-B14F-4D97-AF65-F5344CB8AC3E}">
        <p14:creationId xmlns:p14="http://schemas.microsoft.com/office/powerpoint/2010/main" val="3381105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97423"/>
            <a:ext cx="5157787" cy="447673"/>
          </a:xfrm>
        </p:spPr>
        <p:txBody>
          <a:bodyPr/>
          <a:lstStyle/>
          <a:p>
            <a:pPr algn="ctr"/>
            <a:r>
              <a:rPr lang="en-US" dirty="0" smtClean="0"/>
              <a:t>Before using the rubric</a:t>
            </a:r>
            <a:endParaRPr lang="en-US" dirty="0"/>
          </a:p>
        </p:txBody>
      </p:sp>
      <p:pic>
        <p:nvPicPr>
          <p:cNvPr id="9" name="Content Placeholder 8">
            <a:extLst>
              <a:ext uri="{FF2B5EF4-FFF2-40B4-BE49-F238E27FC236}">
                <a16:creationId xmlns:a16="http://schemas.microsoft.com/office/drawing/2014/main" id="{1CD056E8-219C-D266-E058-B92741A1DCA9}"/>
              </a:ext>
            </a:extLst>
          </p:cNvPr>
          <p:cNvPicPr>
            <a:picLocks noGrp="1" noChangeAspect="1"/>
          </p:cNvPicPr>
          <p:nvPr>
            <p:ph sz="half" idx="2"/>
          </p:nvPr>
        </p:nvPicPr>
        <p:blipFill>
          <a:blip r:embed="rId2"/>
          <a:stretch>
            <a:fillRect/>
          </a:stretch>
        </p:blipFill>
        <p:spPr>
          <a:xfrm>
            <a:off x="1085922" y="743435"/>
            <a:ext cx="4665518" cy="6063459"/>
          </a:xfrm>
          <a:ln w="19050">
            <a:solidFill>
              <a:schemeClr val="accent1"/>
            </a:solidFill>
          </a:ln>
        </p:spPr>
      </p:pic>
      <p:sp>
        <p:nvSpPr>
          <p:cNvPr id="4" name="Text Placeholder 3"/>
          <p:cNvSpPr>
            <a:spLocks noGrp="1"/>
          </p:cNvSpPr>
          <p:nvPr>
            <p:ph type="body" sz="quarter" idx="3"/>
          </p:nvPr>
        </p:nvSpPr>
        <p:spPr>
          <a:xfrm>
            <a:off x="6172200" y="197423"/>
            <a:ext cx="5183188" cy="447674"/>
          </a:xfrm>
        </p:spPr>
        <p:txBody>
          <a:bodyPr/>
          <a:lstStyle/>
          <a:p>
            <a:pPr algn="ctr"/>
            <a:r>
              <a:rPr lang="en-US" dirty="0" smtClean="0"/>
              <a:t>After using the rubric</a:t>
            </a:r>
            <a:endParaRPr lang="en-US" dirty="0"/>
          </a:p>
        </p:txBody>
      </p:sp>
      <p:pic>
        <p:nvPicPr>
          <p:cNvPr id="7" name="Content Placeholder 6">
            <a:extLst>
              <a:ext uri="{FF2B5EF4-FFF2-40B4-BE49-F238E27FC236}">
                <a16:creationId xmlns:a16="http://schemas.microsoft.com/office/drawing/2014/main" id="{C70D0D3D-7B82-F142-91B1-32A2C6B6711B}"/>
              </a:ext>
            </a:extLst>
          </p:cNvPr>
          <p:cNvPicPr>
            <a:picLocks noGrp="1" noChangeAspect="1"/>
          </p:cNvPicPr>
          <p:nvPr>
            <p:ph sz="quarter" idx="4"/>
          </p:nvPr>
        </p:nvPicPr>
        <p:blipFill rotWithShape="1">
          <a:blip r:embed="rId3"/>
          <a:stretch/>
        </p:blipFill>
        <p:spPr>
          <a:xfrm>
            <a:off x="6557155" y="743436"/>
            <a:ext cx="4413277" cy="6063459"/>
          </a:xfrm>
          <a:noFill/>
          <a:ln w="19050">
            <a:solidFill>
              <a:srgbClr val="00B050"/>
            </a:solidFill>
          </a:ln>
        </p:spPr>
      </p:pic>
    </p:spTree>
    <p:extLst>
      <p:ext uri="{BB962C8B-B14F-4D97-AF65-F5344CB8AC3E}">
        <p14:creationId xmlns:p14="http://schemas.microsoft.com/office/powerpoint/2010/main" val="93416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78D9C-2768-8E1F-EFF2-98416B823AC2}"/>
              </a:ext>
            </a:extLst>
          </p:cNvPr>
          <p:cNvSpPr>
            <a:spLocks noGrp="1"/>
          </p:cNvSpPr>
          <p:nvPr>
            <p:ph type="body" idx="1"/>
          </p:nvPr>
        </p:nvSpPr>
        <p:spPr>
          <a:xfrm>
            <a:off x="465256" y="755077"/>
            <a:ext cx="5532319" cy="823912"/>
          </a:xfrm>
        </p:spPr>
        <p:txBody>
          <a:bodyPr>
            <a:normAutofit/>
          </a:bodyPr>
          <a:lstStyle/>
          <a:p>
            <a:r>
              <a:rPr lang="en-US" sz="2800" dirty="0" smtClean="0"/>
              <a:t>What </a:t>
            </a:r>
            <a:r>
              <a:rPr lang="en-US" sz="2800" dirty="0"/>
              <a:t>does your score mean? </a:t>
            </a:r>
            <a:endParaRPr lang="en-US" sz="2800" b="0" i="0" u="none" strike="noStrike" baseline="0" dirty="0">
              <a:solidFill>
                <a:srgbClr val="000000"/>
              </a:solidFill>
              <a:latin typeface="Arial Unicode MS"/>
            </a:endParaRPr>
          </a:p>
        </p:txBody>
      </p:sp>
      <p:sp>
        <p:nvSpPr>
          <p:cNvPr id="4" name="Text Placeholder 3"/>
          <p:cNvSpPr>
            <a:spLocks noGrp="1"/>
          </p:cNvSpPr>
          <p:nvPr>
            <p:ph type="body" idx="2"/>
          </p:nvPr>
        </p:nvSpPr>
        <p:spPr>
          <a:xfrm>
            <a:off x="465256" y="1878677"/>
            <a:ext cx="5532319" cy="4310986"/>
          </a:xfrm>
        </p:spPr>
        <p:txBody>
          <a:bodyPr/>
          <a:lstStyle/>
          <a:p>
            <a:pPr marL="114300" indent="0">
              <a:buNone/>
            </a:pPr>
            <a:r>
              <a:rPr lang="en-US" u="sng" dirty="0" smtClean="0">
                <a:solidFill>
                  <a:srgbClr val="000000"/>
                </a:solidFill>
                <a:latin typeface="Arial Unicode MS"/>
              </a:rPr>
              <a:t>0-16</a:t>
            </a:r>
            <a:r>
              <a:rPr lang="en-US" sz="2800" dirty="0">
                <a:solidFill>
                  <a:srgbClr val="000000"/>
                </a:solidFill>
                <a:latin typeface="Arial Unicode MS"/>
              </a:rPr>
              <a:t>: </a:t>
            </a:r>
            <a:r>
              <a:rPr lang="en-US" dirty="0">
                <a:solidFill>
                  <a:srgbClr val="000000"/>
                </a:solidFill>
                <a:latin typeface="Arial Unicode MS"/>
              </a:rPr>
              <a:t>content-focused syllabus</a:t>
            </a:r>
          </a:p>
          <a:p>
            <a:pPr marL="114300" indent="0">
              <a:buNone/>
            </a:pPr>
            <a:r>
              <a:rPr lang="en-US" u="sng" dirty="0">
                <a:solidFill>
                  <a:srgbClr val="000000"/>
                </a:solidFill>
                <a:latin typeface="Arial Unicode MS"/>
              </a:rPr>
              <a:t>17-30</a:t>
            </a:r>
            <a:r>
              <a:rPr lang="en-US" dirty="0">
                <a:solidFill>
                  <a:srgbClr val="000000"/>
                </a:solidFill>
                <a:latin typeface="Arial Unicode MS"/>
              </a:rPr>
              <a:t>: transitional</a:t>
            </a:r>
          </a:p>
          <a:p>
            <a:pPr marL="114300" indent="0">
              <a:buNone/>
            </a:pPr>
            <a:r>
              <a:rPr lang="en-US" u="sng" dirty="0">
                <a:solidFill>
                  <a:srgbClr val="000000"/>
                </a:solidFill>
                <a:latin typeface="Arial Unicode MS"/>
              </a:rPr>
              <a:t>31-46</a:t>
            </a:r>
            <a:r>
              <a:rPr lang="en-US" dirty="0">
                <a:solidFill>
                  <a:srgbClr val="000000"/>
                </a:solidFill>
                <a:latin typeface="Arial Unicode MS"/>
              </a:rPr>
              <a:t>: learning-focused</a:t>
            </a:r>
          </a:p>
          <a:p>
            <a:endParaRPr lang="en-US" dirty="0"/>
          </a:p>
        </p:txBody>
      </p:sp>
      <p:sp>
        <p:nvSpPr>
          <p:cNvPr id="5" name="Text Placeholder 4"/>
          <p:cNvSpPr>
            <a:spLocks noGrp="1"/>
          </p:cNvSpPr>
          <p:nvPr>
            <p:ph type="body" idx="3"/>
          </p:nvPr>
        </p:nvSpPr>
        <p:spPr>
          <a:xfrm>
            <a:off x="6172200" y="755077"/>
            <a:ext cx="5561106" cy="823912"/>
          </a:xfrm>
        </p:spPr>
        <p:txBody>
          <a:bodyPr>
            <a:normAutofit/>
          </a:bodyPr>
          <a:lstStyle/>
          <a:p>
            <a:r>
              <a:rPr lang="en-US" sz="2800" dirty="0"/>
              <a:t>Next Steps</a:t>
            </a:r>
          </a:p>
        </p:txBody>
      </p:sp>
      <p:sp>
        <p:nvSpPr>
          <p:cNvPr id="6" name="Text Placeholder 5"/>
          <p:cNvSpPr>
            <a:spLocks noGrp="1"/>
          </p:cNvSpPr>
          <p:nvPr>
            <p:ph type="body" idx="4"/>
          </p:nvPr>
        </p:nvSpPr>
        <p:spPr>
          <a:xfrm>
            <a:off x="6172200" y="1878677"/>
            <a:ext cx="5561106" cy="4310985"/>
          </a:xfrm>
        </p:spPr>
        <p:txBody>
          <a:bodyPr/>
          <a:lstStyle/>
          <a:p>
            <a:pPr marL="114300" indent="0" algn="ctr">
              <a:buNone/>
            </a:pPr>
            <a:r>
              <a:rPr lang="en-US" dirty="0" smtClean="0"/>
              <a:t>Identify 3 things you can do to your own syllabi to increase your score towards </a:t>
            </a:r>
            <a:r>
              <a:rPr lang="en-US" i="1" dirty="0" smtClean="0"/>
              <a:t>learning-focused</a:t>
            </a:r>
            <a:endParaRPr lang="en-US" i="1" dirty="0"/>
          </a:p>
        </p:txBody>
      </p:sp>
    </p:spTree>
    <p:extLst>
      <p:ext uri="{BB962C8B-B14F-4D97-AF65-F5344CB8AC3E}">
        <p14:creationId xmlns:p14="http://schemas.microsoft.com/office/powerpoint/2010/main" val="3843042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1A5A-9E0C-500C-5C0A-1C57506C1457}"/>
              </a:ext>
            </a:extLst>
          </p:cNvPr>
          <p:cNvSpPr>
            <a:spLocks noGrp="1"/>
          </p:cNvSpPr>
          <p:nvPr>
            <p:ph type="title"/>
          </p:nvPr>
        </p:nvSpPr>
        <p:spPr>
          <a:xfrm>
            <a:off x="655782" y="203344"/>
            <a:ext cx="10515600" cy="1325563"/>
          </a:xfrm>
        </p:spPr>
        <p:txBody>
          <a:bodyPr/>
          <a:lstStyle/>
          <a:p>
            <a:r>
              <a:rPr lang="en-US" dirty="0"/>
              <a:t>Other syllabus features to consider </a:t>
            </a:r>
          </a:p>
        </p:txBody>
      </p:sp>
      <p:sp>
        <p:nvSpPr>
          <p:cNvPr id="3" name="Content Placeholder 2">
            <a:extLst>
              <a:ext uri="{FF2B5EF4-FFF2-40B4-BE49-F238E27FC236}">
                <a16:creationId xmlns:a16="http://schemas.microsoft.com/office/drawing/2014/main" id="{5B012867-4343-0519-3BC8-41354D77ECCB}"/>
              </a:ext>
            </a:extLst>
          </p:cNvPr>
          <p:cNvSpPr>
            <a:spLocks noGrp="1"/>
          </p:cNvSpPr>
          <p:nvPr>
            <p:ph type="body" idx="1"/>
          </p:nvPr>
        </p:nvSpPr>
        <p:spPr>
          <a:xfrm>
            <a:off x="655782" y="1542473"/>
            <a:ext cx="10935854" cy="4414575"/>
          </a:xfrm>
        </p:spPr>
        <p:txBody>
          <a:bodyPr>
            <a:normAutofit fontScale="77500" lnSpcReduction="20000"/>
          </a:bodyPr>
          <a:lstStyle/>
          <a:p>
            <a:r>
              <a:rPr lang="en-US" dirty="0"/>
              <a:t>Explain what students can expect from you </a:t>
            </a:r>
          </a:p>
          <a:p>
            <a:pPr lvl="1"/>
            <a:r>
              <a:rPr lang="en-US" dirty="0"/>
              <a:t>For example, how soon will assignments be graded? </a:t>
            </a:r>
          </a:p>
          <a:p>
            <a:pPr lvl="1"/>
            <a:r>
              <a:rPr lang="en-US" dirty="0"/>
              <a:t>What will you do to support your students? </a:t>
            </a:r>
          </a:p>
          <a:p>
            <a:r>
              <a:rPr lang="en-US" dirty="0"/>
              <a:t>Define all terms/jargon phrases like “office hours”</a:t>
            </a:r>
          </a:p>
          <a:p>
            <a:r>
              <a:rPr lang="en-US" dirty="0"/>
              <a:t>Use 12-14 point, sans serif fonts for better reading comprehension and to support dyslexic students </a:t>
            </a:r>
          </a:p>
          <a:p>
            <a:r>
              <a:rPr lang="en-US" dirty="0"/>
              <a:t>Add Table of Contents and Header text with links to other parts of the document </a:t>
            </a:r>
          </a:p>
          <a:p>
            <a:r>
              <a:rPr lang="en-US" dirty="0"/>
              <a:t>Use check boxes when listing student assignments </a:t>
            </a:r>
          </a:p>
          <a:p>
            <a:r>
              <a:rPr lang="en-US" dirty="0"/>
              <a:t>Add alt text to images and tables. Check document for accessibility </a:t>
            </a:r>
          </a:p>
          <a:p>
            <a:endParaRPr lang="en-US" dirty="0"/>
          </a:p>
        </p:txBody>
      </p:sp>
      <p:sp>
        <p:nvSpPr>
          <p:cNvPr id="4" name="Rectangle 3"/>
          <p:cNvSpPr/>
          <p:nvPr/>
        </p:nvSpPr>
        <p:spPr>
          <a:xfrm>
            <a:off x="0" y="5957048"/>
            <a:ext cx="12192000" cy="900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36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FEAF-A32B-FBAB-AEE3-1CF8BDE18998}"/>
              </a:ext>
            </a:extLst>
          </p:cNvPr>
          <p:cNvSpPr>
            <a:spLocks noGrp="1"/>
          </p:cNvSpPr>
          <p:nvPr>
            <p:ph type="title"/>
          </p:nvPr>
        </p:nvSpPr>
        <p:spPr/>
        <p:txBody>
          <a:bodyPr/>
          <a:lstStyle/>
          <a:p>
            <a:r>
              <a:rPr lang="en-US" dirty="0" smtClean="0"/>
              <a:t>Thank you!</a:t>
            </a:r>
            <a:endParaRPr lang="en-US" dirty="0"/>
          </a:p>
        </p:txBody>
      </p:sp>
      <p:sp>
        <p:nvSpPr>
          <p:cNvPr id="3" name="Text Placeholder 2">
            <a:extLst>
              <a:ext uri="{FF2B5EF4-FFF2-40B4-BE49-F238E27FC236}">
                <a16:creationId xmlns:a16="http://schemas.microsoft.com/office/drawing/2014/main" id="{DFF22F18-E805-42DB-82F0-0387220873AF}"/>
              </a:ext>
            </a:extLst>
          </p:cNvPr>
          <p:cNvSpPr>
            <a:spLocks noGrp="1"/>
          </p:cNvSpPr>
          <p:nvPr>
            <p:ph type="body" idx="1"/>
          </p:nvPr>
        </p:nvSpPr>
        <p:spPr/>
        <p:txBody>
          <a:bodyPr>
            <a:normAutofit/>
          </a:bodyPr>
          <a:lstStyle/>
          <a:p>
            <a:pPr rtl="0" fontAlgn="base">
              <a:spcBef>
                <a:spcPts val="1000"/>
              </a:spcBef>
              <a:spcAft>
                <a:spcPts val="0"/>
              </a:spcAft>
              <a:buFont typeface="Arial" panose="020B0604020202020204" pitchFamily="34" charset="0"/>
              <a:buChar char="•"/>
            </a:pPr>
            <a:r>
              <a:rPr lang="en-US" dirty="0" smtClean="0">
                <a:solidFill>
                  <a:srgbClr val="8D3866"/>
                </a:solidFill>
              </a:rPr>
              <a:t>UF’s Center for Teaching Excellence</a:t>
            </a:r>
            <a:endParaRPr lang="en-US" b="0" i="0" u="none" strike="noStrike" dirty="0" smtClean="0">
              <a:solidFill>
                <a:srgbClr val="73524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dirty="0" smtClean="0">
                <a:solidFill>
                  <a:srgbClr val="8D3866"/>
                </a:solidFill>
                <a:effectLst/>
                <a:latin typeface="Avenir"/>
              </a:rPr>
              <a:t>Justin </a:t>
            </a:r>
            <a:r>
              <a:rPr lang="en-US" b="0" i="0" u="none" strike="noStrike" dirty="0" err="1">
                <a:solidFill>
                  <a:srgbClr val="8D3866"/>
                </a:solidFill>
                <a:effectLst/>
                <a:latin typeface="Avenir"/>
              </a:rPr>
              <a:t>Hoshaw</a:t>
            </a:r>
            <a:endParaRPr lang="en-US" b="0" i="0" u="none" strike="noStrike" dirty="0">
              <a:solidFill>
                <a:srgbClr val="73524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dirty="0">
                <a:solidFill>
                  <a:srgbClr val="8D3866"/>
                </a:solidFill>
                <a:effectLst/>
                <a:latin typeface="Avenir"/>
              </a:rPr>
              <a:t>DEI Working </a:t>
            </a:r>
            <a:r>
              <a:rPr lang="en-US" b="0" i="0" u="none" strike="noStrike" dirty="0" smtClean="0">
                <a:solidFill>
                  <a:srgbClr val="8D3866"/>
                </a:solidFill>
                <a:effectLst/>
                <a:latin typeface="Avenir"/>
              </a:rPr>
              <a:t>Group</a:t>
            </a:r>
            <a:r>
              <a:rPr lang="en-US" dirty="0">
                <a:solidFill>
                  <a:srgbClr val="8D3866"/>
                </a:solidFill>
              </a:rPr>
              <a:t> </a:t>
            </a:r>
            <a:r>
              <a:rPr lang="en-US" dirty="0" smtClean="0">
                <a:solidFill>
                  <a:srgbClr val="8D3866"/>
                </a:solidFill>
              </a:rPr>
              <a:t>(Drs. Bryan Dewsbury, Liz Harrison, Kristin Jenkins)</a:t>
            </a:r>
            <a:r>
              <a:rPr lang="en-US" b="0" i="0" u="none" strike="noStrike" dirty="0" smtClean="0">
                <a:solidFill>
                  <a:srgbClr val="8D3866"/>
                </a:solidFill>
                <a:effectLst/>
                <a:latin typeface="Avenir"/>
              </a:rPr>
              <a:t> </a:t>
            </a:r>
          </a:p>
          <a:p>
            <a:pPr rtl="0" fontAlgn="base">
              <a:spcBef>
                <a:spcPts val="0"/>
              </a:spcBef>
              <a:spcAft>
                <a:spcPts val="0"/>
              </a:spcAft>
              <a:buFont typeface="Arial" panose="020B0604020202020204" pitchFamily="34" charset="0"/>
              <a:buChar char="•"/>
            </a:pPr>
            <a:r>
              <a:rPr lang="en-US" b="0" i="0" u="none" strike="noStrike" dirty="0" smtClean="0">
                <a:solidFill>
                  <a:srgbClr val="8D3866"/>
                </a:solidFill>
                <a:effectLst/>
                <a:latin typeface="Avenir"/>
              </a:rPr>
              <a:t>IGELS </a:t>
            </a:r>
            <a:r>
              <a:rPr lang="en-US" sz="2400" b="0" i="0" u="none" strike="noStrike" dirty="0" smtClean="0">
                <a:solidFill>
                  <a:srgbClr val="8D3866"/>
                </a:solidFill>
                <a:effectLst/>
              </a:rPr>
              <a:t>(NSF-DUE #2126154)</a:t>
            </a:r>
            <a:r>
              <a:rPr lang="en-US" sz="2400" b="0" i="0" u="none" strike="noStrike" dirty="0">
                <a:solidFill>
                  <a:srgbClr val="8D3866"/>
                </a:solidFill>
                <a:effectLst/>
              </a:rPr>
              <a:t> </a:t>
            </a:r>
            <a:endParaRPr lang="en-US" sz="2400" b="0" i="0" u="none" strike="noStrike" dirty="0">
              <a:solidFill>
                <a:srgbClr val="735240"/>
              </a:solidFill>
              <a:effectLst/>
              <a:latin typeface="Arial" panose="020B0604020202020204" pitchFamily="34" charset="0"/>
            </a:endParaRPr>
          </a:p>
          <a:p>
            <a:endParaRPr lang="en-US" dirty="0"/>
          </a:p>
        </p:txBody>
      </p:sp>
      <p:sp>
        <p:nvSpPr>
          <p:cNvPr id="4" name="Text Placeholder 3"/>
          <p:cNvSpPr>
            <a:spLocks noGrp="1"/>
          </p:cNvSpPr>
          <p:nvPr>
            <p:ph type="body" idx="2"/>
          </p:nvPr>
        </p:nvSpPr>
        <p:spPr/>
        <p:txBody>
          <a:bodyPr>
            <a:normAutofit/>
          </a:bodyPr>
          <a:lstStyle/>
          <a:p>
            <a:pPr marL="114300" indent="0" algn="r">
              <a:buNone/>
            </a:pPr>
            <a:endParaRPr lang="en-US" sz="2800" dirty="0" smtClean="0"/>
          </a:p>
          <a:p>
            <a:pPr marL="114300" indent="0" algn="r">
              <a:buNone/>
            </a:pPr>
            <a:r>
              <a:rPr lang="en-US" sz="2800" dirty="0" smtClean="0"/>
              <a:t>Gabriela Hamerlinck</a:t>
            </a:r>
          </a:p>
          <a:p>
            <a:pPr marL="114300" indent="0" algn="r">
              <a:buNone/>
            </a:pPr>
            <a:r>
              <a:rPr lang="en-US" sz="2800" dirty="0" smtClean="0">
                <a:hlinkClick r:id="rId2"/>
              </a:rPr>
              <a:t>ghamerlinck@ufl.edu</a:t>
            </a:r>
            <a:r>
              <a:rPr lang="en-US" sz="2800" dirty="0" smtClean="0"/>
              <a:t> </a:t>
            </a:r>
          </a:p>
          <a:p>
            <a:pPr marL="114300" indent="0" algn="r">
              <a:buNone/>
            </a:pPr>
            <a:r>
              <a:rPr lang="en-US" sz="2800" dirty="0" smtClean="0"/>
              <a:t>@</a:t>
            </a:r>
            <a:r>
              <a:rPr lang="en-US" sz="2800" dirty="0" err="1" smtClean="0"/>
              <a:t>gabertdoo</a:t>
            </a:r>
            <a:endParaRPr lang="en-US" sz="2800" dirty="0"/>
          </a:p>
        </p:txBody>
      </p:sp>
      <p:sp>
        <p:nvSpPr>
          <p:cNvPr id="5" name="Rectangle 4"/>
          <p:cNvSpPr/>
          <p:nvPr/>
        </p:nvSpPr>
        <p:spPr>
          <a:xfrm>
            <a:off x="0" y="5957048"/>
            <a:ext cx="12192000" cy="900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82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8694" y="0"/>
            <a:ext cx="11274612" cy="6100173"/>
          </a:xfrm>
        </p:spPr>
        <p:txBody>
          <a:bodyPr>
            <a:normAutofit fontScale="32500" lnSpcReduction="20000"/>
          </a:bodyPr>
          <a:lstStyle/>
          <a:p>
            <a:r>
              <a:rPr lang="en-US" dirty="0"/>
              <a:t>Al-</a:t>
            </a:r>
            <a:r>
              <a:rPr lang="en-US" dirty="0" err="1"/>
              <a:t>Azawei</a:t>
            </a:r>
            <a:r>
              <a:rPr lang="en-US" dirty="0"/>
              <a:t>, A., </a:t>
            </a:r>
            <a:r>
              <a:rPr lang="en-US" dirty="0" err="1"/>
              <a:t>Serenelli</a:t>
            </a:r>
            <a:r>
              <a:rPr lang="en-US" dirty="0"/>
              <a:t>, F., &amp; </a:t>
            </a:r>
            <a:r>
              <a:rPr lang="en-US" dirty="0" err="1"/>
              <a:t>Lundqvist</a:t>
            </a:r>
            <a:r>
              <a:rPr lang="en-US" dirty="0"/>
              <a:t>, K. (2016). Universal Design for Learning (UDL): A content analysis of peer reviewed journals from 2012 to 2015. Journal of the Scholarship of Teaching and Learning, 16(3), 39-56.</a:t>
            </a:r>
          </a:p>
          <a:p>
            <a:r>
              <a:rPr lang="en-US" dirty="0"/>
              <a:t>Bowman, N. A. (2010). College Diversity Experiences and Cognitive Development: A Meta-Analysis. Review of Educational Research, 80(1), 4–33. https://doi.org/10.3102/0034654309352495</a:t>
            </a:r>
          </a:p>
          <a:p>
            <a:r>
              <a:rPr lang="en-US" dirty="0"/>
              <a:t>Bowman, N.A., </a:t>
            </a:r>
            <a:r>
              <a:rPr lang="en-US" dirty="0" err="1"/>
              <a:t>Brandenberger</a:t>
            </a:r>
            <a:r>
              <a:rPr lang="en-US" dirty="0"/>
              <a:t>, J.W., Hill, P.L., &amp; </a:t>
            </a:r>
            <a:r>
              <a:rPr lang="en-US" dirty="0" err="1"/>
              <a:t>Lapsley</a:t>
            </a:r>
            <a:r>
              <a:rPr lang="en-US" dirty="0"/>
              <a:t>, D.K. (2011). The Long-Term Effects of College Diversity Experiences: Well-Being and Social Concerns 13 Years After Graduation. Journal of College Student Development 52(6), 729-239. doi:10.1353/csd.2011.0075.</a:t>
            </a:r>
          </a:p>
          <a:p>
            <a:r>
              <a:rPr lang="en-US" dirty="0" err="1"/>
              <a:t>Briody</a:t>
            </a:r>
            <a:r>
              <a:rPr lang="en-US" dirty="0"/>
              <a:t>, E. K., </a:t>
            </a:r>
            <a:r>
              <a:rPr lang="en-US" dirty="0" err="1"/>
              <a:t>Wirtz</a:t>
            </a:r>
            <a:r>
              <a:rPr lang="en-US" dirty="0"/>
              <a:t>, E., </a:t>
            </a:r>
            <a:r>
              <a:rPr lang="en-US" dirty="0" err="1"/>
              <a:t>Goldenstein</a:t>
            </a:r>
            <a:r>
              <a:rPr lang="en-US" dirty="0"/>
              <a:t>, A., &amp; Berger, E. J. (2019). Breaking the tyranny of office hours: Overcoming professor avoidance. European Journal of Engineering Education, 44(5), 666-687.</a:t>
            </a:r>
          </a:p>
          <a:p>
            <a:r>
              <a:rPr lang="en-US" dirty="0"/>
              <a:t>Capp, M. J. (2017). The effectiveness of universal design for learning: A meta-analysis of literature between 2013 and 2016. International Journal of Inclusive Education, 21(8), 791-807.</a:t>
            </a:r>
          </a:p>
          <a:p>
            <a:r>
              <a:rPr lang="en-US" dirty="0"/>
              <a:t>Cunningham, S. (2013). Teaching a diverse student body–a proposed tool for lecturers to self-evaluate their approach to inclusive teaching. Practice and Evidence of the Scholarship of Teaching and Learning in Higher Education, 8(1), 3-27.</a:t>
            </a:r>
          </a:p>
          <a:p>
            <a:r>
              <a:rPr lang="en-US" dirty="0"/>
              <a:t>Fink, L.  (2003) Designing significant learning experiences. San Francisco: </a:t>
            </a:r>
            <a:r>
              <a:rPr lang="en-US" dirty="0" err="1"/>
              <a:t>Jossey</a:t>
            </a:r>
            <a:r>
              <a:rPr lang="en-US" dirty="0"/>
              <a:t>-Bass.</a:t>
            </a:r>
          </a:p>
          <a:p>
            <a:r>
              <a:rPr lang="en-US" dirty="0" err="1"/>
              <a:t>Fosslien</a:t>
            </a:r>
            <a:r>
              <a:rPr lang="en-US" dirty="0"/>
              <a:t>, L., &amp; Duffy, M. W. (2019). No hard feelings: The secret power of embracing emotions at work. Penguin.</a:t>
            </a:r>
          </a:p>
          <a:p>
            <a:r>
              <a:rPr lang="en-US" dirty="0" err="1"/>
              <a:t>Grunert</a:t>
            </a:r>
            <a:r>
              <a:rPr lang="en-US" dirty="0"/>
              <a:t>, J. (1997) “ The Course Syllabus: A Learning-Centered Approach.” Boston, MA: Anker.</a:t>
            </a:r>
          </a:p>
          <a:p>
            <a:r>
              <a:rPr lang="en-US" dirty="0" err="1"/>
              <a:t>Gurin</a:t>
            </a:r>
            <a:r>
              <a:rPr lang="en-US" dirty="0"/>
              <a:t>, P., </a:t>
            </a:r>
            <a:r>
              <a:rPr lang="en-US" dirty="0" err="1"/>
              <a:t>Dey</a:t>
            </a:r>
            <a:r>
              <a:rPr lang="en-US" dirty="0"/>
              <a:t>, E., Hurtado, S., &amp; </a:t>
            </a:r>
            <a:r>
              <a:rPr lang="en-US" dirty="0" err="1"/>
              <a:t>Gurin</a:t>
            </a:r>
            <a:r>
              <a:rPr lang="en-US" dirty="0"/>
              <a:t>, G. (2002). Diversity and higher education: Theory and impact on educational outcomes. Harvard educational review, 72(3), 330-367.</a:t>
            </a:r>
          </a:p>
          <a:p>
            <a:r>
              <a:rPr lang="en-US" dirty="0"/>
              <a:t>https://ctl.columbia.edu/resources-and-technology/resources/inclusive-teaching-guide/ </a:t>
            </a:r>
          </a:p>
          <a:p>
            <a:r>
              <a:rPr lang="en-US" dirty="0" err="1"/>
              <a:t>Makoelle</a:t>
            </a:r>
            <a:r>
              <a:rPr lang="en-US" dirty="0"/>
              <a:t>, T. (2014). Pedagogy of inclusion: A quest for inclusive teaching and learning.</a:t>
            </a:r>
          </a:p>
          <a:p>
            <a:r>
              <a:rPr lang="en-US" dirty="0"/>
              <a:t>Palmer, M. S., Bach, D. J., &amp; </a:t>
            </a:r>
            <a:r>
              <a:rPr lang="en-US" dirty="0" err="1"/>
              <a:t>Streifer</a:t>
            </a:r>
            <a:r>
              <a:rPr lang="en-US" dirty="0"/>
              <a:t>, A. C. (2014). Measuring the promise: A learning‐focused syllabus rubric. To improve the academy: A journal of educational development, 33 (1), 14-36.</a:t>
            </a:r>
          </a:p>
          <a:p>
            <a:r>
              <a:rPr lang="en-US" dirty="0"/>
              <a:t>Palmer, M. S., </a:t>
            </a:r>
            <a:r>
              <a:rPr lang="en-US" dirty="0" err="1"/>
              <a:t>Streifer</a:t>
            </a:r>
            <a:r>
              <a:rPr lang="en-US" dirty="0"/>
              <a:t>, A. C., &amp; </a:t>
            </a:r>
            <a:r>
              <a:rPr lang="en-US" dirty="0" err="1"/>
              <a:t>Duncun</a:t>
            </a:r>
            <a:r>
              <a:rPr lang="en-US" dirty="0"/>
              <a:t>, S. (2016). Systematic assessment of high impact course design institute. To Improve the Academy, 35(2), 339-361. http://dx.doi.org/10.1002/tia2.20041</a:t>
            </a:r>
          </a:p>
          <a:p>
            <a:r>
              <a:rPr lang="en-US" dirty="0"/>
              <a:t>Stanberry, K. (2022). OER textbooks: A helpful tool for DEI initiatives in higher education. Journal of Higher Education Theory and Practice, 22(8), 33-36. </a:t>
            </a:r>
          </a:p>
          <a:p>
            <a:r>
              <a:rPr lang="en-US" dirty="0"/>
              <a:t>Tanner, K. D. (2013). Structure matters: twenty-one teaching strategies to promote student engagement and cultivate classroom equity. </a:t>
            </a:r>
            <a:r>
              <a:rPr lang="en-US" i="1" dirty="0"/>
              <a:t>CBE—Life Sciences Education</a:t>
            </a:r>
            <a:r>
              <a:rPr lang="en-US" dirty="0"/>
              <a:t>, </a:t>
            </a:r>
            <a:r>
              <a:rPr lang="en-US" i="1" dirty="0"/>
              <a:t>12</a:t>
            </a:r>
            <a:r>
              <a:rPr lang="en-US" dirty="0"/>
              <a:t>(3), 322-331.</a:t>
            </a:r>
          </a:p>
          <a:p>
            <a:r>
              <a:rPr lang="en-US" dirty="0" smtClean="0"/>
              <a:t>Virtue</a:t>
            </a:r>
            <a:r>
              <a:rPr lang="en-US" dirty="0"/>
              <a:t>, E. E. (2021). Pedagogical Reflection: Demonstrating the Value of Introspection. Journal of Effective Teaching in Higher Education, 4(1), 128-142.</a:t>
            </a:r>
          </a:p>
          <a:p>
            <a:r>
              <a:rPr lang="en-US" dirty="0"/>
              <a:t>Weimer, M. (2013). Learner-centered teaching: Five key changes to practice. (2nd ed.). San Francisco: </a:t>
            </a:r>
            <a:r>
              <a:rPr lang="en-US" dirty="0" err="1"/>
              <a:t>Jossey</a:t>
            </a:r>
            <a:r>
              <a:rPr lang="en-US" dirty="0"/>
              <a:t>- Bass.</a:t>
            </a:r>
          </a:p>
        </p:txBody>
      </p:sp>
      <p:grpSp>
        <p:nvGrpSpPr>
          <p:cNvPr id="4" name="object 2"/>
          <p:cNvGrpSpPr/>
          <p:nvPr/>
        </p:nvGrpSpPr>
        <p:grpSpPr>
          <a:xfrm>
            <a:off x="0" y="6100174"/>
            <a:ext cx="12192000" cy="757825"/>
            <a:chOff x="0" y="5372100"/>
            <a:chExt cx="12192000" cy="1485900"/>
          </a:xfrm>
        </p:grpSpPr>
        <p:sp>
          <p:nvSpPr>
            <p:cNvPr id="5" name="object 3"/>
            <p:cNvSpPr/>
            <p:nvPr/>
          </p:nvSpPr>
          <p:spPr>
            <a:xfrm>
              <a:off x="9020175" y="5372100"/>
              <a:ext cx="3171825" cy="1485900"/>
            </a:xfrm>
            <a:custGeom>
              <a:avLst/>
              <a:gdLst/>
              <a:ahLst/>
              <a:cxnLst/>
              <a:rect l="l" t="t" r="r" b="b"/>
              <a:pathLst>
                <a:path w="3171825" h="1485900">
                  <a:moveTo>
                    <a:pt x="3171825" y="0"/>
                  </a:moveTo>
                  <a:lnTo>
                    <a:pt x="689228" y="0"/>
                  </a:lnTo>
                  <a:lnTo>
                    <a:pt x="0" y="1485900"/>
                  </a:lnTo>
                  <a:lnTo>
                    <a:pt x="3171825" y="1485900"/>
                  </a:lnTo>
                  <a:lnTo>
                    <a:pt x="3171825"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object 4"/>
            <p:cNvSpPr/>
            <p:nvPr/>
          </p:nvSpPr>
          <p:spPr>
            <a:xfrm>
              <a:off x="0" y="5372100"/>
              <a:ext cx="9563100" cy="1485900"/>
            </a:xfrm>
            <a:custGeom>
              <a:avLst/>
              <a:gdLst/>
              <a:ahLst/>
              <a:cxnLst/>
              <a:rect l="l" t="t" r="r" b="b"/>
              <a:pathLst>
                <a:path w="9563100" h="1485900">
                  <a:moveTo>
                    <a:pt x="9563100" y="0"/>
                  </a:moveTo>
                  <a:lnTo>
                    <a:pt x="0" y="0"/>
                  </a:lnTo>
                  <a:lnTo>
                    <a:pt x="0" y="1485900"/>
                  </a:lnTo>
                  <a:lnTo>
                    <a:pt x="8873236" y="1485900"/>
                  </a:lnTo>
                  <a:lnTo>
                    <a:pt x="9563100" y="0"/>
                  </a:lnTo>
                  <a:close/>
                </a:path>
              </a:pathLst>
            </a:custGeom>
            <a:solidFill>
              <a:srgbClr val="585858">
                <a:alpha val="3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object 5"/>
          <p:cNvSpPr txBox="1"/>
          <p:nvPr/>
        </p:nvSpPr>
        <p:spPr>
          <a:xfrm>
            <a:off x="458694" y="6100174"/>
            <a:ext cx="7250430" cy="701040"/>
          </a:xfrm>
          <a:prstGeom prst="rect">
            <a:avLst/>
          </a:prstGeom>
        </p:spPr>
        <p:txBody>
          <a:bodyPr vert="horz" wrap="square" lIns="0" tIns="16510" rIns="0" bIns="0" rtlCol="0">
            <a:spAutoFit/>
          </a:bodyPr>
          <a:lstStyle/>
          <a:p>
            <a:pPr marL="12700" marR="0" lvl="0" indent="0" algn="l" defTabSz="914400" rtl="0" eaLnBrk="1" fontAlgn="auto" latinLnBrk="0" hangingPunct="1">
              <a:lnSpc>
                <a:spcPct val="100000"/>
              </a:lnSpc>
              <a:spcBef>
                <a:spcPts val="130"/>
              </a:spcBef>
              <a:spcAft>
                <a:spcPts val="0"/>
              </a:spcAft>
              <a:buClr>
                <a:srgbClr val="000000"/>
              </a:buClr>
              <a:buSzTx/>
              <a:buFont typeface="Arial"/>
              <a:buNone/>
              <a:tabLst/>
              <a:defRPr/>
            </a:pPr>
            <a:r>
              <a:rPr kumimoji="0" sz="4400" b="0" i="0" u="none" strike="noStrike" kern="0" cap="none" spc="0" normalizeH="0" baseline="0" noProof="0" dirty="0">
                <a:ln>
                  <a:noFill/>
                </a:ln>
                <a:solidFill>
                  <a:srgbClr val="000000"/>
                </a:solidFill>
                <a:effectLst/>
                <a:uLnTx/>
                <a:uFillTx/>
                <a:latin typeface="Century Gothic"/>
                <a:cs typeface="Century Gothic"/>
                <a:sym typeface="Arial"/>
              </a:rPr>
              <a:t>References</a:t>
            </a:r>
            <a:r>
              <a:rPr kumimoji="0" sz="4400" b="0" i="0" u="none" strike="noStrike" kern="0" cap="none" spc="-160" normalizeH="0" baseline="0" noProof="0" dirty="0">
                <a:ln>
                  <a:noFill/>
                </a:ln>
                <a:solidFill>
                  <a:srgbClr val="000000"/>
                </a:solidFill>
                <a:effectLst/>
                <a:uLnTx/>
                <a:uFillTx/>
                <a:latin typeface="Century Gothic"/>
                <a:cs typeface="Century Gothic"/>
                <a:sym typeface="Arial"/>
              </a:rPr>
              <a:t> </a:t>
            </a:r>
            <a:r>
              <a:rPr kumimoji="0" sz="4400" b="0" i="0" u="none" strike="noStrike" kern="0" cap="none" spc="0" normalizeH="0" baseline="0" noProof="0" dirty="0">
                <a:ln>
                  <a:noFill/>
                </a:ln>
                <a:solidFill>
                  <a:srgbClr val="000000"/>
                </a:solidFill>
                <a:effectLst/>
                <a:uLnTx/>
                <a:uFillTx/>
                <a:latin typeface="Century Gothic"/>
                <a:cs typeface="Century Gothic"/>
                <a:sym typeface="Arial"/>
              </a:rPr>
              <a:t>and</a:t>
            </a:r>
            <a:r>
              <a:rPr kumimoji="0" sz="4400" b="0" i="0" u="none" strike="noStrike" kern="0" cap="none" spc="-114" normalizeH="0" baseline="0" noProof="0" dirty="0">
                <a:ln>
                  <a:noFill/>
                </a:ln>
                <a:solidFill>
                  <a:srgbClr val="000000"/>
                </a:solidFill>
                <a:effectLst/>
                <a:uLnTx/>
                <a:uFillTx/>
                <a:latin typeface="Century Gothic"/>
                <a:cs typeface="Century Gothic"/>
                <a:sym typeface="Arial"/>
              </a:rPr>
              <a:t> </a:t>
            </a:r>
            <a:r>
              <a:rPr kumimoji="0" sz="4400" b="0" i="0" u="none" strike="noStrike" kern="0" cap="none" spc="-10" normalizeH="0" baseline="0" noProof="0" dirty="0">
                <a:ln>
                  <a:noFill/>
                </a:ln>
                <a:solidFill>
                  <a:srgbClr val="000000"/>
                </a:solidFill>
                <a:effectLst/>
                <a:uLnTx/>
                <a:uFillTx/>
                <a:latin typeface="Century Gothic"/>
                <a:cs typeface="Century Gothic"/>
                <a:sym typeface="Arial"/>
              </a:rPr>
              <a:t>Resources</a:t>
            </a:r>
            <a:endParaRPr kumimoji="0" sz="4400" b="0" i="0" u="none" strike="noStrike" kern="0" cap="none" spc="0" normalizeH="0" baseline="0" noProof="0" dirty="0">
              <a:ln>
                <a:noFill/>
              </a:ln>
              <a:solidFill>
                <a:srgbClr val="000000"/>
              </a:solidFill>
              <a:effectLst/>
              <a:uLnTx/>
              <a:uFillTx/>
              <a:latin typeface="Century Gothic"/>
              <a:cs typeface="Century Gothic"/>
              <a:sym typeface="Arial"/>
            </a:endParaRPr>
          </a:p>
        </p:txBody>
      </p:sp>
    </p:spTree>
    <p:extLst>
      <p:ext uri="{BB962C8B-B14F-4D97-AF65-F5344CB8AC3E}">
        <p14:creationId xmlns:p14="http://schemas.microsoft.com/office/powerpoint/2010/main" val="108384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B7BC-6904-001A-6B4B-1DBF48008513}"/>
              </a:ext>
            </a:extLst>
          </p:cNvPr>
          <p:cNvSpPr>
            <a:spLocks noGrp="1"/>
          </p:cNvSpPr>
          <p:nvPr>
            <p:ph type="title"/>
          </p:nvPr>
        </p:nvSpPr>
        <p:spPr/>
        <p:txBody>
          <a:bodyPr>
            <a:normAutofit fontScale="90000"/>
          </a:bodyPr>
          <a:lstStyle/>
          <a:p>
            <a:r>
              <a:rPr lang="en-US" dirty="0"/>
              <a:t>Optional supplementary rubric and scoring</a:t>
            </a:r>
          </a:p>
        </p:txBody>
      </p:sp>
      <p:sp>
        <p:nvSpPr>
          <p:cNvPr id="6" name="Content Placeholder 5">
            <a:extLst>
              <a:ext uri="{FF2B5EF4-FFF2-40B4-BE49-F238E27FC236}">
                <a16:creationId xmlns:a16="http://schemas.microsoft.com/office/drawing/2014/main" id="{E5DFF617-625E-F474-2AFE-84287088346A}"/>
              </a:ext>
            </a:extLst>
          </p:cNvPr>
          <p:cNvSpPr>
            <a:spLocks noGrp="1"/>
          </p:cNvSpPr>
          <p:nvPr>
            <p:ph type="body" idx="2"/>
          </p:nvPr>
        </p:nvSpPr>
        <p:spPr>
          <a:xfrm>
            <a:off x="914399" y="1690688"/>
            <a:ext cx="11039475" cy="4351338"/>
          </a:xfrm>
        </p:spPr>
        <p:txBody>
          <a:bodyPr>
            <a:normAutofit fontScale="92500" lnSpcReduction="20000"/>
          </a:bodyPr>
          <a:lstStyle/>
          <a:p>
            <a:r>
              <a:rPr lang="en-US" dirty="0"/>
              <a:t>To help assess the quality of individual classroom activities </a:t>
            </a:r>
          </a:p>
          <a:p>
            <a:endParaRPr lang="en-US" dirty="0"/>
          </a:p>
          <a:p>
            <a:endParaRPr lang="en-US" dirty="0"/>
          </a:p>
          <a:p>
            <a:endParaRPr lang="en-US" dirty="0"/>
          </a:p>
          <a:p>
            <a:endParaRPr lang="en-US" dirty="0"/>
          </a:p>
          <a:p>
            <a:r>
              <a:rPr lang="en-US" sz="2400" dirty="0">
                <a:solidFill>
                  <a:srgbClr val="000000"/>
                </a:solidFill>
                <a:latin typeface="Arial Unicode MS"/>
              </a:rPr>
              <a:t>Scoring if</a:t>
            </a:r>
            <a:r>
              <a:rPr lang="en-US" sz="2400" b="0" i="0" u="none" strike="noStrike" baseline="0" dirty="0">
                <a:solidFill>
                  <a:srgbClr val="000000"/>
                </a:solidFill>
                <a:latin typeface="Arial Unicode MS"/>
              </a:rPr>
              <a:t> you used the supplemental rubric,</a:t>
            </a:r>
          </a:p>
          <a:p>
            <a:pPr lvl="1"/>
            <a:r>
              <a:rPr lang="en-US" sz="2000" b="0" i="0" u="none" strike="noStrike" baseline="0" dirty="0">
                <a:solidFill>
                  <a:srgbClr val="000000"/>
                </a:solidFill>
                <a:latin typeface="Arial Unicode MS"/>
              </a:rPr>
              <a:t>0-18: content-focused</a:t>
            </a:r>
          </a:p>
          <a:p>
            <a:pPr lvl="1"/>
            <a:r>
              <a:rPr lang="en-US" sz="2000" b="0" i="0" u="none" strike="noStrike" baseline="0" dirty="0">
                <a:solidFill>
                  <a:srgbClr val="000000"/>
                </a:solidFill>
                <a:latin typeface="Arial Unicode MS"/>
              </a:rPr>
              <a:t>19-40: transitional</a:t>
            </a:r>
          </a:p>
          <a:p>
            <a:pPr lvl="1"/>
            <a:r>
              <a:rPr lang="en-US" sz="2000" b="0" i="0" u="none" strike="noStrike" baseline="0" dirty="0">
                <a:solidFill>
                  <a:srgbClr val="000000"/>
                </a:solidFill>
                <a:latin typeface="Arial Unicode MS"/>
              </a:rPr>
              <a:t>41-58: learning-focused</a:t>
            </a:r>
          </a:p>
          <a:p>
            <a:endParaRPr lang="en-US" dirty="0"/>
          </a:p>
        </p:txBody>
      </p:sp>
      <p:pic>
        <p:nvPicPr>
          <p:cNvPr id="5" name="Content Placeholder 4">
            <a:extLst>
              <a:ext uri="{FF2B5EF4-FFF2-40B4-BE49-F238E27FC236}">
                <a16:creationId xmlns:a16="http://schemas.microsoft.com/office/drawing/2014/main" id="{C3315325-E84F-F652-4FDE-6063A045EF19}"/>
              </a:ext>
            </a:extLst>
          </p:cNvPr>
          <p:cNvPicPr>
            <a:picLocks noGrp="1" noChangeAspect="1"/>
          </p:cNvPicPr>
          <p:nvPr>
            <p:ph sz="half" idx="4294967295"/>
          </p:nvPr>
        </p:nvPicPr>
        <p:blipFill>
          <a:blip r:embed="rId2"/>
          <a:stretch>
            <a:fillRect/>
          </a:stretch>
        </p:blipFill>
        <p:spPr>
          <a:xfrm>
            <a:off x="1828753" y="2532499"/>
            <a:ext cx="8154988" cy="1657350"/>
          </a:xfrm>
        </p:spPr>
      </p:pic>
      <p:sp>
        <p:nvSpPr>
          <p:cNvPr id="7" name="Rectangle 6"/>
          <p:cNvSpPr/>
          <p:nvPr/>
        </p:nvSpPr>
        <p:spPr>
          <a:xfrm>
            <a:off x="0" y="5957048"/>
            <a:ext cx="12192000" cy="900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5;p13"/>
          <p:cNvPicPr preferRelativeResize="0"/>
          <p:nvPr/>
        </p:nvPicPr>
        <p:blipFill rotWithShape="1">
          <a:blip r:embed="rId2">
            <a:alphaModFix/>
          </a:blip>
          <a:srcRect t="8903" b="14057"/>
          <a:stretch/>
        </p:blipFill>
        <p:spPr>
          <a:xfrm>
            <a:off x="20" y="0"/>
            <a:ext cx="12191980" cy="6856614"/>
          </a:xfrm>
          <a:prstGeom prst="rect">
            <a:avLst/>
          </a:prstGeom>
          <a:noFill/>
          <a:ln>
            <a:noFill/>
          </a:ln>
        </p:spPr>
      </p:pic>
      <p:sp>
        <p:nvSpPr>
          <p:cNvPr id="2" name="Title 1">
            <a:extLst>
              <a:ext uri="{FF2B5EF4-FFF2-40B4-BE49-F238E27FC236}">
                <a16:creationId xmlns:a16="http://schemas.microsoft.com/office/drawing/2014/main" id="{CDE7444C-2F51-01BE-A9A1-72D8D18073D4}"/>
              </a:ext>
            </a:extLst>
          </p:cNvPr>
          <p:cNvSpPr>
            <a:spLocks noGrp="1"/>
          </p:cNvSpPr>
          <p:nvPr>
            <p:ph type="ctrTitle"/>
          </p:nvPr>
        </p:nvSpPr>
        <p:spPr/>
        <p:txBody>
          <a:bodyPr/>
          <a:lstStyle/>
          <a:p>
            <a:r>
              <a:rPr lang="en-US" b="1" dirty="0" smtClean="0"/>
              <a:t>IDEAs in Action: From Course Planning to Evaluation</a:t>
            </a:r>
            <a:endParaRPr lang="en-US" b="1" dirty="0"/>
          </a:p>
        </p:txBody>
      </p:sp>
      <p:sp>
        <p:nvSpPr>
          <p:cNvPr id="3" name="Subtitle 2">
            <a:extLst>
              <a:ext uri="{FF2B5EF4-FFF2-40B4-BE49-F238E27FC236}">
                <a16:creationId xmlns:a16="http://schemas.microsoft.com/office/drawing/2014/main" id="{B830E08A-1546-B960-863E-1B305F01992E}"/>
              </a:ext>
            </a:extLst>
          </p:cNvPr>
          <p:cNvSpPr>
            <a:spLocks noGrp="1"/>
          </p:cNvSpPr>
          <p:nvPr>
            <p:ph type="subTitle" idx="1"/>
          </p:nvPr>
        </p:nvSpPr>
        <p:spPr/>
        <p:txBody>
          <a:bodyPr/>
          <a:lstStyle/>
          <a:p>
            <a:r>
              <a:rPr lang="en-US" dirty="0" smtClean="0"/>
              <a:t>Interface Teaching Conference</a:t>
            </a:r>
          </a:p>
          <a:p>
            <a:r>
              <a:rPr lang="en-US" dirty="0" smtClean="0"/>
              <a:t>University of Florida</a:t>
            </a:r>
          </a:p>
          <a:p>
            <a:r>
              <a:rPr lang="en-US" dirty="0" smtClean="0"/>
              <a:t>April 20</a:t>
            </a:r>
            <a:r>
              <a:rPr lang="en-US" baseline="30000" dirty="0" smtClean="0"/>
              <a:t>th</a:t>
            </a:r>
            <a:r>
              <a:rPr lang="en-US" dirty="0" smtClean="0"/>
              <a:t>, 2023</a:t>
            </a:r>
            <a:endParaRPr lang="en-US" dirty="0"/>
          </a:p>
        </p:txBody>
      </p:sp>
    </p:spTree>
    <p:extLst>
      <p:ext uri="{BB962C8B-B14F-4D97-AF65-F5344CB8AC3E}">
        <p14:creationId xmlns:p14="http://schemas.microsoft.com/office/powerpoint/2010/main" val="3531355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t>
            </a:r>
            <a:r>
              <a:rPr lang="en-US" dirty="0" smtClean="0"/>
              <a:t>is this workshop worth your time?</a:t>
            </a:r>
            <a:endParaRPr lang="en-US" dirty="0"/>
          </a:p>
        </p:txBody>
      </p:sp>
      <p:sp>
        <p:nvSpPr>
          <p:cNvPr id="3" name="Content Placeholder 2"/>
          <p:cNvSpPr>
            <a:spLocks noGrp="1"/>
          </p:cNvSpPr>
          <p:nvPr>
            <p:ph type="body" idx="1"/>
          </p:nvPr>
        </p:nvSpPr>
        <p:spPr>
          <a:xfrm>
            <a:off x="458694" y="1524000"/>
            <a:ext cx="11274612" cy="4621213"/>
          </a:xfrm>
        </p:spPr>
        <p:txBody>
          <a:bodyPr>
            <a:normAutofit fontScale="62500" lnSpcReduction="20000"/>
          </a:bodyPr>
          <a:lstStyle/>
          <a:p>
            <a:pPr marL="114300" indent="0" algn="ctr">
              <a:buNone/>
            </a:pPr>
            <a:r>
              <a:rPr lang="en-US" sz="3800" b="1" i="1" dirty="0"/>
              <a:t>Diversity is having a seat at the table, inclusion is having a voice, and </a:t>
            </a:r>
            <a:r>
              <a:rPr lang="en-US" sz="3800" b="1" i="1" dirty="0" smtClean="0"/>
              <a:t>belonging is </a:t>
            </a:r>
            <a:r>
              <a:rPr lang="en-US" sz="3800" b="1" i="1" dirty="0"/>
              <a:t>having that voice </a:t>
            </a:r>
            <a:r>
              <a:rPr lang="en-US" sz="3800" b="1" i="1" dirty="0" smtClean="0"/>
              <a:t>heard </a:t>
            </a:r>
            <a:r>
              <a:rPr lang="en-US" sz="2600" dirty="0"/>
              <a:t>(</a:t>
            </a:r>
            <a:r>
              <a:rPr lang="en-US" sz="2600" dirty="0" err="1"/>
              <a:t>Fosslien</a:t>
            </a:r>
            <a:r>
              <a:rPr lang="en-US" sz="2600" dirty="0"/>
              <a:t> &amp; </a:t>
            </a:r>
            <a:r>
              <a:rPr lang="en-US" sz="2600" dirty="0" smtClean="0"/>
              <a:t>Duffy 2019</a:t>
            </a:r>
            <a:r>
              <a:rPr lang="en-US" sz="2600" dirty="0"/>
              <a:t>, p. 185</a:t>
            </a:r>
            <a:r>
              <a:rPr lang="en-US" sz="2600" dirty="0" smtClean="0"/>
              <a:t>)</a:t>
            </a:r>
            <a:endParaRPr lang="en-US" dirty="0" smtClean="0"/>
          </a:p>
          <a:p>
            <a:r>
              <a:rPr lang="en-US" dirty="0"/>
              <a:t>Inclusive pedagogy is defined as an approach intended to promote a culture of accommodating all and ensuring </a:t>
            </a:r>
            <a:r>
              <a:rPr lang="en-US" dirty="0" smtClean="0"/>
              <a:t>practice based </a:t>
            </a:r>
            <a:r>
              <a:rPr lang="en-US" dirty="0"/>
              <a:t>on the use of diverse teaching </a:t>
            </a:r>
            <a:r>
              <a:rPr lang="en-US" dirty="0" smtClean="0"/>
              <a:t>strategies </a:t>
            </a:r>
            <a:r>
              <a:rPr lang="en-US" sz="2600" dirty="0" smtClean="0"/>
              <a:t>(Corbett 2001, as described in </a:t>
            </a:r>
            <a:r>
              <a:rPr lang="en-US" sz="2600" dirty="0" err="1" smtClean="0"/>
              <a:t>Makoelle</a:t>
            </a:r>
            <a:r>
              <a:rPr lang="en-US" sz="2600" dirty="0" smtClean="0"/>
              <a:t> 2014)</a:t>
            </a:r>
          </a:p>
          <a:p>
            <a:r>
              <a:rPr lang="en-US" dirty="0"/>
              <a:t>Increasing accessibility reduces learning barriers between disabled and nondisabled students. Students report high satisfaction, positive attitudes, and greater engagement alongside reduced stress, increased confidence, and improved student/instructor relations </a:t>
            </a:r>
            <a:r>
              <a:rPr lang="en-US" sz="2500" dirty="0"/>
              <a:t>(Al-</a:t>
            </a:r>
            <a:r>
              <a:rPr lang="en-US" sz="2500" dirty="0" err="1"/>
              <a:t>Azawei</a:t>
            </a:r>
            <a:r>
              <a:rPr lang="en-US" sz="2500" dirty="0"/>
              <a:t> et al. 2016; Capp 2017)</a:t>
            </a:r>
            <a:endParaRPr lang="en-US" sz="2000" dirty="0"/>
          </a:p>
          <a:p>
            <a:r>
              <a:rPr lang="en-US" dirty="0" smtClean="0"/>
              <a:t>Interactions </a:t>
            </a:r>
            <a:r>
              <a:rPr lang="en-US" dirty="0"/>
              <a:t>with peers of other racial groups significantly </a:t>
            </a:r>
            <a:r>
              <a:rPr lang="en-US" dirty="0" smtClean="0"/>
              <a:t>enhances learning outcomes </a:t>
            </a:r>
            <a:r>
              <a:rPr lang="en-US" sz="2600" dirty="0" smtClean="0"/>
              <a:t>(</a:t>
            </a:r>
            <a:r>
              <a:rPr lang="en-US" sz="2600" dirty="0" err="1" smtClean="0"/>
              <a:t>Gurin</a:t>
            </a:r>
            <a:r>
              <a:rPr lang="en-US" sz="2600" dirty="0" smtClean="0"/>
              <a:t> et al. 2002; Bowman 2010)</a:t>
            </a:r>
          </a:p>
          <a:p>
            <a:r>
              <a:rPr lang="en-US" dirty="0" smtClean="0"/>
              <a:t>The advantages of </a:t>
            </a:r>
            <a:r>
              <a:rPr lang="en-US" dirty="0"/>
              <a:t>a student’s college diversity experience remain relevant and persist long after </a:t>
            </a:r>
            <a:r>
              <a:rPr lang="en-US" dirty="0" smtClean="0"/>
              <a:t>graduation </a:t>
            </a:r>
            <a:r>
              <a:rPr lang="en-US" sz="2600" dirty="0" smtClean="0"/>
              <a:t>(Bowman et al. 2011)</a:t>
            </a:r>
          </a:p>
        </p:txBody>
      </p:sp>
      <p:sp>
        <p:nvSpPr>
          <p:cNvPr id="4" name="Rectangle 3"/>
          <p:cNvSpPr/>
          <p:nvPr/>
        </p:nvSpPr>
        <p:spPr>
          <a:xfrm>
            <a:off x="0" y="5965370"/>
            <a:ext cx="12192000" cy="892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252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7" name="Content Placeholder 6"/>
          <p:cNvPicPr>
            <a:picLocks noGrp="1" noChangeAspect="1"/>
          </p:cNvPicPr>
          <p:nvPr>
            <p:ph sz="half" idx="2"/>
          </p:nvPr>
        </p:nvPicPr>
        <p:blipFill>
          <a:blip r:embed="rId4"/>
          <a:stretch>
            <a:fillRect/>
          </a:stretch>
        </p:blipFill>
        <p:spPr>
          <a:xfrm>
            <a:off x="6587331" y="1825625"/>
            <a:ext cx="4351338" cy="4351338"/>
          </a:xfrm>
          <a:prstGeom prst="rect">
            <a:avLst/>
          </a:prstGeom>
        </p:spPr>
      </p:pic>
      <p:sp>
        <p:nvSpPr>
          <p:cNvPr id="9" name="Title 1"/>
          <p:cNvSpPr txBox="1">
            <a:spLocks/>
          </p:cNvSpPr>
          <p:nvPr/>
        </p:nvSpPr>
        <p:spPr>
          <a:xfrm>
            <a:off x="838200" y="36576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33058"/>
              </a:buClr>
              <a:buSzPts val="1800"/>
              <a:buFont typeface="Avenir"/>
              <a:buNone/>
              <a:defRPr sz="4400" b="1" i="0" u="none" strike="noStrike" cap="none">
                <a:solidFill>
                  <a:srgbClr val="633058"/>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633058"/>
              </a:buClr>
              <a:buSzPts val="1800"/>
              <a:buFont typeface="Avenir"/>
              <a:buNone/>
              <a:tabLst/>
              <a:defRPr/>
            </a:pPr>
            <a:r>
              <a:rPr kumimoji="0" lang="en-US" sz="4400" b="1" i="1" u="none" strike="noStrike" kern="0" cap="none" spc="0" normalizeH="0" baseline="0" noProof="0" dirty="0" smtClean="0">
                <a:ln>
                  <a:noFill/>
                </a:ln>
                <a:solidFill>
                  <a:srgbClr val="633058"/>
                </a:solidFill>
                <a:effectLst/>
                <a:uLnTx/>
                <a:uFillTx/>
                <a:latin typeface="Avenir"/>
                <a:sym typeface="Avenir"/>
              </a:rPr>
              <a:t>The New Learner </a:t>
            </a:r>
            <a:r>
              <a:rPr kumimoji="0" lang="en-US" sz="4400" b="1" i="0" u="none" strike="noStrike" kern="0" cap="none" spc="0" normalizeH="0" baseline="0" noProof="0" dirty="0" smtClean="0">
                <a:ln>
                  <a:noFill/>
                </a:ln>
                <a:solidFill>
                  <a:srgbClr val="633058"/>
                </a:solidFill>
                <a:effectLst/>
                <a:uLnTx/>
                <a:uFillTx/>
                <a:latin typeface="Avenir"/>
                <a:sym typeface="Avenir"/>
              </a:rPr>
              <a:t>@UF</a:t>
            </a:r>
            <a:endParaRPr kumimoji="0" lang="en-US" sz="4400" b="1" i="0" u="none" strike="noStrike" kern="0" cap="none" spc="0" normalizeH="0" baseline="0" noProof="0" dirty="0">
              <a:ln>
                <a:noFill/>
              </a:ln>
              <a:solidFill>
                <a:srgbClr val="633058"/>
              </a:solidFill>
              <a:effectLst/>
              <a:uLnTx/>
              <a:uFillTx/>
              <a:latin typeface="Avenir"/>
              <a:sym typeface="Avenir"/>
            </a:endParaRPr>
          </a:p>
        </p:txBody>
      </p:sp>
      <p:sp>
        <p:nvSpPr>
          <p:cNvPr id="11" name="Rectangle 10"/>
          <p:cNvSpPr/>
          <p:nvPr/>
        </p:nvSpPr>
        <p:spPr>
          <a:xfrm>
            <a:off x="8009701" y="6519446"/>
            <a:ext cx="4182299" cy="338554"/>
          </a:xfrm>
          <a:prstGeom prst="rect">
            <a:avLst/>
          </a:prstGeom>
        </p:spPr>
        <p:txBody>
          <a:bodyPr wrap="none">
            <a:spAutoFit/>
          </a:bodyPr>
          <a:lstStyle/>
          <a:p>
            <a:r>
              <a:rPr lang="en-US" sz="1600" dirty="0"/>
              <a:t>https://cdo.ufl.edu/strategic-initiatives/metrics/</a:t>
            </a:r>
          </a:p>
        </p:txBody>
      </p:sp>
    </p:spTree>
    <p:extLst>
      <p:ext uri="{BB962C8B-B14F-4D97-AF65-F5344CB8AC3E}">
        <p14:creationId xmlns:p14="http://schemas.microsoft.com/office/powerpoint/2010/main" val="218913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0">
              <a:lnSpc>
                <a:spcPct val="100000"/>
              </a:lnSpc>
              <a:spcBef>
                <a:spcPts val="0"/>
              </a:spcBef>
              <a:defRPr/>
            </a:pPr>
            <a:r>
              <a:rPr lang="en-US" b="1" i="1" kern="0" dirty="0">
                <a:solidFill>
                  <a:srgbClr val="633058"/>
                </a:solidFill>
                <a:latin typeface="Avenir"/>
                <a:ea typeface="+mn-ea"/>
                <a:cs typeface="+mn-cs"/>
                <a:sym typeface="Avenir"/>
              </a:rPr>
              <a:t>The New Learner </a:t>
            </a:r>
            <a:r>
              <a:rPr lang="en-US" b="1" kern="0" dirty="0">
                <a:solidFill>
                  <a:srgbClr val="633058"/>
                </a:solidFill>
                <a:latin typeface="Avenir"/>
                <a:ea typeface="+mn-ea"/>
                <a:cs typeface="+mn-cs"/>
                <a:sym typeface="Avenir"/>
              </a:rPr>
              <a:t>@</a:t>
            </a:r>
            <a:r>
              <a:rPr lang="en-US" b="1" kern="0" dirty="0" smtClean="0">
                <a:solidFill>
                  <a:srgbClr val="633058"/>
                </a:solidFill>
                <a:latin typeface="Avenir"/>
                <a:ea typeface="+mn-ea"/>
                <a:cs typeface="+mn-cs"/>
                <a:sym typeface="Avenir"/>
              </a:rPr>
              <a:t>UF</a:t>
            </a:r>
            <a:endParaRPr lang="en-US" dirty="0"/>
          </a:p>
        </p:txBody>
      </p:sp>
      <p:pic>
        <p:nvPicPr>
          <p:cNvPr id="10" name="Content Placeholder 9"/>
          <p:cNvPicPr>
            <a:picLocks noGrp="1" noChangeAspect="1"/>
          </p:cNvPicPr>
          <p:nvPr>
            <p:ph sz="half" idx="1"/>
          </p:nvPr>
        </p:nvPicPr>
        <p:blipFill rotWithShape="1">
          <a:blip r:embed="rId3"/>
          <a:srcRect b="55150"/>
          <a:stretch/>
        </p:blipFill>
        <p:spPr>
          <a:xfrm>
            <a:off x="838200" y="2141438"/>
            <a:ext cx="5181600" cy="3719711"/>
          </a:xfrm>
          <a:prstGeom prst="rect">
            <a:avLst/>
          </a:prstGeom>
        </p:spPr>
      </p:pic>
      <p:pic>
        <p:nvPicPr>
          <p:cNvPr id="11" name="Content Placeholder 10"/>
          <p:cNvPicPr>
            <a:picLocks noGrp="1" noChangeAspect="1"/>
          </p:cNvPicPr>
          <p:nvPr>
            <p:ph sz="half" idx="2"/>
          </p:nvPr>
        </p:nvPicPr>
        <p:blipFill rotWithShape="1">
          <a:blip r:embed="rId3"/>
          <a:srcRect t="45072"/>
          <a:stretch/>
        </p:blipFill>
        <p:spPr>
          <a:xfrm>
            <a:off x="6288337" y="1825625"/>
            <a:ext cx="4949326" cy="4351338"/>
          </a:xfrm>
          <a:prstGeom prst="rect">
            <a:avLst/>
          </a:prstGeom>
        </p:spPr>
      </p:pic>
    </p:spTree>
    <p:extLst>
      <p:ext uri="{BB962C8B-B14F-4D97-AF65-F5344CB8AC3E}">
        <p14:creationId xmlns:p14="http://schemas.microsoft.com/office/powerpoint/2010/main" val="3603800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a:t>easy changes to </a:t>
            </a:r>
            <a:r>
              <a:rPr lang="en-US" dirty="0" smtClean="0"/>
              <a:t>make</a:t>
            </a:r>
            <a:endParaRPr lang="en-US" dirty="0"/>
          </a:p>
        </p:txBody>
      </p:sp>
      <p:sp>
        <p:nvSpPr>
          <p:cNvPr id="3" name="Content Placeholder 2"/>
          <p:cNvSpPr>
            <a:spLocks noGrp="1"/>
          </p:cNvSpPr>
          <p:nvPr>
            <p:ph type="body" idx="1"/>
          </p:nvPr>
        </p:nvSpPr>
        <p:spPr>
          <a:xfrm>
            <a:off x="458694" y="1949451"/>
            <a:ext cx="11274612" cy="4015920"/>
          </a:xfrm>
        </p:spPr>
        <p:txBody>
          <a:bodyPr>
            <a:normAutofit fontScale="85000" lnSpcReduction="10000"/>
          </a:bodyPr>
          <a:lstStyle/>
          <a:p>
            <a:pPr marL="514350" indent="-514350">
              <a:buFont typeface="+mj-lt"/>
              <a:buAutoNum type="arabicPeriod"/>
            </a:pPr>
            <a:r>
              <a:rPr lang="en-US" dirty="0" smtClean="0"/>
              <a:t>Increase the representation in your course readings </a:t>
            </a:r>
            <a:r>
              <a:rPr lang="en-US" sz="2400" dirty="0" smtClean="0"/>
              <a:t>(e.g. </a:t>
            </a:r>
            <a:r>
              <a:rPr lang="en-US" sz="2400" dirty="0" err="1" smtClean="0"/>
              <a:t>Gurin</a:t>
            </a:r>
            <a:r>
              <a:rPr lang="en-US" sz="2400" dirty="0" smtClean="0"/>
              <a:t> et al. 2002)</a:t>
            </a:r>
          </a:p>
          <a:p>
            <a:pPr marL="514350" indent="-514350">
              <a:buFont typeface="+mj-lt"/>
              <a:buAutoNum type="arabicPeriod"/>
            </a:pPr>
            <a:r>
              <a:rPr lang="en-US" dirty="0" smtClean="0"/>
              <a:t>Decrease the cost of your course (OER vs textbooks) </a:t>
            </a:r>
            <a:r>
              <a:rPr lang="en-US" sz="2400" dirty="0" smtClean="0"/>
              <a:t>(e.g. Stanberry 2022; </a:t>
            </a:r>
            <a:r>
              <a:rPr lang="en-US" sz="2400" dirty="0" smtClean="0">
                <a:hlinkClick r:id="rId3"/>
              </a:rPr>
              <a:t>Affordable UF</a:t>
            </a:r>
            <a:r>
              <a:rPr lang="en-US" sz="2400" dirty="0" smtClean="0"/>
              <a:t>)</a:t>
            </a:r>
          </a:p>
          <a:p>
            <a:pPr marL="514350" indent="-514350">
              <a:buFont typeface="+mj-lt"/>
              <a:buAutoNum type="arabicPeriod"/>
            </a:pPr>
            <a:r>
              <a:rPr lang="en-US" dirty="0" smtClean="0"/>
              <a:t>Include alt-text on images and captioning for all audio resources </a:t>
            </a:r>
            <a:r>
              <a:rPr lang="en-US" sz="2400" dirty="0" smtClean="0"/>
              <a:t>(</a:t>
            </a:r>
            <a:r>
              <a:rPr lang="en-US" sz="2400" dirty="0" err="1" smtClean="0">
                <a:hlinkClick r:id="rId4"/>
              </a:rPr>
              <a:t>DeafTEC</a:t>
            </a:r>
            <a:r>
              <a:rPr lang="en-US" sz="2400" dirty="0" smtClean="0"/>
              <a:t>; </a:t>
            </a:r>
            <a:r>
              <a:rPr lang="en-US" sz="2400" dirty="0" smtClean="0">
                <a:hlinkClick r:id="rId5"/>
              </a:rPr>
              <a:t>CTE</a:t>
            </a:r>
            <a:r>
              <a:rPr lang="en-US" sz="2400" dirty="0" smtClean="0"/>
              <a:t>)</a:t>
            </a:r>
          </a:p>
          <a:p>
            <a:pPr marL="514350" indent="-514350">
              <a:buFont typeface="+mj-lt"/>
              <a:buAutoNum type="arabicPeriod"/>
            </a:pPr>
            <a:r>
              <a:rPr lang="en-US" dirty="0" smtClean="0"/>
              <a:t>Invite guest speakers </a:t>
            </a:r>
            <a:r>
              <a:rPr lang="en-US" sz="2400" dirty="0" smtClean="0"/>
              <a:t>(e.g. </a:t>
            </a:r>
            <a:r>
              <a:rPr lang="en-US" sz="2400" dirty="0" smtClean="0">
                <a:hlinkClick r:id="rId6"/>
              </a:rPr>
              <a:t>AAAS Blog</a:t>
            </a:r>
            <a:r>
              <a:rPr lang="en-US" sz="2400" dirty="0" smtClean="0"/>
              <a:t> by Dr. Diana Ortiz)</a:t>
            </a:r>
          </a:p>
          <a:p>
            <a:pPr marL="514350" indent="-514350">
              <a:buFont typeface="+mj-lt"/>
              <a:buAutoNum type="arabicPeriod"/>
            </a:pPr>
            <a:r>
              <a:rPr lang="en-US" dirty="0" smtClean="0"/>
              <a:t>Be intentional in cultivating your classroom environment </a:t>
            </a:r>
            <a:r>
              <a:rPr lang="en-US" sz="2600" dirty="0" smtClean="0"/>
              <a:t>(e.g. Columbia University’s </a:t>
            </a:r>
            <a:r>
              <a:rPr lang="en-US" sz="2600" i="1" dirty="0" smtClean="0"/>
              <a:t>Guide for Inclusive Teaching at Columbia</a:t>
            </a:r>
            <a:r>
              <a:rPr lang="en-US" sz="2600" dirty="0" smtClean="0"/>
              <a:t>)</a:t>
            </a:r>
          </a:p>
        </p:txBody>
      </p:sp>
      <p:sp>
        <p:nvSpPr>
          <p:cNvPr id="4" name="Rectangle 3"/>
          <p:cNvSpPr/>
          <p:nvPr/>
        </p:nvSpPr>
        <p:spPr>
          <a:xfrm>
            <a:off x="0" y="5965370"/>
            <a:ext cx="12192000" cy="892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49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a:t>easy changes to </a:t>
            </a:r>
            <a:r>
              <a:rPr lang="en-US" dirty="0" smtClean="0"/>
              <a:t>make</a:t>
            </a:r>
            <a:endParaRPr lang="en-US" dirty="0"/>
          </a:p>
        </p:txBody>
      </p:sp>
      <p:sp>
        <p:nvSpPr>
          <p:cNvPr id="3" name="Content Placeholder 2"/>
          <p:cNvSpPr>
            <a:spLocks noGrp="1"/>
          </p:cNvSpPr>
          <p:nvPr>
            <p:ph type="body" idx="1"/>
          </p:nvPr>
        </p:nvSpPr>
        <p:spPr>
          <a:xfrm>
            <a:off x="458694" y="1949451"/>
            <a:ext cx="11274612" cy="3442820"/>
          </a:xfrm>
        </p:spPr>
        <p:txBody>
          <a:bodyPr>
            <a:normAutofit fontScale="92500" lnSpcReduction="10000"/>
          </a:bodyPr>
          <a:lstStyle/>
          <a:p>
            <a:pPr marL="514350" indent="-514350">
              <a:buFont typeface="+mj-lt"/>
              <a:buAutoNum type="arabicPeriod" startAt="6"/>
            </a:pPr>
            <a:r>
              <a:rPr lang="en-US" dirty="0" smtClean="0"/>
              <a:t>Host office hours outside of your office </a:t>
            </a:r>
            <a:r>
              <a:rPr lang="en-US" sz="2400" dirty="0" smtClean="0"/>
              <a:t>(e.g. </a:t>
            </a:r>
            <a:r>
              <a:rPr lang="en-US" sz="2400" dirty="0" err="1" smtClean="0"/>
              <a:t>Briody</a:t>
            </a:r>
            <a:r>
              <a:rPr lang="en-US" sz="2400" dirty="0" smtClean="0"/>
              <a:t> et al. 2019)</a:t>
            </a:r>
            <a:endParaRPr lang="en-US" dirty="0" smtClean="0"/>
          </a:p>
          <a:p>
            <a:pPr marL="514350" indent="-514350">
              <a:buFont typeface="+mj-lt"/>
              <a:buAutoNum type="arabicPeriod" startAt="6"/>
            </a:pPr>
            <a:r>
              <a:rPr lang="en-US" dirty="0" smtClean="0">
                <a:solidFill>
                  <a:schemeClr val="tx1"/>
                </a:solidFill>
              </a:rPr>
              <a:t>Equitable classroom assessments </a:t>
            </a:r>
            <a:r>
              <a:rPr lang="en-US" sz="2600" dirty="0" smtClean="0">
                <a:solidFill>
                  <a:schemeClr val="tx1"/>
                </a:solidFill>
              </a:rPr>
              <a:t>(e.g. </a:t>
            </a:r>
            <a:r>
              <a:rPr lang="en-US" sz="2600" dirty="0" err="1" smtClean="0">
                <a:solidFill>
                  <a:schemeClr val="tx1"/>
                </a:solidFill>
              </a:rPr>
              <a:t>Bloxham</a:t>
            </a:r>
            <a:r>
              <a:rPr lang="en-US" sz="2600" dirty="0" smtClean="0">
                <a:solidFill>
                  <a:schemeClr val="tx1"/>
                </a:solidFill>
              </a:rPr>
              <a:t> &amp; Boyd 2007)</a:t>
            </a:r>
          </a:p>
          <a:p>
            <a:pPr marL="514350" indent="-514350">
              <a:buFont typeface="+mj-lt"/>
              <a:buAutoNum type="arabicPeriod" startAt="6"/>
            </a:pPr>
            <a:r>
              <a:rPr lang="en-US" dirty="0" smtClean="0">
                <a:solidFill>
                  <a:schemeClr val="tx1"/>
                </a:solidFill>
              </a:rPr>
              <a:t>Self &amp; peer evaluation </a:t>
            </a:r>
            <a:r>
              <a:rPr lang="en-US" sz="2600" dirty="0" smtClean="0">
                <a:solidFill>
                  <a:schemeClr val="tx1"/>
                </a:solidFill>
              </a:rPr>
              <a:t>(Tanner </a:t>
            </a:r>
            <a:r>
              <a:rPr lang="en-US" sz="2600" dirty="0" smtClean="0">
                <a:solidFill>
                  <a:schemeClr val="tx1"/>
                </a:solidFill>
              </a:rPr>
              <a:t>2013; </a:t>
            </a:r>
            <a:r>
              <a:rPr lang="en-US" sz="2600" dirty="0" smtClean="0">
                <a:solidFill>
                  <a:schemeClr val="tx1"/>
                </a:solidFill>
              </a:rPr>
              <a:t>Virtue </a:t>
            </a:r>
            <a:r>
              <a:rPr lang="en-US" sz="2600" dirty="0" smtClean="0">
                <a:solidFill>
                  <a:schemeClr val="tx1"/>
                </a:solidFill>
              </a:rPr>
              <a:t>2021; Cunningham 2013; </a:t>
            </a:r>
            <a:r>
              <a:rPr lang="en-US" sz="2600" dirty="0" smtClean="0">
                <a:solidFill>
                  <a:schemeClr val="tx1"/>
                </a:solidFill>
                <a:hlinkClick r:id="rId3"/>
              </a:rPr>
              <a:t>UF rubric</a:t>
            </a:r>
            <a:r>
              <a:rPr lang="en-US" sz="2600" dirty="0">
                <a:solidFill>
                  <a:schemeClr val="tx1"/>
                </a:solidFill>
              </a:rPr>
              <a:t>)</a:t>
            </a:r>
            <a:endParaRPr lang="en-US" sz="2600" dirty="0" smtClean="0">
              <a:solidFill>
                <a:schemeClr val="tx1"/>
              </a:solidFill>
            </a:endParaRPr>
          </a:p>
          <a:p>
            <a:pPr marL="514350" indent="-514350">
              <a:buFont typeface="+mj-lt"/>
              <a:buAutoNum type="arabicPeriod" startAt="6"/>
            </a:pPr>
            <a:r>
              <a:rPr lang="en-US" dirty="0" smtClean="0"/>
              <a:t>Seek out professional development for yourself </a:t>
            </a:r>
            <a:r>
              <a:rPr lang="en-US" sz="2600" dirty="0" smtClean="0"/>
              <a:t>(thank you, CTE!)</a:t>
            </a:r>
          </a:p>
          <a:p>
            <a:pPr marL="514350" indent="-514350">
              <a:buFont typeface="+mj-lt"/>
              <a:buAutoNum type="arabicPeriod" startAt="6"/>
            </a:pPr>
            <a:r>
              <a:rPr lang="en-US" dirty="0" smtClean="0"/>
              <a:t>Review your syllabus </a:t>
            </a:r>
            <a:r>
              <a:rPr lang="en-US" sz="2600" dirty="0" smtClean="0"/>
              <a:t>(e.g. Palmer et al. 2014)</a:t>
            </a:r>
          </a:p>
        </p:txBody>
      </p:sp>
      <p:sp>
        <p:nvSpPr>
          <p:cNvPr id="4" name="Rectangle 3"/>
          <p:cNvSpPr/>
          <p:nvPr/>
        </p:nvSpPr>
        <p:spPr>
          <a:xfrm>
            <a:off x="0" y="5957048"/>
            <a:ext cx="12192000" cy="900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692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syllabus as an invitation to </a:t>
            </a:r>
            <a:r>
              <a:rPr lang="en-US" dirty="0" smtClean="0"/>
              <a:t>learn...</a:t>
            </a:r>
            <a:endParaRPr lang="en-US" dirty="0"/>
          </a:p>
        </p:txBody>
      </p:sp>
      <p:sp>
        <p:nvSpPr>
          <p:cNvPr id="3" name="Text Placeholder 2"/>
          <p:cNvSpPr>
            <a:spLocks noGrp="1"/>
          </p:cNvSpPr>
          <p:nvPr>
            <p:ph type="body" idx="1"/>
          </p:nvPr>
        </p:nvSpPr>
        <p:spPr>
          <a:xfrm>
            <a:off x="458694" y="1949451"/>
            <a:ext cx="11274612" cy="3819338"/>
          </a:xfrm>
        </p:spPr>
        <p:txBody>
          <a:bodyPr>
            <a:normAutofit fontScale="85000" lnSpcReduction="10000"/>
          </a:bodyPr>
          <a:lstStyle/>
          <a:p>
            <a:r>
              <a:rPr lang="en-US" dirty="0"/>
              <a:t>“The syllabus becomes an invitation to share responsibility for successful learning” </a:t>
            </a:r>
            <a:r>
              <a:rPr lang="en-US" sz="2200" dirty="0"/>
              <a:t>(</a:t>
            </a:r>
            <a:r>
              <a:rPr lang="en-US" sz="2200" dirty="0" err="1"/>
              <a:t>Grunert</a:t>
            </a:r>
            <a:r>
              <a:rPr lang="en-US" sz="2200" dirty="0"/>
              <a:t> </a:t>
            </a:r>
            <a:r>
              <a:rPr lang="en-US" sz="2200" dirty="0" smtClean="0"/>
              <a:t>et al. 2008</a:t>
            </a:r>
            <a:r>
              <a:rPr lang="en-US" sz="2200" dirty="0"/>
              <a:t>, p.22)</a:t>
            </a:r>
          </a:p>
          <a:p>
            <a:r>
              <a:rPr lang="en-US" dirty="0"/>
              <a:t>Palmer, Wheeler &amp; </a:t>
            </a:r>
            <a:r>
              <a:rPr lang="en-US" dirty="0" err="1"/>
              <a:t>Aneece</a:t>
            </a:r>
            <a:r>
              <a:rPr lang="en-US" dirty="0"/>
              <a:t> suggest that the syllabus’s “primary function should be as a learning tool, one that is carefully crafted through a systematic course design process” </a:t>
            </a:r>
            <a:r>
              <a:rPr lang="en-US" sz="2200" dirty="0"/>
              <a:t>(2016, p. 37)</a:t>
            </a:r>
            <a:r>
              <a:rPr lang="en-US" dirty="0"/>
              <a:t>.</a:t>
            </a:r>
          </a:p>
          <a:p>
            <a:r>
              <a:rPr lang="en-US" dirty="0"/>
              <a:t>“A well-crafted syllabus can be the beginning of a promise fulfilled and part of the difference between just another course and one that changes lives” </a:t>
            </a:r>
            <a:r>
              <a:rPr lang="en-US" sz="2200" dirty="0"/>
              <a:t>(Canada, 2013, p. 37)</a:t>
            </a:r>
          </a:p>
          <a:p>
            <a:endParaRPr lang="en-US" dirty="0"/>
          </a:p>
        </p:txBody>
      </p:sp>
      <p:sp>
        <p:nvSpPr>
          <p:cNvPr id="4" name="Rectangle 3"/>
          <p:cNvSpPr/>
          <p:nvPr/>
        </p:nvSpPr>
        <p:spPr>
          <a:xfrm>
            <a:off x="0" y="5957048"/>
            <a:ext cx="12192000" cy="900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540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657725" cy="6858000"/>
          </a:xfrm>
          <a:custGeom>
            <a:avLst/>
            <a:gdLst/>
            <a:ahLst/>
            <a:cxnLst/>
            <a:rect l="l" t="t" r="r" b="b"/>
            <a:pathLst>
              <a:path w="4657725" h="6858000">
                <a:moveTo>
                  <a:pt x="4657725" y="0"/>
                </a:moveTo>
                <a:lnTo>
                  <a:pt x="0" y="0"/>
                </a:lnTo>
                <a:lnTo>
                  <a:pt x="0" y="6858000"/>
                </a:lnTo>
                <a:lnTo>
                  <a:pt x="4657725" y="6858000"/>
                </a:lnTo>
                <a:lnTo>
                  <a:pt x="4657725"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object 3"/>
          <p:cNvSpPr txBox="1"/>
          <p:nvPr/>
        </p:nvSpPr>
        <p:spPr>
          <a:xfrm>
            <a:off x="841375" y="2016124"/>
            <a:ext cx="2413635" cy="2506455"/>
          </a:xfrm>
          <a:prstGeom prst="rect">
            <a:avLst/>
          </a:prstGeom>
        </p:spPr>
        <p:txBody>
          <a:bodyPr vert="horz" wrap="square" lIns="0" tIns="94615" rIns="0" bIns="0" rtlCol="0">
            <a:spAutoFit/>
          </a:bodyPr>
          <a:lstStyle/>
          <a:p>
            <a:pPr marL="12700" marR="5715" lvl="0" indent="0" algn="l" defTabSz="914400" rtl="0" eaLnBrk="1" fontAlgn="auto" latinLnBrk="0" hangingPunct="1">
              <a:lnSpc>
                <a:spcPts val="4730"/>
              </a:lnSpc>
              <a:spcBef>
                <a:spcPts val="745"/>
              </a:spcBef>
              <a:spcAft>
                <a:spcPts val="0"/>
              </a:spcAft>
              <a:buClr>
                <a:srgbClr val="000000"/>
              </a:buClr>
              <a:buSzTx/>
              <a:buFont typeface="Arial"/>
              <a:buNone/>
              <a:tabLst/>
              <a:defRPr/>
            </a:pPr>
            <a:r>
              <a:rPr kumimoji="0" sz="4400" b="0" i="0" u="none" strike="noStrike" kern="0" cap="none" spc="0" normalizeH="0" baseline="0" noProof="0" dirty="0">
                <a:ln>
                  <a:noFill/>
                </a:ln>
                <a:solidFill>
                  <a:srgbClr val="FFFFFF"/>
                </a:solidFill>
                <a:effectLst/>
                <a:uLnTx/>
                <a:uFillTx/>
                <a:latin typeface="Calibri Light"/>
                <a:cs typeface="Calibri Light"/>
                <a:sym typeface="Arial"/>
              </a:rPr>
              <a:t>A</a:t>
            </a:r>
            <a:r>
              <a:rPr kumimoji="0" sz="4400" b="0" i="0" u="none" strike="noStrike" kern="0" cap="none" spc="-40" normalizeH="0" baseline="0" noProof="0" dirty="0">
                <a:ln>
                  <a:noFill/>
                </a:ln>
                <a:solidFill>
                  <a:srgbClr val="FFFFFF"/>
                </a:solidFill>
                <a:effectLst/>
                <a:uLnTx/>
                <a:uFillTx/>
                <a:latin typeface="Calibri Light"/>
                <a:cs typeface="Calibri Light"/>
                <a:sym typeface="Arial"/>
              </a:rPr>
              <a:t> </a:t>
            </a:r>
            <a:r>
              <a:rPr kumimoji="0" lang="en-US" sz="4400" b="0" i="0" u="none" strike="noStrike" kern="0" cap="none" spc="-10" normalizeH="0" baseline="0" noProof="0" dirty="0">
                <a:ln>
                  <a:noFill/>
                </a:ln>
                <a:solidFill>
                  <a:srgbClr val="FFFFFF"/>
                </a:solidFill>
                <a:effectLst/>
                <a:uLnTx/>
                <a:uFillTx/>
                <a:latin typeface="Calibri Light"/>
                <a:cs typeface="Calibri Light"/>
                <a:sym typeface="Arial"/>
              </a:rPr>
              <a:t>l</a:t>
            </a:r>
            <a:r>
              <a:rPr kumimoji="0" sz="4400" b="0" i="0" u="none" strike="noStrike" kern="0" cap="none" spc="-10" normalizeH="0" baseline="0" noProof="0" dirty="0">
                <a:ln>
                  <a:noFill/>
                </a:ln>
                <a:solidFill>
                  <a:srgbClr val="FFFFFF"/>
                </a:solidFill>
                <a:effectLst/>
                <a:uLnTx/>
                <a:uFillTx/>
                <a:latin typeface="Calibri Light"/>
                <a:cs typeface="Calibri Light"/>
                <a:sym typeface="Arial"/>
              </a:rPr>
              <a:t>earning focused</a:t>
            </a:r>
            <a:r>
              <a:rPr kumimoji="0" lang="en-US" sz="4400" b="0" i="0" u="none" strike="noStrike" kern="0" cap="none" spc="-10" normalizeH="0" baseline="0" noProof="0" dirty="0">
                <a:ln>
                  <a:noFill/>
                </a:ln>
                <a:solidFill>
                  <a:srgbClr val="FFFFFF"/>
                </a:solidFill>
                <a:effectLst/>
                <a:uLnTx/>
                <a:uFillTx/>
                <a:latin typeface="Calibri Light"/>
                <a:cs typeface="Calibri Light"/>
                <a:sym typeface="Arial"/>
              </a:rPr>
              <a:t>, inclusive</a:t>
            </a:r>
            <a:endParaRPr kumimoji="0" sz="4400" b="0" i="0" u="none" strike="noStrike" kern="0" cap="none" spc="0" normalizeH="0" baseline="0" noProof="0" dirty="0">
              <a:ln>
                <a:noFill/>
              </a:ln>
              <a:solidFill>
                <a:srgbClr val="000000"/>
              </a:solidFill>
              <a:effectLst/>
              <a:uLnTx/>
              <a:uFillTx/>
              <a:latin typeface="Calibri Light"/>
              <a:cs typeface="Calibri Light"/>
              <a:sym typeface="Arial"/>
            </a:endParaRPr>
          </a:p>
          <a:p>
            <a:pPr marL="12700" marR="0" lvl="0" indent="0" algn="l" defTabSz="914400" rtl="0" eaLnBrk="1" fontAlgn="auto" latinLnBrk="0" hangingPunct="1">
              <a:lnSpc>
                <a:spcPts val="4740"/>
              </a:lnSpc>
              <a:spcBef>
                <a:spcPts val="0"/>
              </a:spcBef>
              <a:spcAft>
                <a:spcPts val="0"/>
              </a:spcAft>
              <a:buClr>
                <a:srgbClr val="000000"/>
              </a:buClr>
              <a:buSzTx/>
              <a:buFont typeface="Arial"/>
              <a:buNone/>
              <a:tabLst/>
              <a:defRPr/>
            </a:pPr>
            <a:r>
              <a:rPr kumimoji="0" sz="4400" b="0" i="0" u="none" strike="noStrike" kern="0" cap="none" spc="-10" normalizeH="0" baseline="0" noProof="0" dirty="0">
                <a:ln>
                  <a:noFill/>
                </a:ln>
                <a:solidFill>
                  <a:srgbClr val="FFFFFF"/>
                </a:solidFill>
                <a:effectLst/>
                <a:uLnTx/>
                <a:uFillTx/>
                <a:latin typeface="Calibri Light"/>
                <a:cs typeface="Calibri Light"/>
                <a:sym typeface="Arial"/>
              </a:rPr>
              <a:t>syllabus…</a:t>
            </a:r>
            <a:endParaRPr kumimoji="0" sz="4400" b="0" i="0" u="none" strike="noStrike" kern="0" cap="none" spc="0" normalizeH="0" baseline="0" noProof="0" dirty="0">
              <a:ln>
                <a:noFill/>
              </a:ln>
              <a:solidFill>
                <a:srgbClr val="000000"/>
              </a:solidFill>
              <a:effectLst/>
              <a:uLnTx/>
              <a:uFillTx/>
              <a:latin typeface="Calibri Light"/>
              <a:cs typeface="Calibri Light"/>
              <a:sym typeface="Arial"/>
            </a:endParaRPr>
          </a:p>
        </p:txBody>
      </p:sp>
      <p:sp>
        <p:nvSpPr>
          <p:cNvPr id="4" name="object 4"/>
          <p:cNvSpPr/>
          <p:nvPr/>
        </p:nvSpPr>
        <p:spPr>
          <a:xfrm>
            <a:off x="4763" y="6205537"/>
            <a:ext cx="4297680" cy="0"/>
          </a:xfrm>
          <a:custGeom>
            <a:avLst/>
            <a:gdLst/>
            <a:ahLst/>
            <a:cxnLst/>
            <a:rect l="l" t="t" r="r" b="b"/>
            <a:pathLst>
              <a:path w="4297680">
                <a:moveTo>
                  <a:pt x="0" y="0"/>
                </a:moveTo>
                <a:lnTo>
                  <a:pt x="4297615" y="0"/>
                </a:lnTo>
              </a:path>
            </a:pathLst>
          </a:custGeom>
          <a:ln w="254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 name="object 5"/>
          <p:cNvGrpSpPr/>
          <p:nvPr/>
        </p:nvGrpSpPr>
        <p:grpSpPr>
          <a:xfrm>
            <a:off x="5181600" y="571500"/>
            <a:ext cx="6248400" cy="581025"/>
            <a:chOff x="5181600" y="571500"/>
            <a:chExt cx="6248400" cy="581025"/>
          </a:xfrm>
        </p:grpSpPr>
        <p:sp>
          <p:nvSpPr>
            <p:cNvPr id="6" name="object 6"/>
            <p:cNvSpPr/>
            <p:nvPr/>
          </p:nvSpPr>
          <p:spPr>
            <a:xfrm>
              <a:off x="5181600" y="571500"/>
              <a:ext cx="6248400" cy="581025"/>
            </a:xfrm>
            <a:custGeom>
              <a:avLst/>
              <a:gdLst/>
              <a:ahLst/>
              <a:cxnLst/>
              <a:rect l="l" t="t" r="r" b="b"/>
              <a:pathLst>
                <a:path w="6248400" h="581025">
                  <a:moveTo>
                    <a:pt x="6190233" y="0"/>
                  </a:moveTo>
                  <a:lnTo>
                    <a:pt x="58165" y="0"/>
                  </a:lnTo>
                  <a:lnTo>
                    <a:pt x="35522" y="4570"/>
                  </a:lnTo>
                  <a:lnTo>
                    <a:pt x="17033" y="17033"/>
                  </a:lnTo>
                  <a:lnTo>
                    <a:pt x="4570" y="35522"/>
                  </a:lnTo>
                  <a:lnTo>
                    <a:pt x="0" y="58165"/>
                  </a:lnTo>
                  <a:lnTo>
                    <a:pt x="0" y="522859"/>
                  </a:lnTo>
                  <a:lnTo>
                    <a:pt x="4570" y="545502"/>
                  </a:lnTo>
                  <a:lnTo>
                    <a:pt x="17033" y="563991"/>
                  </a:lnTo>
                  <a:lnTo>
                    <a:pt x="35522" y="576454"/>
                  </a:lnTo>
                  <a:lnTo>
                    <a:pt x="58165" y="581025"/>
                  </a:lnTo>
                  <a:lnTo>
                    <a:pt x="6190233" y="581025"/>
                  </a:lnTo>
                  <a:lnTo>
                    <a:pt x="6212877" y="576454"/>
                  </a:lnTo>
                  <a:lnTo>
                    <a:pt x="6231366" y="563991"/>
                  </a:lnTo>
                  <a:lnTo>
                    <a:pt x="6243829" y="545502"/>
                  </a:lnTo>
                  <a:lnTo>
                    <a:pt x="6248400" y="522859"/>
                  </a:lnTo>
                  <a:lnTo>
                    <a:pt x="6248400" y="58165"/>
                  </a:lnTo>
                  <a:lnTo>
                    <a:pt x="6243829" y="35522"/>
                  </a:lnTo>
                  <a:lnTo>
                    <a:pt x="6231366" y="17033"/>
                  </a:lnTo>
                  <a:lnTo>
                    <a:pt x="6212877" y="4570"/>
                  </a:lnTo>
                  <a:lnTo>
                    <a:pt x="6190233"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object 7"/>
            <p:cNvSpPr/>
            <p:nvPr/>
          </p:nvSpPr>
          <p:spPr>
            <a:xfrm>
              <a:off x="5360824" y="749830"/>
              <a:ext cx="308610" cy="217170"/>
            </a:xfrm>
            <a:custGeom>
              <a:avLst/>
              <a:gdLst/>
              <a:ahLst/>
              <a:cxnLst/>
              <a:rect l="l" t="t" r="r" b="b"/>
              <a:pathLst>
                <a:path w="308610" h="217169">
                  <a:moveTo>
                    <a:pt x="281412" y="0"/>
                  </a:moveTo>
                  <a:lnTo>
                    <a:pt x="110495" y="161561"/>
                  </a:lnTo>
                  <a:lnTo>
                    <a:pt x="28374" y="77442"/>
                  </a:lnTo>
                  <a:lnTo>
                    <a:pt x="0" y="104480"/>
                  </a:lnTo>
                  <a:lnTo>
                    <a:pt x="109160" y="216639"/>
                  </a:lnTo>
                  <a:lnTo>
                    <a:pt x="137869" y="189934"/>
                  </a:lnTo>
                  <a:lnTo>
                    <a:pt x="308452" y="28039"/>
                  </a:lnTo>
                  <a:lnTo>
                    <a:pt x="281412" y="0"/>
                  </a:lnTo>
                  <a:close/>
                </a:path>
              </a:pathLst>
            </a:custGeom>
            <a:solidFill>
              <a:srgbClr val="57B6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 name="object 8"/>
          <p:cNvGrpSpPr/>
          <p:nvPr/>
        </p:nvGrpSpPr>
        <p:grpSpPr>
          <a:xfrm>
            <a:off x="5181600" y="1295400"/>
            <a:ext cx="6248400" cy="581025"/>
            <a:chOff x="5181600" y="1295400"/>
            <a:chExt cx="6248400" cy="581025"/>
          </a:xfrm>
        </p:grpSpPr>
        <p:sp>
          <p:nvSpPr>
            <p:cNvPr id="9" name="object 9"/>
            <p:cNvSpPr/>
            <p:nvPr/>
          </p:nvSpPr>
          <p:spPr>
            <a:xfrm>
              <a:off x="5181600" y="1295400"/>
              <a:ext cx="6248400" cy="581025"/>
            </a:xfrm>
            <a:custGeom>
              <a:avLst/>
              <a:gdLst/>
              <a:ahLst/>
              <a:cxnLst/>
              <a:rect l="l" t="t" r="r" b="b"/>
              <a:pathLst>
                <a:path w="6248400" h="581025">
                  <a:moveTo>
                    <a:pt x="6190233" y="0"/>
                  </a:moveTo>
                  <a:lnTo>
                    <a:pt x="58165" y="0"/>
                  </a:lnTo>
                  <a:lnTo>
                    <a:pt x="35522" y="4570"/>
                  </a:lnTo>
                  <a:lnTo>
                    <a:pt x="17033" y="17033"/>
                  </a:lnTo>
                  <a:lnTo>
                    <a:pt x="4570" y="35522"/>
                  </a:lnTo>
                  <a:lnTo>
                    <a:pt x="0" y="58165"/>
                  </a:lnTo>
                  <a:lnTo>
                    <a:pt x="0" y="522859"/>
                  </a:lnTo>
                  <a:lnTo>
                    <a:pt x="4570" y="545502"/>
                  </a:lnTo>
                  <a:lnTo>
                    <a:pt x="17033" y="563991"/>
                  </a:lnTo>
                  <a:lnTo>
                    <a:pt x="35522" y="576454"/>
                  </a:lnTo>
                  <a:lnTo>
                    <a:pt x="58165" y="581025"/>
                  </a:lnTo>
                  <a:lnTo>
                    <a:pt x="6190233" y="581025"/>
                  </a:lnTo>
                  <a:lnTo>
                    <a:pt x="6212877" y="576454"/>
                  </a:lnTo>
                  <a:lnTo>
                    <a:pt x="6231366" y="563991"/>
                  </a:lnTo>
                  <a:lnTo>
                    <a:pt x="6243829" y="545502"/>
                  </a:lnTo>
                  <a:lnTo>
                    <a:pt x="6248400" y="522859"/>
                  </a:lnTo>
                  <a:lnTo>
                    <a:pt x="6248400" y="58165"/>
                  </a:lnTo>
                  <a:lnTo>
                    <a:pt x="6243829" y="35522"/>
                  </a:lnTo>
                  <a:lnTo>
                    <a:pt x="6231366" y="17033"/>
                  </a:lnTo>
                  <a:lnTo>
                    <a:pt x="6212877" y="4570"/>
                  </a:lnTo>
                  <a:lnTo>
                    <a:pt x="6190233"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object 10"/>
            <p:cNvSpPr/>
            <p:nvPr/>
          </p:nvSpPr>
          <p:spPr>
            <a:xfrm>
              <a:off x="5381521" y="1443424"/>
              <a:ext cx="267335" cy="285115"/>
            </a:xfrm>
            <a:custGeom>
              <a:avLst/>
              <a:gdLst/>
              <a:ahLst/>
              <a:cxnLst/>
              <a:rect l="l" t="t" r="r" b="b"/>
              <a:pathLst>
                <a:path w="267335" h="285114">
                  <a:moveTo>
                    <a:pt x="220323" y="32398"/>
                  </a:moveTo>
                  <a:lnTo>
                    <a:pt x="46735" y="32398"/>
                  </a:lnTo>
                  <a:lnTo>
                    <a:pt x="46735" y="60908"/>
                  </a:lnTo>
                  <a:lnTo>
                    <a:pt x="0" y="103998"/>
                  </a:lnTo>
                  <a:lnTo>
                    <a:pt x="0" y="285106"/>
                  </a:lnTo>
                  <a:lnTo>
                    <a:pt x="267058" y="285106"/>
                  </a:lnTo>
                  <a:lnTo>
                    <a:pt x="267058" y="265667"/>
                  </a:lnTo>
                  <a:lnTo>
                    <a:pt x="30712" y="265667"/>
                  </a:lnTo>
                  <a:lnTo>
                    <a:pt x="39549" y="257567"/>
                  </a:lnTo>
                  <a:lnTo>
                    <a:pt x="20030" y="257567"/>
                  </a:lnTo>
                  <a:lnTo>
                    <a:pt x="20030" y="134453"/>
                  </a:lnTo>
                  <a:lnTo>
                    <a:pt x="66765" y="134453"/>
                  </a:lnTo>
                  <a:lnTo>
                    <a:pt x="66765" y="51837"/>
                  </a:lnTo>
                  <a:lnTo>
                    <a:pt x="220323" y="51837"/>
                  </a:lnTo>
                  <a:lnTo>
                    <a:pt x="220323" y="32398"/>
                  </a:lnTo>
                  <a:close/>
                </a:path>
                <a:path w="267335" h="285114">
                  <a:moveTo>
                    <a:pt x="188785" y="188477"/>
                  </a:moveTo>
                  <a:lnTo>
                    <a:pt x="133696" y="188477"/>
                  </a:lnTo>
                  <a:lnTo>
                    <a:pt x="150773" y="191575"/>
                  </a:lnTo>
                  <a:lnTo>
                    <a:pt x="165910" y="200870"/>
                  </a:lnTo>
                  <a:lnTo>
                    <a:pt x="170583" y="205081"/>
                  </a:lnTo>
                  <a:lnTo>
                    <a:pt x="236346" y="265667"/>
                  </a:lnTo>
                  <a:lnTo>
                    <a:pt x="267058" y="265667"/>
                  </a:lnTo>
                  <a:lnTo>
                    <a:pt x="267058" y="257891"/>
                  </a:lnTo>
                  <a:lnTo>
                    <a:pt x="247029" y="257891"/>
                  </a:lnTo>
                  <a:lnTo>
                    <a:pt x="180264" y="196334"/>
                  </a:lnTo>
                  <a:lnTo>
                    <a:pt x="188785" y="188477"/>
                  </a:lnTo>
                  <a:close/>
                </a:path>
                <a:path w="267335" h="285114">
                  <a:moveTo>
                    <a:pt x="267058" y="134777"/>
                  </a:moveTo>
                  <a:lnTo>
                    <a:pt x="247028" y="134777"/>
                  </a:lnTo>
                  <a:lnTo>
                    <a:pt x="247029" y="257891"/>
                  </a:lnTo>
                  <a:lnTo>
                    <a:pt x="267058" y="257891"/>
                  </a:lnTo>
                  <a:lnTo>
                    <a:pt x="267058" y="134777"/>
                  </a:lnTo>
                  <a:close/>
                </a:path>
                <a:path w="267335" h="285114">
                  <a:moveTo>
                    <a:pt x="66765" y="134453"/>
                  </a:moveTo>
                  <a:lnTo>
                    <a:pt x="20030" y="134453"/>
                  </a:lnTo>
                  <a:lnTo>
                    <a:pt x="86794" y="196010"/>
                  </a:lnTo>
                  <a:lnTo>
                    <a:pt x="20030" y="257567"/>
                  </a:lnTo>
                  <a:lnTo>
                    <a:pt x="39549" y="257567"/>
                  </a:lnTo>
                  <a:lnTo>
                    <a:pt x="96809" y="205081"/>
                  </a:lnTo>
                  <a:lnTo>
                    <a:pt x="101482" y="200870"/>
                  </a:lnTo>
                  <a:lnTo>
                    <a:pt x="116619" y="191575"/>
                  </a:lnTo>
                  <a:lnTo>
                    <a:pt x="133696" y="188477"/>
                  </a:lnTo>
                  <a:lnTo>
                    <a:pt x="188785" y="188477"/>
                  </a:lnTo>
                  <a:lnTo>
                    <a:pt x="189752" y="187586"/>
                  </a:lnTo>
                  <a:lnTo>
                    <a:pt x="96809" y="187586"/>
                  </a:lnTo>
                  <a:lnTo>
                    <a:pt x="66765" y="159724"/>
                  </a:lnTo>
                  <a:lnTo>
                    <a:pt x="66765" y="134453"/>
                  </a:lnTo>
                  <a:close/>
                </a:path>
                <a:path w="267335" h="285114">
                  <a:moveTo>
                    <a:pt x="133529" y="175437"/>
                  </a:moveTo>
                  <a:lnTo>
                    <a:pt x="114387" y="178474"/>
                  </a:lnTo>
                  <a:lnTo>
                    <a:pt x="96809" y="187586"/>
                  </a:lnTo>
                  <a:lnTo>
                    <a:pt x="170250" y="187586"/>
                  </a:lnTo>
                  <a:lnTo>
                    <a:pt x="152672" y="178474"/>
                  </a:lnTo>
                  <a:lnTo>
                    <a:pt x="133529" y="175437"/>
                  </a:lnTo>
                  <a:close/>
                </a:path>
                <a:path w="267335" h="285114">
                  <a:moveTo>
                    <a:pt x="220323" y="51837"/>
                  </a:moveTo>
                  <a:lnTo>
                    <a:pt x="200293" y="51837"/>
                  </a:lnTo>
                  <a:lnTo>
                    <a:pt x="200293" y="159724"/>
                  </a:lnTo>
                  <a:lnTo>
                    <a:pt x="170250" y="187586"/>
                  </a:lnTo>
                  <a:lnTo>
                    <a:pt x="189752" y="187586"/>
                  </a:lnTo>
                  <a:lnTo>
                    <a:pt x="247028" y="134777"/>
                  </a:lnTo>
                  <a:lnTo>
                    <a:pt x="267058" y="134777"/>
                  </a:lnTo>
                  <a:lnTo>
                    <a:pt x="267058" y="103998"/>
                  </a:lnTo>
                  <a:lnTo>
                    <a:pt x="220323" y="60584"/>
                  </a:lnTo>
                  <a:lnTo>
                    <a:pt x="220323" y="51837"/>
                  </a:lnTo>
                  <a:close/>
                </a:path>
                <a:path w="267335" h="285114">
                  <a:moveTo>
                    <a:pt x="133529" y="0"/>
                  </a:moveTo>
                  <a:lnTo>
                    <a:pt x="93470" y="32398"/>
                  </a:lnTo>
                  <a:lnTo>
                    <a:pt x="173588" y="32398"/>
                  </a:lnTo>
                  <a:lnTo>
                    <a:pt x="133529" y="0"/>
                  </a:lnTo>
                  <a:close/>
                </a:path>
              </a:pathLst>
            </a:custGeom>
            <a:solidFill>
              <a:srgbClr val="75BC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object 11"/>
            <p:cNvPicPr/>
            <p:nvPr/>
          </p:nvPicPr>
          <p:blipFill>
            <a:blip r:embed="rId2" cstate="print"/>
            <a:stretch>
              <a:fillRect/>
            </a:stretch>
          </p:blipFill>
          <p:spPr>
            <a:xfrm>
              <a:off x="5472050" y="1514052"/>
              <a:ext cx="86731" cy="84883"/>
            </a:xfrm>
            <a:prstGeom prst="rect">
              <a:avLst/>
            </a:prstGeom>
          </p:spPr>
        </p:pic>
      </p:grpSp>
      <p:grpSp>
        <p:nvGrpSpPr>
          <p:cNvPr id="13" name="object 13"/>
          <p:cNvGrpSpPr/>
          <p:nvPr/>
        </p:nvGrpSpPr>
        <p:grpSpPr>
          <a:xfrm>
            <a:off x="5181600" y="2019300"/>
            <a:ext cx="6248400" cy="581025"/>
            <a:chOff x="5181600" y="2019300"/>
            <a:chExt cx="6248400" cy="581025"/>
          </a:xfrm>
        </p:grpSpPr>
        <p:sp>
          <p:nvSpPr>
            <p:cNvPr id="14" name="object 14"/>
            <p:cNvSpPr/>
            <p:nvPr/>
          </p:nvSpPr>
          <p:spPr>
            <a:xfrm>
              <a:off x="5181600" y="2019300"/>
              <a:ext cx="6248400" cy="581025"/>
            </a:xfrm>
            <a:custGeom>
              <a:avLst/>
              <a:gdLst/>
              <a:ahLst/>
              <a:cxnLst/>
              <a:rect l="l" t="t" r="r" b="b"/>
              <a:pathLst>
                <a:path w="6248400" h="581025">
                  <a:moveTo>
                    <a:pt x="6190233" y="0"/>
                  </a:moveTo>
                  <a:lnTo>
                    <a:pt x="58165" y="0"/>
                  </a:lnTo>
                  <a:lnTo>
                    <a:pt x="35522" y="4570"/>
                  </a:lnTo>
                  <a:lnTo>
                    <a:pt x="17033" y="17033"/>
                  </a:lnTo>
                  <a:lnTo>
                    <a:pt x="4570" y="35522"/>
                  </a:lnTo>
                  <a:lnTo>
                    <a:pt x="0" y="58165"/>
                  </a:lnTo>
                  <a:lnTo>
                    <a:pt x="0" y="522859"/>
                  </a:lnTo>
                  <a:lnTo>
                    <a:pt x="4570" y="545502"/>
                  </a:lnTo>
                  <a:lnTo>
                    <a:pt x="17033" y="563991"/>
                  </a:lnTo>
                  <a:lnTo>
                    <a:pt x="35522" y="576454"/>
                  </a:lnTo>
                  <a:lnTo>
                    <a:pt x="58165" y="581025"/>
                  </a:lnTo>
                  <a:lnTo>
                    <a:pt x="6190233" y="581025"/>
                  </a:lnTo>
                  <a:lnTo>
                    <a:pt x="6212877" y="576454"/>
                  </a:lnTo>
                  <a:lnTo>
                    <a:pt x="6231366" y="563991"/>
                  </a:lnTo>
                  <a:lnTo>
                    <a:pt x="6243829" y="545502"/>
                  </a:lnTo>
                  <a:lnTo>
                    <a:pt x="6248400" y="522859"/>
                  </a:lnTo>
                  <a:lnTo>
                    <a:pt x="6248400" y="58165"/>
                  </a:lnTo>
                  <a:lnTo>
                    <a:pt x="6243829" y="35522"/>
                  </a:lnTo>
                  <a:lnTo>
                    <a:pt x="6231366" y="17033"/>
                  </a:lnTo>
                  <a:lnTo>
                    <a:pt x="6212877" y="4570"/>
                  </a:lnTo>
                  <a:lnTo>
                    <a:pt x="6190233"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 name="object 15"/>
            <p:cNvPicPr/>
            <p:nvPr/>
          </p:nvPicPr>
          <p:blipFill>
            <a:blip r:embed="rId3" cstate="print"/>
            <a:stretch>
              <a:fillRect/>
            </a:stretch>
          </p:blipFill>
          <p:spPr>
            <a:xfrm>
              <a:off x="5368836" y="2215922"/>
              <a:ext cx="242874" cy="187910"/>
            </a:xfrm>
            <a:prstGeom prst="rect">
              <a:avLst/>
            </a:prstGeom>
          </p:spPr>
        </p:pic>
      </p:grpSp>
      <p:grpSp>
        <p:nvGrpSpPr>
          <p:cNvPr id="17" name="object 17"/>
          <p:cNvGrpSpPr/>
          <p:nvPr/>
        </p:nvGrpSpPr>
        <p:grpSpPr>
          <a:xfrm>
            <a:off x="5181600" y="2743200"/>
            <a:ext cx="6248400" cy="581025"/>
            <a:chOff x="5181600" y="2743200"/>
            <a:chExt cx="6248400" cy="581025"/>
          </a:xfrm>
        </p:grpSpPr>
        <p:sp>
          <p:nvSpPr>
            <p:cNvPr id="18" name="object 18"/>
            <p:cNvSpPr/>
            <p:nvPr/>
          </p:nvSpPr>
          <p:spPr>
            <a:xfrm>
              <a:off x="5181600" y="2743200"/>
              <a:ext cx="6248400" cy="581025"/>
            </a:xfrm>
            <a:custGeom>
              <a:avLst/>
              <a:gdLst/>
              <a:ahLst/>
              <a:cxnLst/>
              <a:rect l="l" t="t" r="r" b="b"/>
              <a:pathLst>
                <a:path w="6248400" h="581025">
                  <a:moveTo>
                    <a:pt x="6190233" y="0"/>
                  </a:moveTo>
                  <a:lnTo>
                    <a:pt x="58165" y="0"/>
                  </a:lnTo>
                  <a:lnTo>
                    <a:pt x="35522" y="4570"/>
                  </a:lnTo>
                  <a:lnTo>
                    <a:pt x="17033" y="17033"/>
                  </a:lnTo>
                  <a:lnTo>
                    <a:pt x="4570" y="35522"/>
                  </a:lnTo>
                  <a:lnTo>
                    <a:pt x="0" y="58165"/>
                  </a:lnTo>
                  <a:lnTo>
                    <a:pt x="0" y="522859"/>
                  </a:lnTo>
                  <a:lnTo>
                    <a:pt x="4570" y="545502"/>
                  </a:lnTo>
                  <a:lnTo>
                    <a:pt x="17033" y="563991"/>
                  </a:lnTo>
                  <a:lnTo>
                    <a:pt x="35522" y="576454"/>
                  </a:lnTo>
                  <a:lnTo>
                    <a:pt x="58165" y="581025"/>
                  </a:lnTo>
                  <a:lnTo>
                    <a:pt x="6190233" y="581025"/>
                  </a:lnTo>
                  <a:lnTo>
                    <a:pt x="6212877" y="576454"/>
                  </a:lnTo>
                  <a:lnTo>
                    <a:pt x="6231366" y="563991"/>
                  </a:lnTo>
                  <a:lnTo>
                    <a:pt x="6243829" y="545502"/>
                  </a:lnTo>
                  <a:lnTo>
                    <a:pt x="6248400" y="522859"/>
                  </a:lnTo>
                  <a:lnTo>
                    <a:pt x="6248400" y="58165"/>
                  </a:lnTo>
                  <a:lnTo>
                    <a:pt x="6243829" y="35522"/>
                  </a:lnTo>
                  <a:lnTo>
                    <a:pt x="6231366" y="17033"/>
                  </a:lnTo>
                  <a:lnTo>
                    <a:pt x="6212877" y="4570"/>
                  </a:lnTo>
                  <a:lnTo>
                    <a:pt x="6190233"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 name="object 19"/>
            <p:cNvPicPr/>
            <p:nvPr/>
          </p:nvPicPr>
          <p:blipFill>
            <a:blip r:embed="rId4" cstate="print"/>
            <a:stretch>
              <a:fillRect/>
            </a:stretch>
          </p:blipFill>
          <p:spPr>
            <a:xfrm>
              <a:off x="5401551" y="2896408"/>
              <a:ext cx="192348" cy="209159"/>
            </a:xfrm>
            <a:prstGeom prst="rect">
              <a:avLst/>
            </a:prstGeom>
          </p:spPr>
        </p:pic>
      </p:grpSp>
      <p:grpSp>
        <p:nvGrpSpPr>
          <p:cNvPr id="21" name="object 21"/>
          <p:cNvGrpSpPr/>
          <p:nvPr/>
        </p:nvGrpSpPr>
        <p:grpSpPr>
          <a:xfrm>
            <a:off x="5181600" y="3467100"/>
            <a:ext cx="6248400" cy="581025"/>
            <a:chOff x="5181600" y="3467100"/>
            <a:chExt cx="6248400" cy="581025"/>
          </a:xfrm>
        </p:grpSpPr>
        <p:sp>
          <p:nvSpPr>
            <p:cNvPr id="22" name="object 22"/>
            <p:cNvSpPr/>
            <p:nvPr/>
          </p:nvSpPr>
          <p:spPr>
            <a:xfrm>
              <a:off x="5181600" y="3467100"/>
              <a:ext cx="6248400" cy="581025"/>
            </a:xfrm>
            <a:custGeom>
              <a:avLst/>
              <a:gdLst/>
              <a:ahLst/>
              <a:cxnLst/>
              <a:rect l="l" t="t" r="r" b="b"/>
              <a:pathLst>
                <a:path w="6248400" h="581025">
                  <a:moveTo>
                    <a:pt x="6190233" y="0"/>
                  </a:moveTo>
                  <a:lnTo>
                    <a:pt x="58165" y="0"/>
                  </a:lnTo>
                  <a:lnTo>
                    <a:pt x="35522" y="4570"/>
                  </a:lnTo>
                  <a:lnTo>
                    <a:pt x="17033" y="17033"/>
                  </a:lnTo>
                  <a:lnTo>
                    <a:pt x="4570" y="35522"/>
                  </a:lnTo>
                  <a:lnTo>
                    <a:pt x="0" y="58165"/>
                  </a:lnTo>
                  <a:lnTo>
                    <a:pt x="0" y="522858"/>
                  </a:lnTo>
                  <a:lnTo>
                    <a:pt x="4570" y="545502"/>
                  </a:lnTo>
                  <a:lnTo>
                    <a:pt x="17033" y="563991"/>
                  </a:lnTo>
                  <a:lnTo>
                    <a:pt x="35522" y="576454"/>
                  </a:lnTo>
                  <a:lnTo>
                    <a:pt x="58165" y="581025"/>
                  </a:lnTo>
                  <a:lnTo>
                    <a:pt x="6190233" y="581025"/>
                  </a:lnTo>
                  <a:lnTo>
                    <a:pt x="6212877" y="576454"/>
                  </a:lnTo>
                  <a:lnTo>
                    <a:pt x="6231366" y="563991"/>
                  </a:lnTo>
                  <a:lnTo>
                    <a:pt x="6243829" y="545502"/>
                  </a:lnTo>
                  <a:lnTo>
                    <a:pt x="6248400" y="522858"/>
                  </a:lnTo>
                  <a:lnTo>
                    <a:pt x="6248400" y="58165"/>
                  </a:lnTo>
                  <a:lnTo>
                    <a:pt x="6243829" y="35522"/>
                  </a:lnTo>
                  <a:lnTo>
                    <a:pt x="6231366" y="17033"/>
                  </a:lnTo>
                  <a:lnTo>
                    <a:pt x="6212877" y="4570"/>
                  </a:lnTo>
                  <a:lnTo>
                    <a:pt x="6190233"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3" name="object 23"/>
            <p:cNvPicPr/>
            <p:nvPr/>
          </p:nvPicPr>
          <p:blipFill>
            <a:blip r:embed="rId5" cstate="print"/>
            <a:stretch>
              <a:fillRect/>
            </a:stretch>
          </p:blipFill>
          <p:spPr>
            <a:xfrm>
              <a:off x="5368168" y="3679921"/>
              <a:ext cx="206823" cy="158752"/>
            </a:xfrm>
            <a:prstGeom prst="rect">
              <a:avLst/>
            </a:prstGeom>
          </p:spPr>
        </p:pic>
      </p:grpSp>
      <p:grpSp>
        <p:nvGrpSpPr>
          <p:cNvPr id="25" name="object 25"/>
          <p:cNvGrpSpPr/>
          <p:nvPr/>
        </p:nvGrpSpPr>
        <p:grpSpPr>
          <a:xfrm>
            <a:off x="5181600" y="4191000"/>
            <a:ext cx="6248400" cy="581025"/>
            <a:chOff x="5181600" y="4191000"/>
            <a:chExt cx="6248400" cy="581025"/>
          </a:xfrm>
        </p:grpSpPr>
        <p:sp>
          <p:nvSpPr>
            <p:cNvPr id="26" name="object 26"/>
            <p:cNvSpPr/>
            <p:nvPr/>
          </p:nvSpPr>
          <p:spPr>
            <a:xfrm>
              <a:off x="5181600" y="4191000"/>
              <a:ext cx="6248400" cy="581025"/>
            </a:xfrm>
            <a:custGeom>
              <a:avLst/>
              <a:gdLst/>
              <a:ahLst/>
              <a:cxnLst/>
              <a:rect l="l" t="t" r="r" b="b"/>
              <a:pathLst>
                <a:path w="6248400" h="581025">
                  <a:moveTo>
                    <a:pt x="6190233" y="0"/>
                  </a:moveTo>
                  <a:lnTo>
                    <a:pt x="58165" y="0"/>
                  </a:lnTo>
                  <a:lnTo>
                    <a:pt x="35522" y="4570"/>
                  </a:lnTo>
                  <a:lnTo>
                    <a:pt x="17033" y="17033"/>
                  </a:lnTo>
                  <a:lnTo>
                    <a:pt x="4570" y="35522"/>
                  </a:lnTo>
                  <a:lnTo>
                    <a:pt x="0" y="58166"/>
                  </a:lnTo>
                  <a:lnTo>
                    <a:pt x="0" y="522858"/>
                  </a:lnTo>
                  <a:lnTo>
                    <a:pt x="4570" y="545502"/>
                  </a:lnTo>
                  <a:lnTo>
                    <a:pt x="17033" y="563991"/>
                  </a:lnTo>
                  <a:lnTo>
                    <a:pt x="35522" y="576454"/>
                  </a:lnTo>
                  <a:lnTo>
                    <a:pt x="58165" y="581025"/>
                  </a:lnTo>
                  <a:lnTo>
                    <a:pt x="6190233" y="581025"/>
                  </a:lnTo>
                  <a:lnTo>
                    <a:pt x="6212877" y="576454"/>
                  </a:lnTo>
                  <a:lnTo>
                    <a:pt x="6231366" y="563991"/>
                  </a:lnTo>
                  <a:lnTo>
                    <a:pt x="6243829" y="545502"/>
                  </a:lnTo>
                  <a:lnTo>
                    <a:pt x="6248400" y="522858"/>
                  </a:lnTo>
                  <a:lnTo>
                    <a:pt x="6248400" y="58166"/>
                  </a:lnTo>
                  <a:lnTo>
                    <a:pt x="6243829" y="35522"/>
                  </a:lnTo>
                  <a:lnTo>
                    <a:pt x="6231366" y="17033"/>
                  </a:lnTo>
                  <a:lnTo>
                    <a:pt x="6212877" y="4570"/>
                  </a:lnTo>
                  <a:lnTo>
                    <a:pt x="6190233"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7" name="object 27"/>
            <p:cNvPicPr/>
            <p:nvPr/>
          </p:nvPicPr>
          <p:blipFill>
            <a:blip r:embed="rId6" cstate="print"/>
            <a:stretch>
              <a:fillRect/>
            </a:stretch>
          </p:blipFill>
          <p:spPr>
            <a:xfrm>
              <a:off x="5372842" y="4352955"/>
              <a:ext cx="245545" cy="226242"/>
            </a:xfrm>
            <a:prstGeom prst="rect">
              <a:avLst/>
            </a:prstGeom>
          </p:spPr>
        </p:pic>
      </p:grpSp>
      <p:grpSp>
        <p:nvGrpSpPr>
          <p:cNvPr id="28" name="object 28"/>
          <p:cNvGrpSpPr/>
          <p:nvPr/>
        </p:nvGrpSpPr>
        <p:grpSpPr>
          <a:xfrm>
            <a:off x="5172860" y="5667435"/>
            <a:ext cx="6248400" cy="581025"/>
            <a:chOff x="5181600" y="4914900"/>
            <a:chExt cx="6248400" cy="581025"/>
          </a:xfrm>
        </p:grpSpPr>
        <p:sp>
          <p:nvSpPr>
            <p:cNvPr id="29" name="object 29"/>
            <p:cNvSpPr/>
            <p:nvPr/>
          </p:nvSpPr>
          <p:spPr>
            <a:xfrm>
              <a:off x="5181600" y="4914900"/>
              <a:ext cx="6248400" cy="581025"/>
            </a:xfrm>
            <a:custGeom>
              <a:avLst/>
              <a:gdLst/>
              <a:ahLst/>
              <a:cxnLst/>
              <a:rect l="l" t="t" r="r" b="b"/>
              <a:pathLst>
                <a:path w="6248400" h="581025">
                  <a:moveTo>
                    <a:pt x="6190233" y="0"/>
                  </a:moveTo>
                  <a:lnTo>
                    <a:pt x="58165" y="0"/>
                  </a:lnTo>
                  <a:lnTo>
                    <a:pt x="35522" y="4570"/>
                  </a:lnTo>
                  <a:lnTo>
                    <a:pt x="17033" y="17033"/>
                  </a:lnTo>
                  <a:lnTo>
                    <a:pt x="4570" y="35522"/>
                  </a:lnTo>
                  <a:lnTo>
                    <a:pt x="0" y="58166"/>
                  </a:lnTo>
                  <a:lnTo>
                    <a:pt x="0" y="522859"/>
                  </a:lnTo>
                  <a:lnTo>
                    <a:pt x="4570" y="545502"/>
                  </a:lnTo>
                  <a:lnTo>
                    <a:pt x="17033" y="563991"/>
                  </a:lnTo>
                  <a:lnTo>
                    <a:pt x="35522" y="576454"/>
                  </a:lnTo>
                  <a:lnTo>
                    <a:pt x="58165" y="581025"/>
                  </a:lnTo>
                  <a:lnTo>
                    <a:pt x="6190233" y="581025"/>
                  </a:lnTo>
                  <a:lnTo>
                    <a:pt x="6212877" y="576454"/>
                  </a:lnTo>
                  <a:lnTo>
                    <a:pt x="6231366" y="563991"/>
                  </a:lnTo>
                  <a:lnTo>
                    <a:pt x="6243829" y="545502"/>
                  </a:lnTo>
                  <a:lnTo>
                    <a:pt x="6248400" y="522859"/>
                  </a:lnTo>
                  <a:lnTo>
                    <a:pt x="6248400" y="58166"/>
                  </a:lnTo>
                  <a:lnTo>
                    <a:pt x="6243829" y="35522"/>
                  </a:lnTo>
                  <a:lnTo>
                    <a:pt x="6231366" y="17033"/>
                  </a:lnTo>
                  <a:lnTo>
                    <a:pt x="6212877" y="4570"/>
                  </a:lnTo>
                  <a:lnTo>
                    <a:pt x="6190233"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0" name="object 30"/>
            <p:cNvPicPr/>
            <p:nvPr/>
          </p:nvPicPr>
          <p:blipFill>
            <a:blip r:embed="rId7" cstate="print"/>
            <a:stretch>
              <a:fillRect/>
            </a:stretch>
          </p:blipFill>
          <p:spPr>
            <a:xfrm>
              <a:off x="5370171" y="5123117"/>
              <a:ext cx="289758" cy="173912"/>
            </a:xfrm>
            <a:prstGeom prst="rect">
              <a:avLst/>
            </a:prstGeom>
          </p:spPr>
        </p:pic>
      </p:grpSp>
      <p:grpSp>
        <p:nvGrpSpPr>
          <p:cNvPr id="31" name="object 31"/>
          <p:cNvGrpSpPr/>
          <p:nvPr/>
        </p:nvGrpSpPr>
        <p:grpSpPr>
          <a:xfrm>
            <a:off x="5181600" y="4933980"/>
            <a:ext cx="6248400" cy="571500"/>
            <a:chOff x="5181600" y="5648325"/>
            <a:chExt cx="6248400" cy="571500"/>
          </a:xfrm>
        </p:grpSpPr>
        <p:sp>
          <p:nvSpPr>
            <p:cNvPr id="32" name="object 32"/>
            <p:cNvSpPr/>
            <p:nvPr/>
          </p:nvSpPr>
          <p:spPr>
            <a:xfrm>
              <a:off x="5181600" y="5648325"/>
              <a:ext cx="6248400" cy="571500"/>
            </a:xfrm>
            <a:custGeom>
              <a:avLst/>
              <a:gdLst/>
              <a:ahLst/>
              <a:cxnLst/>
              <a:rect l="l" t="t" r="r" b="b"/>
              <a:pathLst>
                <a:path w="6248400" h="571500">
                  <a:moveTo>
                    <a:pt x="6191250" y="0"/>
                  </a:moveTo>
                  <a:lnTo>
                    <a:pt x="57150" y="0"/>
                  </a:lnTo>
                  <a:lnTo>
                    <a:pt x="34879" y="4491"/>
                  </a:lnTo>
                  <a:lnTo>
                    <a:pt x="16716" y="16740"/>
                  </a:lnTo>
                  <a:lnTo>
                    <a:pt x="4482" y="34906"/>
                  </a:lnTo>
                  <a:lnTo>
                    <a:pt x="0" y="57150"/>
                  </a:lnTo>
                  <a:lnTo>
                    <a:pt x="0" y="514350"/>
                  </a:lnTo>
                  <a:lnTo>
                    <a:pt x="4482" y="536593"/>
                  </a:lnTo>
                  <a:lnTo>
                    <a:pt x="16716" y="554759"/>
                  </a:lnTo>
                  <a:lnTo>
                    <a:pt x="34879" y="567008"/>
                  </a:lnTo>
                  <a:lnTo>
                    <a:pt x="57150" y="571500"/>
                  </a:lnTo>
                  <a:lnTo>
                    <a:pt x="6191250" y="571500"/>
                  </a:lnTo>
                  <a:lnTo>
                    <a:pt x="6213520" y="567008"/>
                  </a:lnTo>
                  <a:lnTo>
                    <a:pt x="6231683" y="554759"/>
                  </a:lnTo>
                  <a:lnTo>
                    <a:pt x="6243917" y="536593"/>
                  </a:lnTo>
                  <a:lnTo>
                    <a:pt x="6248400" y="514350"/>
                  </a:lnTo>
                  <a:lnTo>
                    <a:pt x="6248400" y="57150"/>
                  </a:lnTo>
                  <a:lnTo>
                    <a:pt x="6243917" y="34906"/>
                  </a:lnTo>
                  <a:lnTo>
                    <a:pt x="6231683" y="16740"/>
                  </a:lnTo>
                  <a:lnTo>
                    <a:pt x="6213520" y="4491"/>
                  </a:lnTo>
                  <a:lnTo>
                    <a:pt x="6191250"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3" name="object 33"/>
            <p:cNvPicPr/>
            <p:nvPr/>
          </p:nvPicPr>
          <p:blipFill>
            <a:blip r:embed="rId8" cstate="print"/>
            <a:stretch>
              <a:fillRect/>
            </a:stretch>
          </p:blipFill>
          <p:spPr>
            <a:xfrm>
              <a:off x="5361492" y="5840674"/>
              <a:ext cx="307116" cy="186930"/>
            </a:xfrm>
            <a:prstGeom prst="rect">
              <a:avLst/>
            </a:prstGeom>
          </p:spPr>
        </p:pic>
      </p:grpSp>
      <p:grpSp>
        <p:nvGrpSpPr>
          <p:cNvPr id="35" name="Group 34"/>
          <p:cNvGrpSpPr/>
          <p:nvPr/>
        </p:nvGrpSpPr>
        <p:grpSpPr>
          <a:xfrm>
            <a:off x="5904865" y="723029"/>
            <a:ext cx="6302325" cy="5433538"/>
            <a:chOff x="5904865" y="723029"/>
            <a:chExt cx="6302325" cy="5433538"/>
          </a:xfrm>
        </p:grpSpPr>
        <p:sp>
          <p:nvSpPr>
            <p:cNvPr id="12" name="object 12"/>
            <p:cNvSpPr txBox="1"/>
            <p:nvPr/>
          </p:nvSpPr>
          <p:spPr>
            <a:xfrm>
              <a:off x="5904865" y="723029"/>
              <a:ext cx="5887870" cy="1000915"/>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
                  <a:srgbClr val="000000"/>
                </a:buClr>
                <a:buSzTx/>
                <a:buFont typeface="Arial"/>
                <a:buNone/>
                <a:tabLst/>
                <a:defRPr/>
              </a:pPr>
              <a:r>
                <a:rPr kumimoji="0" sz="2000" b="0" i="0" u="none" strike="noStrike" kern="0" cap="none" spc="0" normalizeH="0" baseline="0" noProof="0" dirty="0">
                  <a:ln>
                    <a:noFill/>
                  </a:ln>
                  <a:solidFill>
                    <a:srgbClr val="000000"/>
                  </a:solidFill>
                  <a:effectLst/>
                  <a:uLnTx/>
                  <a:uFillTx/>
                  <a:latin typeface="Calibri"/>
                  <a:cs typeface="Calibri"/>
                  <a:sym typeface="Arial"/>
                </a:rPr>
                <a:t>Sets</a:t>
              </a:r>
              <a:r>
                <a:rPr kumimoji="0" sz="2000" b="0" i="0" u="none" strike="noStrike" kern="0" cap="none" spc="70"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tone</a:t>
              </a:r>
              <a:r>
                <a:rPr kumimoji="0" sz="2000" b="0" i="0" u="none" strike="noStrike" kern="0" cap="none" spc="-20"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for</a:t>
              </a:r>
              <a:r>
                <a:rPr kumimoji="0" sz="2000" b="0" i="0" u="none" strike="noStrike" kern="0" cap="none" spc="65" normalizeH="0" baseline="0" noProof="0" dirty="0">
                  <a:ln>
                    <a:noFill/>
                  </a:ln>
                  <a:solidFill>
                    <a:srgbClr val="000000"/>
                  </a:solidFill>
                  <a:effectLst/>
                  <a:uLnTx/>
                  <a:uFillTx/>
                  <a:latin typeface="Calibri"/>
                  <a:cs typeface="Calibri"/>
                  <a:sym typeface="Arial"/>
                </a:rPr>
                <a:t> </a:t>
              </a:r>
              <a:r>
                <a:rPr kumimoji="0" sz="2000" b="0" i="0" u="none" strike="noStrike" kern="0" cap="none" spc="-10" normalizeH="0" baseline="0" noProof="0" dirty="0">
                  <a:ln>
                    <a:noFill/>
                  </a:ln>
                  <a:solidFill>
                    <a:srgbClr val="000000"/>
                  </a:solidFill>
                  <a:effectLst/>
                  <a:uLnTx/>
                  <a:uFillTx/>
                  <a:latin typeface="Calibri"/>
                  <a:cs typeface="Calibri"/>
                  <a:sym typeface="Arial"/>
                </a:rPr>
                <a:t>course</a:t>
              </a:r>
              <a:endParaRPr kumimoji="0" sz="2000" b="0" i="0" u="none" strike="noStrike" kern="0" cap="none" spc="0" normalizeH="0" baseline="0" noProof="0" dirty="0">
                <a:ln>
                  <a:noFill/>
                </a:ln>
                <a:solidFill>
                  <a:srgbClr val="000000"/>
                </a:solidFill>
                <a:effectLst/>
                <a:uLnTx/>
                <a:uFillTx/>
                <a:latin typeface="Calibri"/>
                <a:cs typeface="Calibri"/>
                <a:sym typeface="Arial"/>
              </a:endParaRPr>
            </a:p>
            <a:p>
              <a:pPr marL="0" marR="0" lvl="0" indent="0" algn="l" defTabSz="914400" rtl="0" eaLnBrk="1" fontAlgn="auto" latinLnBrk="0" hangingPunct="1">
                <a:lnSpc>
                  <a:spcPct val="100000"/>
                </a:lnSpc>
                <a:spcBef>
                  <a:spcPts val="10"/>
                </a:spcBef>
                <a:spcAft>
                  <a:spcPts val="0"/>
                </a:spcAft>
                <a:buClr>
                  <a:srgbClr val="000000"/>
                </a:buClr>
                <a:buSzTx/>
                <a:buFont typeface="Arial"/>
                <a:buNone/>
                <a:tabLst/>
                <a:defRPr/>
              </a:pPr>
              <a:r>
                <a:rPr kumimoji="0" lang="en-US" sz="2400" b="0" i="0" u="none" strike="noStrike" kern="0" cap="none" spc="0" normalizeH="0" baseline="0" noProof="0" dirty="0" smtClean="0">
                  <a:ln>
                    <a:noFill/>
                  </a:ln>
                  <a:solidFill>
                    <a:srgbClr val="000000"/>
                  </a:solidFill>
                  <a:effectLst/>
                  <a:uLnTx/>
                  <a:uFillTx/>
                  <a:latin typeface="Calibri"/>
                  <a:cs typeface="Calibri"/>
                  <a:sym typeface="Arial"/>
                </a:rPr>
                <a:t> </a:t>
              </a:r>
              <a:endParaRPr kumimoji="0" sz="2400" b="0" i="0" u="none" strike="noStrike" kern="0" cap="none" spc="0" normalizeH="0" baseline="0" noProof="0" dirty="0">
                <a:ln>
                  <a:noFill/>
                </a:ln>
                <a:solidFill>
                  <a:srgbClr val="000000"/>
                </a:solidFill>
                <a:effectLst/>
                <a:uLnTx/>
                <a:uFillTx/>
                <a:latin typeface="Calibri"/>
                <a:cs typeface="Calibri"/>
                <a:sym typeface="Arial"/>
              </a:endParaRPr>
            </a:p>
            <a:p>
              <a:pPr marL="12700" marR="0" lvl="0" indent="0" algn="l" defTabSz="914400" rtl="0" eaLnBrk="1" fontAlgn="auto" latinLnBrk="0" hangingPunct="1">
                <a:lnSpc>
                  <a:spcPct val="100000"/>
                </a:lnSpc>
                <a:spcBef>
                  <a:spcPts val="5"/>
                </a:spcBef>
                <a:spcAft>
                  <a:spcPts val="0"/>
                </a:spcAft>
                <a:buClr>
                  <a:srgbClr val="000000"/>
                </a:buClr>
                <a:buSzTx/>
                <a:buFont typeface="Arial"/>
                <a:buNone/>
                <a:tabLst/>
                <a:defRPr/>
              </a:pPr>
              <a:r>
                <a:rPr kumimoji="0" sz="2000" b="0" i="0" u="none" strike="noStrike" kern="0" cap="none" spc="0" normalizeH="0" baseline="0" noProof="0" dirty="0">
                  <a:ln>
                    <a:noFill/>
                  </a:ln>
                  <a:solidFill>
                    <a:srgbClr val="000000"/>
                  </a:solidFill>
                  <a:effectLst/>
                  <a:uLnTx/>
                  <a:uFillTx/>
                  <a:latin typeface="Calibri"/>
                  <a:cs typeface="Calibri"/>
                  <a:sym typeface="Arial"/>
                </a:rPr>
                <a:t>Establishes</a:t>
              </a:r>
              <a:r>
                <a:rPr kumimoji="0" sz="2000" b="0" i="0" u="none" strike="noStrike" kern="0" cap="none" spc="14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early</a:t>
              </a:r>
              <a:r>
                <a:rPr kumimoji="0" sz="2000" b="0" i="0" u="none" strike="noStrike" kern="0" cap="none" spc="12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point</a:t>
              </a:r>
              <a:r>
                <a:rPr kumimoji="0" sz="2000" b="0" i="0" u="none" strike="noStrike" kern="0" cap="none" spc="1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of</a:t>
              </a:r>
              <a:r>
                <a:rPr kumimoji="0" sz="2000" b="0" i="0" u="none" strike="noStrike" kern="0" cap="none" spc="60"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contact</a:t>
              </a:r>
              <a:r>
                <a:rPr kumimoji="0" sz="2000" b="0" i="0" u="none" strike="noStrike" kern="0" cap="none" spc="1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and</a:t>
              </a:r>
              <a:r>
                <a:rPr kumimoji="0" sz="2000" b="0" i="0" u="none" strike="noStrike" kern="0" cap="none" spc="10" normalizeH="0" baseline="0" noProof="0" dirty="0">
                  <a:ln>
                    <a:noFill/>
                  </a:ln>
                  <a:solidFill>
                    <a:srgbClr val="000000"/>
                  </a:solidFill>
                  <a:effectLst/>
                  <a:uLnTx/>
                  <a:uFillTx/>
                  <a:latin typeface="Calibri"/>
                  <a:cs typeface="Calibri"/>
                  <a:sym typeface="Arial"/>
                </a:rPr>
                <a:t> </a:t>
              </a:r>
              <a:r>
                <a:rPr kumimoji="0" sz="2000" b="0" i="0" u="none" strike="noStrike" kern="0" cap="none" spc="-10" normalizeH="0" baseline="0" noProof="0" dirty="0">
                  <a:ln>
                    <a:noFill/>
                  </a:ln>
                  <a:solidFill>
                    <a:srgbClr val="000000"/>
                  </a:solidFill>
                  <a:effectLst/>
                  <a:uLnTx/>
                  <a:uFillTx/>
                  <a:latin typeface="Calibri"/>
                  <a:cs typeface="Calibri"/>
                  <a:sym typeface="Arial"/>
                </a:rPr>
                <a:t>connection</a:t>
              </a:r>
              <a:endParaRPr kumimoji="0" sz="20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16" name="object 16"/>
            <p:cNvSpPr txBox="1"/>
            <p:nvPr/>
          </p:nvSpPr>
          <p:spPr>
            <a:xfrm>
              <a:off x="5904865" y="2125232"/>
              <a:ext cx="4718800" cy="323807"/>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
                  <a:srgbClr val="000000"/>
                </a:buClr>
                <a:buSzTx/>
                <a:buFont typeface="Arial"/>
                <a:buNone/>
                <a:tabLst/>
                <a:defRPr/>
              </a:pPr>
              <a:r>
                <a:rPr kumimoji="0" sz="2000" b="0" i="0" u="none" strike="noStrike" kern="0" cap="none" spc="0" normalizeH="0" baseline="0" noProof="0" dirty="0">
                  <a:ln>
                    <a:noFill/>
                  </a:ln>
                  <a:solidFill>
                    <a:srgbClr val="000000"/>
                  </a:solidFill>
                  <a:effectLst/>
                  <a:uLnTx/>
                  <a:uFillTx/>
                  <a:latin typeface="Calibri"/>
                  <a:cs typeface="Calibri"/>
                  <a:sym typeface="Arial"/>
                </a:rPr>
                <a:t>Displays</a:t>
              </a:r>
              <a:r>
                <a:rPr kumimoji="0" sz="2000" b="0" i="0" u="none" strike="noStrike" kern="0" cap="none" spc="30"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your</a:t>
              </a:r>
              <a:r>
                <a:rPr kumimoji="0" sz="2000" b="0" i="0" u="none" strike="noStrike" kern="0" cap="none" spc="20"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philosophy</a:t>
              </a:r>
              <a:r>
                <a:rPr kumimoji="0" sz="2000" b="0" i="0" u="none" strike="noStrike" kern="0" cap="none" spc="170"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of</a:t>
              </a:r>
              <a:r>
                <a:rPr kumimoji="0" sz="2000" b="0" i="0" u="none" strike="noStrike" kern="0" cap="none" spc="20" normalizeH="0" baseline="0" noProof="0" dirty="0">
                  <a:ln>
                    <a:noFill/>
                  </a:ln>
                  <a:solidFill>
                    <a:srgbClr val="000000"/>
                  </a:solidFill>
                  <a:effectLst/>
                  <a:uLnTx/>
                  <a:uFillTx/>
                  <a:latin typeface="Calibri"/>
                  <a:cs typeface="Calibri"/>
                  <a:sym typeface="Arial"/>
                </a:rPr>
                <a:t> </a:t>
              </a:r>
              <a:r>
                <a:rPr kumimoji="0" sz="2000" b="0" i="0" u="none" strike="noStrike" kern="0" cap="none" spc="-10" normalizeH="0" baseline="0" noProof="0" dirty="0">
                  <a:ln>
                    <a:noFill/>
                  </a:ln>
                  <a:solidFill>
                    <a:srgbClr val="000000"/>
                  </a:solidFill>
                  <a:effectLst/>
                  <a:uLnTx/>
                  <a:uFillTx/>
                  <a:latin typeface="Calibri"/>
                  <a:cs typeface="Calibri"/>
                  <a:sym typeface="Arial"/>
                </a:rPr>
                <a:t>teaching</a:t>
              </a:r>
              <a:endParaRPr kumimoji="0" sz="20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20" name="object 20"/>
            <p:cNvSpPr txBox="1"/>
            <p:nvPr/>
          </p:nvSpPr>
          <p:spPr>
            <a:xfrm>
              <a:off x="5904865" y="2885122"/>
              <a:ext cx="5745086" cy="323807"/>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
                  <a:srgbClr val="000000"/>
                </a:buClr>
                <a:buSzTx/>
                <a:buFont typeface="Arial"/>
                <a:buNone/>
                <a:tabLst/>
                <a:defRPr/>
              </a:pPr>
              <a:r>
                <a:rPr kumimoji="0" sz="2000" b="0" i="0" u="none" strike="noStrike" kern="0" cap="none" spc="0" normalizeH="0" baseline="0" noProof="0" dirty="0">
                  <a:ln>
                    <a:noFill/>
                  </a:ln>
                  <a:solidFill>
                    <a:srgbClr val="000000"/>
                  </a:solidFill>
                  <a:effectLst/>
                  <a:uLnTx/>
                  <a:uFillTx/>
                  <a:latin typeface="Calibri"/>
                  <a:cs typeface="Calibri"/>
                  <a:sym typeface="Arial"/>
                </a:rPr>
                <a:t>Provides</a:t>
              </a:r>
              <a:r>
                <a:rPr kumimoji="0" sz="2000" b="0" i="0" u="none" strike="noStrike" kern="0" cap="none" spc="12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rationale</a:t>
              </a:r>
              <a:r>
                <a:rPr kumimoji="0" sz="2000" b="0" i="0" u="none" strike="noStrike" kern="0" cap="none" spc="40"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for</a:t>
              </a:r>
              <a:r>
                <a:rPr kumimoji="0" sz="2000" b="0" i="0" u="none" strike="noStrike" kern="0" cap="none" spc="-2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course</a:t>
              </a:r>
              <a:r>
                <a:rPr kumimoji="0" sz="2000" b="0" i="0" u="none" strike="noStrike" kern="0" cap="none" spc="110" normalizeH="0" baseline="0" noProof="0" dirty="0">
                  <a:ln>
                    <a:noFill/>
                  </a:ln>
                  <a:solidFill>
                    <a:srgbClr val="000000"/>
                  </a:solidFill>
                  <a:effectLst/>
                  <a:uLnTx/>
                  <a:uFillTx/>
                  <a:latin typeface="Calibri"/>
                  <a:cs typeface="Calibri"/>
                  <a:sym typeface="Arial"/>
                </a:rPr>
                <a:t> </a:t>
              </a:r>
              <a:r>
                <a:rPr kumimoji="0" sz="2000" b="0" i="0" u="none" strike="noStrike" kern="0" cap="none" spc="-10" normalizeH="0" baseline="0" noProof="0" dirty="0">
                  <a:ln>
                    <a:noFill/>
                  </a:ln>
                  <a:solidFill>
                    <a:srgbClr val="000000"/>
                  </a:solidFill>
                  <a:effectLst/>
                  <a:uLnTx/>
                  <a:uFillTx/>
                  <a:latin typeface="Calibri"/>
                  <a:cs typeface="Calibri"/>
                  <a:sym typeface="Arial"/>
                </a:rPr>
                <a:t>design</a:t>
              </a:r>
              <a:r>
                <a:rPr kumimoji="0" lang="en-US" sz="2000" b="0" i="0" u="none" strike="noStrike" kern="0" cap="none" spc="-10" normalizeH="0" baseline="0" noProof="0" dirty="0">
                  <a:ln>
                    <a:noFill/>
                  </a:ln>
                  <a:solidFill>
                    <a:srgbClr val="000000"/>
                  </a:solidFill>
                  <a:effectLst/>
                  <a:uLnTx/>
                  <a:uFillTx/>
                  <a:latin typeface="Calibri"/>
                  <a:cs typeface="Calibri"/>
                  <a:sym typeface="Arial"/>
                </a:rPr>
                <a:t> and assessment</a:t>
              </a:r>
              <a:endParaRPr kumimoji="0" sz="20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24" name="object 24"/>
            <p:cNvSpPr txBox="1"/>
            <p:nvPr/>
          </p:nvSpPr>
          <p:spPr>
            <a:xfrm>
              <a:off x="5904865" y="3593013"/>
              <a:ext cx="5210810" cy="323807"/>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Arial"/>
                </a:rPr>
                <a:t>Clarifies your expectations for your students </a:t>
              </a:r>
              <a:endParaRPr kumimoji="0" sz="20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34" name="object 34"/>
            <p:cNvSpPr txBox="1"/>
            <p:nvPr/>
          </p:nvSpPr>
          <p:spPr>
            <a:xfrm>
              <a:off x="5904865" y="4758853"/>
              <a:ext cx="6302325" cy="746999"/>
            </a:xfrm>
            <a:prstGeom prst="rect">
              <a:avLst/>
            </a:prstGeom>
          </p:spPr>
          <p:txBody>
            <a:bodyPr vert="horz" wrap="square" lIns="0" tIns="15875" rIns="0" bIns="0" rtlCol="0">
              <a:spAutoFit/>
            </a:bodyPr>
            <a:lstStyle/>
            <a:p>
              <a:pPr marL="12700" marR="5080" lvl="0" indent="0" algn="l" defTabSz="914400" rtl="0" eaLnBrk="1" fontAlgn="auto" latinLnBrk="0" hangingPunct="1">
                <a:lnSpc>
                  <a:spcPts val="5720"/>
                </a:lnSpc>
                <a:spcBef>
                  <a:spcPts val="630"/>
                </a:spcBef>
                <a:spcAft>
                  <a:spcPts val="0"/>
                </a:spcAft>
                <a:buClr>
                  <a:srgbClr val="000000"/>
                </a:buClr>
                <a:buSzTx/>
                <a:buFont typeface="Arial"/>
                <a:buNone/>
                <a:tabLst/>
                <a:defRPr/>
              </a:pPr>
              <a:r>
                <a:rPr kumimoji="0" sz="2000" b="0" i="0" u="none" strike="noStrike" kern="0" cap="none" spc="0" normalizeH="0" baseline="0" noProof="0" dirty="0">
                  <a:ln>
                    <a:noFill/>
                  </a:ln>
                  <a:solidFill>
                    <a:srgbClr val="000000"/>
                  </a:solidFill>
                  <a:effectLst/>
                  <a:uLnTx/>
                  <a:uFillTx/>
                  <a:latin typeface="Calibri"/>
                  <a:cs typeface="Calibri"/>
                  <a:sym typeface="Arial"/>
                </a:rPr>
                <a:t>Describes</a:t>
              </a:r>
              <a:r>
                <a:rPr kumimoji="0" sz="2000" b="0" i="0" u="none" strike="noStrike" kern="0" cap="none" spc="12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smtClean="0">
                  <a:ln>
                    <a:noFill/>
                  </a:ln>
                  <a:solidFill>
                    <a:srgbClr val="000000"/>
                  </a:solidFill>
                  <a:effectLst/>
                  <a:uLnTx/>
                  <a:uFillTx/>
                  <a:latin typeface="Calibri"/>
                  <a:cs typeface="Calibri"/>
                  <a:sym typeface="Arial"/>
                </a:rPr>
                <a:t>resources</a:t>
              </a:r>
              <a:r>
                <a:rPr kumimoji="0" sz="2000" b="0" i="0" u="none" strike="noStrike" kern="0" cap="none" spc="130" normalizeH="0" baseline="0" noProof="0" dirty="0" smtClean="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and</a:t>
              </a:r>
              <a:r>
                <a:rPr kumimoji="0" sz="2000" b="0" i="0" u="none" strike="noStrike" kern="0" cap="none" spc="6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technology</a:t>
              </a:r>
              <a:r>
                <a:rPr kumimoji="0" sz="2000" b="0" i="0" u="none" strike="noStrike" kern="0" cap="none" spc="10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used</a:t>
              </a:r>
              <a:r>
                <a:rPr kumimoji="0" sz="2000" b="0" i="0" u="none" strike="noStrike" kern="0" cap="none" spc="65" normalizeH="0" baseline="0" noProof="0" dirty="0">
                  <a:ln>
                    <a:noFill/>
                  </a:ln>
                  <a:solidFill>
                    <a:srgbClr val="000000"/>
                  </a:solidFill>
                  <a:effectLst/>
                  <a:uLnTx/>
                  <a:uFillTx/>
                  <a:latin typeface="Calibri"/>
                  <a:cs typeface="Calibri"/>
                  <a:sym typeface="Arial"/>
                </a:rPr>
                <a:t> </a:t>
              </a:r>
              <a:r>
                <a:rPr kumimoji="0" sz="2000" b="0" i="0" u="none" strike="noStrike" kern="0" cap="none" spc="0" normalizeH="0" baseline="0" noProof="0" dirty="0">
                  <a:ln>
                    <a:noFill/>
                  </a:ln>
                  <a:solidFill>
                    <a:srgbClr val="000000"/>
                  </a:solidFill>
                  <a:effectLst/>
                  <a:uLnTx/>
                  <a:uFillTx/>
                  <a:latin typeface="Calibri"/>
                  <a:cs typeface="Calibri"/>
                  <a:sym typeface="Arial"/>
                </a:rPr>
                <a:t>in</a:t>
              </a:r>
              <a:r>
                <a:rPr kumimoji="0" sz="2000" b="0" i="0" u="none" strike="noStrike" kern="0" cap="none" spc="-5" normalizeH="0" baseline="0" noProof="0" dirty="0">
                  <a:ln>
                    <a:noFill/>
                  </a:ln>
                  <a:solidFill>
                    <a:srgbClr val="000000"/>
                  </a:solidFill>
                  <a:effectLst/>
                  <a:uLnTx/>
                  <a:uFillTx/>
                  <a:latin typeface="Calibri"/>
                  <a:cs typeface="Calibri"/>
                  <a:sym typeface="Arial"/>
                </a:rPr>
                <a:t> </a:t>
              </a:r>
              <a:r>
                <a:rPr kumimoji="0" sz="2000" b="0" i="0" u="none" strike="noStrike" kern="0" cap="none" spc="-10" normalizeH="0" baseline="0" noProof="0" dirty="0">
                  <a:ln>
                    <a:noFill/>
                  </a:ln>
                  <a:solidFill>
                    <a:srgbClr val="000000"/>
                  </a:solidFill>
                  <a:effectLst/>
                  <a:uLnTx/>
                  <a:uFillTx/>
                  <a:latin typeface="Calibri"/>
                  <a:cs typeface="Calibri"/>
                  <a:sym typeface="Arial"/>
                </a:rPr>
                <a:t>course</a:t>
              </a:r>
              <a:endParaRPr kumimoji="0" sz="20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36" name="TextBox 35">
              <a:extLst>
                <a:ext uri="{FF2B5EF4-FFF2-40B4-BE49-F238E27FC236}">
                  <a16:creationId xmlns:a16="http://schemas.microsoft.com/office/drawing/2014/main" id="{7E46F32E-8CCA-CF9E-0DE7-11018C6CB879}"/>
                </a:ext>
              </a:extLst>
            </p:cNvPr>
            <p:cNvSpPr txBox="1"/>
            <p:nvPr/>
          </p:nvSpPr>
          <p:spPr>
            <a:xfrm>
              <a:off x="5904865" y="5756457"/>
              <a:ext cx="6096000" cy="400110"/>
            </a:xfrm>
            <a:prstGeom prst="rect">
              <a:avLst/>
            </a:prstGeom>
            <a:noFill/>
          </p:spPr>
          <p:txBody>
            <a:bodyPr wrap="square">
              <a:spAutoFit/>
            </a:bodyPr>
            <a:lstStyle/>
            <a:p>
              <a:pPr marL="12700" marR="5080" lvl="0" indent="0" algn="l" defTabSz="914400" rtl="0" eaLnBrk="1" fontAlgn="auto" latinLnBrk="0" hangingPunct="1">
                <a:spcBef>
                  <a:spcPts val="63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Calibri"/>
                  <a:cs typeface="Calibri"/>
                  <a:sym typeface="Arial"/>
                </a:rPr>
                <a:t>Syllabus</a:t>
              </a:r>
              <a:r>
                <a:rPr kumimoji="0" lang="en-US" sz="2000" b="0" i="0" u="none" strike="noStrike" kern="0" cap="none" spc="0" normalizeH="0" noProof="0" dirty="0" smtClean="0">
                  <a:ln>
                    <a:noFill/>
                  </a:ln>
                  <a:solidFill>
                    <a:srgbClr val="000000"/>
                  </a:solidFill>
                  <a:effectLst/>
                  <a:uLnTx/>
                  <a:uFillTx/>
                  <a:latin typeface="Calibri"/>
                  <a:cs typeface="Calibri"/>
                  <a:sym typeface="Arial"/>
                </a:rPr>
                <a:t> reflects </a:t>
              </a:r>
              <a:r>
                <a:rPr kumimoji="0" lang="en-US" sz="2000" b="0" i="0" u="none" strike="noStrike" kern="0" cap="none" spc="0" normalizeH="0" baseline="0" noProof="0" dirty="0" smtClean="0">
                  <a:ln>
                    <a:noFill/>
                  </a:ln>
                  <a:solidFill>
                    <a:srgbClr val="000000"/>
                  </a:solidFill>
                  <a:effectLst/>
                  <a:uLnTx/>
                  <a:uFillTx/>
                  <a:latin typeface="Calibri"/>
                  <a:cs typeface="Calibri"/>
                  <a:sym typeface="Arial"/>
                </a:rPr>
                <a:t>inclusiveness </a:t>
              </a:r>
              <a:r>
                <a:rPr lang="en-US" sz="2000" kern="0" dirty="0">
                  <a:solidFill>
                    <a:srgbClr val="000000"/>
                  </a:solidFill>
                  <a:latin typeface="Calibri"/>
                  <a:cs typeface="Calibri"/>
                  <a:sym typeface="Arial"/>
                </a:rPr>
                <a:t>a</a:t>
              </a:r>
              <a:r>
                <a:rPr kumimoji="0" lang="en-US" sz="2000" b="0" i="0" u="none" strike="noStrike" kern="0" cap="none" spc="0" normalizeH="0" baseline="0" noProof="0" dirty="0" smtClean="0">
                  <a:ln>
                    <a:noFill/>
                  </a:ln>
                  <a:solidFill>
                    <a:srgbClr val="000000"/>
                  </a:solidFill>
                  <a:effectLst/>
                  <a:uLnTx/>
                  <a:uFillTx/>
                  <a:latin typeface="Calibri"/>
                  <a:cs typeface="Calibri"/>
                  <a:sym typeface="Arial"/>
                </a:rPr>
                <a:t>s </a:t>
              </a:r>
              <a:r>
                <a:rPr kumimoji="0" lang="en-US" sz="2000" b="0" i="0" u="none" strike="noStrike" kern="0" cap="none" spc="0" normalizeH="0" baseline="0" noProof="0" dirty="0">
                  <a:ln>
                    <a:noFill/>
                  </a:ln>
                  <a:solidFill>
                    <a:srgbClr val="000000"/>
                  </a:solidFill>
                  <a:effectLst/>
                  <a:uLnTx/>
                  <a:uFillTx/>
                  <a:latin typeface="Calibri"/>
                  <a:cs typeface="Calibri"/>
                  <a:sym typeface="Arial"/>
                </a:rPr>
                <a:t>a </a:t>
              </a:r>
              <a:r>
                <a:rPr kumimoji="0" lang="en-US" sz="2000" b="0" i="0" u="none" strike="noStrike" kern="0" cap="none" spc="0" normalizeH="0" baseline="0" noProof="0" dirty="0" smtClean="0">
                  <a:ln>
                    <a:noFill/>
                  </a:ln>
                  <a:solidFill>
                    <a:srgbClr val="000000"/>
                  </a:solidFill>
                  <a:effectLst/>
                  <a:uLnTx/>
                  <a:uFillTx/>
                  <a:latin typeface="Calibri"/>
                  <a:cs typeface="Calibri"/>
                  <a:sym typeface="Arial"/>
                </a:rPr>
                <a:t>priority</a:t>
              </a:r>
              <a:endParaRPr kumimoji="0" lang="en-US" sz="2000" b="0" i="0" u="none" strike="noStrike" kern="0" cap="none" spc="0" normalizeH="0" baseline="0" noProof="0" dirty="0">
                <a:ln>
                  <a:noFill/>
                </a:ln>
                <a:solidFill>
                  <a:srgbClr val="000000"/>
                </a:solidFill>
                <a:effectLst/>
                <a:uLnTx/>
                <a:uFillTx/>
                <a:latin typeface="Calibri"/>
                <a:cs typeface="Calibri"/>
                <a:sym typeface="Arial"/>
              </a:endParaRPr>
            </a:p>
          </p:txBody>
        </p:sp>
        <p:sp>
          <p:nvSpPr>
            <p:cNvPr id="38" name="TextBox 37">
              <a:extLst>
                <a:ext uri="{FF2B5EF4-FFF2-40B4-BE49-F238E27FC236}">
                  <a16:creationId xmlns:a16="http://schemas.microsoft.com/office/drawing/2014/main" id="{D7CE3FC0-B24C-A0D2-B82E-47D2CAB2A354}"/>
                </a:ext>
              </a:extLst>
            </p:cNvPr>
            <p:cNvSpPr txBox="1"/>
            <p:nvPr/>
          </p:nvSpPr>
          <p:spPr>
            <a:xfrm>
              <a:off x="5904865" y="4260267"/>
              <a:ext cx="6096000" cy="400110"/>
            </a:xfrm>
            <a:prstGeom prst="rect">
              <a:avLst/>
            </a:prstGeom>
            <a:noFill/>
          </p:spPr>
          <p:txBody>
            <a:bodyPr wrap="square">
              <a:spAutoFit/>
            </a:bodyPr>
            <a:lstStyle/>
            <a:p>
              <a:pPr marL="12700" marR="0" lvl="0" indent="0" algn="l" defTabSz="914400" rtl="0" eaLnBrk="1" fontAlgn="auto" latinLnBrk="0" hangingPunct="1">
                <a:lnSpc>
                  <a:spcPct val="100000"/>
                </a:lnSpc>
                <a:spcBef>
                  <a:spcPts val="125"/>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Arial"/>
                </a:rPr>
                <a:t>Explains</a:t>
              </a:r>
              <a:r>
                <a:rPr kumimoji="0" lang="en-US" sz="2000" b="0" i="0" u="none" strike="noStrike" kern="0" cap="none" spc="50" normalizeH="0" baseline="0" noProof="0" dirty="0">
                  <a:ln>
                    <a:noFill/>
                  </a:ln>
                  <a:solidFill>
                    <a:srgbClr val="000000"/>
                  </a:solidFill>
                  <a:effectLst/>
                  <a:uLnTx/>
                  <a:uFillTx/>
                  <a:latin typeface="Calibri"/>
                  <a:cs typeface="Calibri"/>
                  <a:sym typeface="Arial"/>
                </a:rPr>
                <a:t> </a:t>
              </a:r>
              <a:r>
                <a:rPr kumimoji="0" lang="en-US" sz="2000" b="0" i="0" u="none" strike="noStrike" kern="0" cap="none" spc="0" normalizeH="0" baseline="0" noProof="0" dirty="0">
                  <a:ln>
                    <a:noFill/>
                  </a:ln>
                  <a:solidFill>
                    <a:srgbClr val="000000"/>
                  </a:solidFill>
                  <a:effectLst/>
                  <a:uLnTx/>
                  <a:uFillTx/>
                  <a:latin typeface="Calibri"/>
                  <a:cs typeface="Calibri"/>
                  <a:sym typeface="Arial"/>
                </a:rPr>
                <a:t>student</a:t>
              </a:r>
              <a:r>
                <a:rPr kumimoji="0" lang="en-US" sz="2000" b="0" i="0" u="none" strike="noStrike" kern="0" cap="none" spc="80" normalizeH="0" baseline="0" noProof="0" dirty="0">
                  <a:ln>
                    <a:noFill/>
                  </a:ln>
                  <a:solidFill>
                    <a:srgbClr val="000000"/>
                  </a:solidFill>
                  <a:effectLst/>
                  <a:uLnTx/>
                  <a:uFillTx/>
                  <a:latin typeface="Calibri"/>
                  <a:cs typeface="Calibri"/>
                  <a:sym typeface="Arial"/>
                </a:rPr>
                <a:t> </a:t>
              </a:r>
              <a:r>
                <a:rPr kumimoji="0" lang="en-US" sz="2000" b="0" i="0" u="none" strike="noStrike" kern="0" cap="none" spc="0" normalizeH="0" baseline="0" noProof="0" dirty="0">
                  <a:ln>
                    <a:noFill/>
                  </a:ln>
                  <a:solidFill>
                    <a:srgbClr val="000000"/>
                  </a:solidFill>
                  <a:effectLst/>
                  <a:uLnTx/>
                  <a:uFillTx/>
                  <a:latin typeface="Calibri"/>
                  <a:cs typeface="Calibri"/>
                  <a:sym typeface="Arial"/>
                </a:rPr>
                <a:t>responsibilities</a:t>
              </a:r>
              <a:r>
                <a:rPr kumimoji="0" lang="en-US" sz="2000" b="0" i="0" u="none" strike="noStrike" kern="0" cap="none" spc="210" normalizeH="0" baseline="0" noProof="0" dirty="0">
                  <a:ln>
                    <a:noFill/>
                  </a:ln>
                  <a:solidFill>
                    <a:srgbClr val="000000"/>
                  </a:solidFill>
                  <a:effectLst/>
                  <a:uLnTx/>
                  <a:uFillTx/>
                  <a:latin typeface="Calibri"/>
                  <a:cs typeface="Calibri"/>
                  <a:sym typeface="Arial"/>
                </a:rPr>
                <a:t> </a:t>
              </a:r>
              <a:r>
                <a:rPr kumimoji="0" lang="en-US" sz="2000" b="0" i="0" u="none" strike="noStrike" kern="0" cap="none" spc="0" normalizeH="0" baseline="0" noProof="0" dirty="0">
                  <a:ln>
                    <a:noFill/>
                  </a:ln>
                  <a:solidFill>
                    <a:srgbClr val="000000"/>
                  </a:solidFill>
                  <a:effectLst/>
                  <a:uLnTx/>
                  <a:uFillTx/>
                  <a:latin typeface="Calibri"/>
                  <a:cs typeface="Calibri"/>
                  <a:sym typeface="Arial"/>
                </a:rPr>
                <a:t>to produce</a:t>
              </a:r>
              <a:r>
                <a:rPr kumimoji="0" lang="en-US" sz="2000" b="0" i="0" u="none" strike="noStrike" kern="0" cap="none" spc="125" normalizeH="0" baseline="0" noProof="0" dirty="0">
                  <a:ln>
                    <a:noFill/>
                  </a:ln>
                  <a:solidFill>
                    <a:srgbClr val="000000"/>
                  </a:solidFill>
                  <a:effectLst/>
                  <a:uLnTx/>
                  <a:uFillTx/>
                  <a:latin typeface="Calibri"/>
                  <a:cs typeface="Calibri"/>
                  <a:sym typeface="Arial"/>
                </a:rPr>
                <a:t> </a:t>
              </a:r>
              <a:r>
                <a:rPr kumimoji="0" lang="en-US" sz="2000" b="0" i="0" u="none" strike="noStrike" kern="0" cap="none" spc="-10" normalizeH="0" baseline="0" noProof="0" dirty="0">
                  <a:ln>
                    <a:noFill/>
                  </a:ln>
                  <a:solidFill>
                    <a:srgbClr val="000000"/>
                  </a:solidFill>
                  <a:effectLst/>
                  <a:uLnTx/>
                  <a:uFillTx/>
                  <a:latin typeface="Calibri"/>
                  <a:cs typeface="Calibri"/>
                  <a:sym typeface="Arial"/>
                </a:rPr>
                <a:t>success</a:t>
              </a:r>
              <a:endParaRPr kumimoji="0" lang="en-US" sz="2000" b="0" i="0" u="none" strike="noStrike" kern="0" cap="none" spc="0" normalizeH="0" baseline="0" noProof="0" dirty="0">
                <a:ln>
                  <a:noFill/>
                </a:ln>
                <a:solidFill>
                  <a:srgbClr val="000000"/>
                </a:solidFill>
                <a:effectLst/>
                <a:uLnTx/>
                <a:uFillTx/>
                <a:latin typeface="Calibri"/>
                <a:cs typeface="Calibri"/>
                <a:sym typeface="Arial"/>
              </a:endParaRPr>
            </a:p>
          </p:txBody>
        </p:sp>
      </p:grpSp>
      <p:sp>
        <p:nvSpPr>
          <p:cNvPr id="37" name="Rectangle 36"/>
          <p:cNvSpPr/>
          <p:nvPr/>
        </p:nvSpPr>
        <p:spPr>
          <a:xfrm>
            <a:off x="4921624" y="6249204"/>
            <a:ext cx="7270376" cy="608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21260" y="5892511"/>
            <a:ext cx="770739" cy="528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27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ppledVTI">
  <a:themeElements>
    <a:clrScheme name="Custom 2">
      <a:dk1>
        <a:srgbClr val="8D3866"/>
      </a:dk1>
      <a:lt1>
        <a:srgbClr val="FFFFFF"/>
      </a:lt1>
      <a:dk2>
        <a:srgbClr val="002060"/>
      </a:dk2>
      <a:lt2>
        <a:srgbClr val="E8E4E2"/>
      </a:lt2>
      <a:accent1>
        <a:srgbClr val="735240"/>
      </a:accent1>
      <a:accent2>
        <a:srgbClr val="A6C868"/>
      </a:accent2>
      <a:accent3>
        <a:srgbClr val="FFF163"/>
      </a:accent3>
      <a:accent4>
        <a:srgbClr val="F8554E"/>
      </a:accent4>
      <a:accent5>
        <a:srgbClr val="0292B7"/>
      </a:accent5>
      <a:accent6>
        <a:srgbClr val="4B664A"/>
      </a:accent6>
      <a:hlink>
        <a:srgbClr val="1587C4"/>
      </a:hlink>
      <a:folHlink>
        <a:srgbClr val="6330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1953</TotalTime>
  <Words>3768</Words>
  <Application>Microsoft Office PowerPoint</Application>
  <PresentationFormat>Widescreen</PresentationFormat>
  <Paragraphs>150</Paragraphs>
  <Slides>18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Unicode MS</vt:lpstr>
      <vt:lpstr>Avenir</vt:lpstr>
      <vt:lpstr>Calibri</vt:lpstr>
      <vt:lpstr>Calibri Light</vt:lpstr>
      <vt:lpstr>Century Gothic</vt:lpstr>
      <vt:lpstr>Office Theme</vt:lpstr>
      <vt:lpstr>DappledVTI</vt:lpstr>
      <vt:lpstr>We’ll be reviewing syllabi design today – feel free to pull up a recent syllabus of your own, or grab a handout</vt:lpstr>
      <vt:lpstr>IDEAs in Action: From Course Planning to Evaluation</vt:lpstr>
      <vt:lpstr>Why is this workshop worth your time?</vt:lpstr>
      <vt:lpstr>PowerPoint Presentation</vt:lpstr>
      <vt:lpstr>The New Learner @UF</vt:lpstr>
      <vt:lpstr>10 easy changes to make</vt:lpstr>
      <vt:lpstr>10 easy changes to make</vt:lpstr>
      <vt:lpstr>The syllabus as an invitation to learn...</vt:lpstr>
      <vt:lpstr>PowerPoint Presentation</vt:lpstr>
      <vt:lpstr>The Plan: </vt:lpstr>
      <vt:lpstr>PowerPoint Presentation</vt:lpstr>
      <vt:lpstr>PowerPoint Presentation</vt:lpstr>
      <vt:lpstr>PowerPoint Presentation</vt:lpstr>
      <vt:lpstr>PowerPoint Presentation</vt:lpstr>
      <vt:lpstr>Other syllabus features to consider </vt:lpstr>
      <vt:lpstr>Thank you!</vt:lpstr>
      <vt:lpstr>PowerPoint Presentation</vt:lpstr>
      <vt:lpstr>Optional supplementary rubric and scoring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IGELS talk for NABT 2022</dc:title>
  <dc:creator>Elizabeth Harrison</dc:creator>
  <cp:lastModifiedBy>Hamerlinck,Gabriela</cp:lastModifiedBy>
  <cp:revision>40</cp:revision>
  <dcterms:created xsi:type="dcterms:W3CDTF">2022-10-19T17:45:17Z</dcterms:created>
  <dcterms:modified xsi:type="dcterms:W3CDTF">2023-04-18T12:36:32Z</dcterms:modified>
</cp:coreProperties>
</file>