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4"/>
  </p:sldMasterIdLst>
  <p:notesMasterIdLst>
    <p:notesMasterId r:id="rId31"/>
  </p:notesMasterIdLst>
  <p:handoutMasterIdLst>
    <p:handoutMasterId r:id="rId32"/>
  </p:handoutMasterIdLst>
  <p:sldIdLst>
    <p:sldId id="258" r:id="rId5"/>
    <p:sldId id="292" r:id="rId6"/>
    <p:sldId id="268" r:id="rId7"/>
    <p:sldId id="303" r:id="rId8"/>
    <p:sldId id="300" r:id="rId9"/>
    <p:sldId id="282" r:id="rId10"/>
    <p:sldId id="305" r:id="rId11"/>
    <p:sldId id="318" r:id="rId12"/>
    <p:sldId id="301" r:id="rId13"/>
    <p:sldId id="307" r:id="rId14"/>
    <p:sldId id="310" r:id="rId15"/>
    <p:sldId id="309" r:id="rId16"/>
    <p:sldId id="308" r:id="rId17"/>
    <p:sldId id="302" r:id="rId18"/>
    <p:sldId id="314" r:id="rId19"/>
    <p:sldId id="319" r:id="rId20"/>
    <p:sldId id="313" r:id="rId21"/>
    <p:sldId id="320" r:id="rId22"/>
    <p:sldId id="312" r:id="rId23"/>
    <p:sldId id="311" r:id="rId24"/>
    <p:sldId id="315" r:id="rId25"/>
    <p:sldId id="299" r:id="rId26"/>
    <p:sldId id="316" r:id="rId27"/>
    <p:sldId id="317" r:id="rId28"/>
    <p:sldId id="306" r:id="rId29"/>
    <p:sldId id="304" r:id="rId30"/>
  </p:sldIdLst>
  <p:sldSz cx="12192000" cy="6858000"/>
  <p:notesSz cx="6858000" cy="9144000"/>
  <p:embeddedFontLst>
    <p:embeddedFont>
      <p:font typeface="Avenir Next LT Pro" panose="020B0504020202020204" pitchFamily="34" charset="0"/>
      <p:regular r:id="rId33"/>
      <p:bold r:id="rId34"/>
      <p:italic r:id="rId35"/>
      <p:boldItalic r:id="rId36"/>
    </p:embeddedFont>
    <p:embeddedFont>
      <p:font typeface="Calibri" panose="020F0502020204030204" pitchFamily="34" charset="0"/>
      <p:regular r:id="rId37"/>
      <p:bold r:id="rId38"/>
      <p:italic r:id="rId39"/>
      <p:boldItalic r:id="rId40"/>
    </p:embeddedFont>
    <p:embeddedFont>
      <p:font typeface="roboto" panose="02000000000000000000" pitchFamily="2" charset="0"/>
      <p:regular r:id="rId41"/>
      <p:bold r:id="rId42"/>
      <p:italic r:id="rId43"/>
      <p:boldItalic r:id="rId44"/>
    </p:embeddedFont>
    <p:embeddedFont>
      <p:font typeface="Speak Pro" panose="020B0504020101020102" pitchFamily="34" charset="0"/>
      <p:regular r:id="rId45"/>
      <p:bold r:id="rId46"/>
      <p:italic r:id="rId47"/>
      <p:boldItalic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6FAFC"/>
    <a:srgbClr val="1740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6" autoAdjust="0"/>
    <p:restoredTop sz="62178" autoAdjust="0"/>
  </p:normalViewPr>
  <p:slideViewPr>
    <p:cSldViewPr snapToGrid="0">
      <p:cViewPr varScale="1">
        <p:scale>
          <a:sx n="46" d="100"/>
          <a:sy n="46" d="100"/>
        </p:scale>
        <p:origin x="1182" y="42"/>
      </p:cViewPr>
      <p:guideLst/>
    </p:cSldViewPr>
  </p:slideViewPr>
  <p:outlineViewPr>
    <p:cViewPr>
      <p:scale>
        <a:sx n="33" d="100"/>
        <a:sy n="33" d="100"/>
      </p:scale>
      <p:origin x="0" y="-33540"/>
    </p:cViewPr>
  </p:outlineViewPr>
  <p:notesTextViewPr>
    <p:cViewPr>
      <p:scale>
        <a:sx n="3" d="2"/>
        <a:sy n="3" d="2"/>
      </p:scale>
      <p:origin x="0" y="0"/>
    </p:cViewPr>
  </p:notesTextViewPr>
  <p:notesViewPr>
    <p:cSldViewPr snapToGrid="0">
      <p:cViewPr varScale="1">
        <p:scale>
          <a:sx n="83" d="100"/>
          <a:sy n="83" d="100"/>
        </p:scale>
        <p:origin x="32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font" Target="fonts/font12.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6.xml"/><Relationship Id="rId41"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alpha val="85000"/>
              </a:schemeClr>
            </a:solidFill>
            <a:ln w="9525" cap="flat" cmpd="sng" algn="ctr">
              <a:solidFill>
                <a:schemeClr val="lt1">
                  <a:alpha val="50000"/>
                </a:schemeClr>
              </a:solidFill>
              <a:round/>
            </a:ln>
            <a:effectLst/>
          </c:spPr>
          <c:invertIfNegative val="0"/>
          <c:dPt>
            <c:idx val="0"/>
            <c:invertIfNegative val="0"/>
            <c:bubble3D val="0"/>
            <c:spPr>
              <a:solidFill>
                <a:schemeClr val="bg2">
                  <a:lumMod val="75000"/>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4-B133-4771-AA5D-56F46A04CC15}"/>
              </c:ext>
            </c:extLst>
          </c:dPt>
          <c:dPt>
            <c:idx val="1"/>
            <c:invertIfNegative val="0"/>
            <c:bubble3D val="0"/>
            <c:spPr>
              <a:solidFill>
                <a:srgbClr val="FF6600">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5-B133-4771-AA5D-56F46A04CC1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Millennials</c:v>
                </c:pt>
                <c:pt idx="1">
                  <c:v>Gen X</c:v>
                </c:pt>
                <c:pt idx="2">
                  <c:v>Boomers</c:v>
                </c:pt>
              </c:strCache>
            </c:strRef>
          </c:cat>
          <c:val>
            <c:numRef>
              <c:f>Sheet1!$B$2:$B$4</c:f>
              <c:numCache>
                <c:formatCode>General</c:formatCode>
                <c:ptCount val="3"/>
                <c:pt idx="0">
                  <c:v>31</c:v>
                </c:pt>
                <c:pt idx="1">
                  <c:v>62</c:v>
                </c:pt>
                <c:pt idx="2">
                  <c:v>66</c:v>
                </c:pt>
              </c:numCache>
            </c:numRef>
          </c:val>
          <c:extLst>
            <c:ext xmlns:c16="http://schemas.microsoft.com/office/drawing/2014/chart" uri="{C3380CC4-5D6E-409C-BE32-E72D297353CC}">
              <c16:uniqueId val="{00000000-B133-4771-AA5D-56F46A04CC15}"/>
            </c:ext>
          </c:extLst>
        </c:ser>
        <c:dLbls>
          <c:showLegendKey val="0"/>
          <c:showVal val="0"/>
          <c:showCatName val="0"/>
          <c:showSerName val="0"/>
          <c:showPercent val="0"/>
          <c:showBubbleSize val="0"/>
        </c:dLbls>
        <c:gapWidth val="75"/>
        <c:overlap val="40"/>
        <c:axId val="537251376"/>
        <c:axId val="537250544"/>
      </c:barChart>
      <c:catAx>
        <c:axId val="53725137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chemeClr val="dk1">
                    <a:lumMod val="75000"/>
                    <a:lumOff val="25000"/>
                  </a:schemeClr>
                </a:solidFill>
                <a:latin typeface="Aharoni" panose="02010803020104030203" pitchFamily="2" charset="-79"/>
                <a:ea typeface="+mn-ea"/>
                <a:cs typeface="Aharoni" panose="02010803020104030203" pitchFamily="2" charset="-79"/>
              </a:defRPr>
            </a:pPr>
            <a:endParaRPr lang="en-US"/>
          </a:p>
        </c:txPr>
        <c:crossAx val="537250544"/>
        <c:crosses val="autoZero"/>
        <c:auto val="1"/>
        <c:lblAlgn val="ctr"/>
        <c:lblOffset val="100"/>
        <c:noMultiLvlLbl val="0"/>
      </c:catAx>
      <c:valAx>
        <c:axId val="537250544"/>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537251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FA9168-1AA0-4330-93C8-8A2BC786DA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C5761D6-F269-4E92-99D5-40AC843D86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8C0DD2-AAFF-40FB-B1D5-B76D6B9F63F5}" type="datetimeFigureOut">
              <a:rPr lang="en-US" smtClean="0"/>
              <a:t>3/15/2023</a:t>
            </a:fld>
            <a:endParaRPr lang="en-US" dirty="0"/>
          </a:p>
        </p:txBody>
      </p:sp>
      <p:sp>
        <p:nvSpPr>
          <p:cNvPr id="4" name="Footer Placeholder 3">
            <a:extLst>
              <a:ext uri="{FF2B5EF4-FFF2-40B4-BE49-F238E27FC236}">
                <a16:creationId xmlns:a16="http://schemas.microsoft.com/office/drawing/2014/main" id="{112D8426-202C-4385-BEF1-8D0C15BC743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CF91F5F-CE2D-4C59-9BE8-D5C9660BC8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82E420-31C0-4FAB-9C47-370244A3A0D7}" type="slidenum">
              <a:rPr lang="en-US" smtClean="0"/>
              <a:t>‹#›</a:t>
            </a:fld>
            <a:endParaRPr lang="en-US" dirty="0"/>
          </a:p>
        </p:txBody>
      </p:sp>
    </p:spTree>
    <p:extLst>
      <p:ext uri="{BB962C8B-B14F-4D97-AF65-F5344CB8AC3E}">
        <p14:creationId xmlns:p14="http://schemas.microsoft.com/office/powerpoint/2010/main" val="995393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AA7A3-4278-43C6-8774-F62FA0274339}" type="datetimeFigureOut">
              <a:rPr lang="en-US" smtClean="0"/>
              <a:t>3/15/2023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BDF500-FE05-4D50-AB42-37EDEB80A66C}" type="slidenum">
              <a:rPr lang="en-US" smtClean="0"/>
              <a:t>‹#›</a:t>
            </a:fld>
            <a:endParaRPr lang="en-US" dirty="0"/>
          </a:p>
        </p:txBody>
      </p:sp>
    </p:spTree>
    <p:extLst>
      <p:ext uri="{BB962C8B-B14F-4D97-AF65-F5344CB8AC3E}">
        <p14:creationId xmlns:p14="http://schemas.microsoft.com/office/powerpoint/2010/main" val="2934920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adlet.com/mebarber1970/what-you-are-noticing-about-gen-z-students-11lbzn3i36627ov3"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adlet.com/mebarber1970/what-you-are-noticing-about-gen-z-students-11lbzn3i36627ov3"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Caution about stereotyping and overgeneralizing, but realize that there are statistical trends</a:t>
            </a:r>
          </a:p>
          <a:p>
            <a:r>
              <a:rPr lang="en-US" dirty="0"/>
              <a:t>Not suggesting that you have to make all the changes to accommodate students, but awareness can help us better reach and teach. Relationships are reciprocal.</a:t>
            </a:r>
          </a:p>
          <a:p>
            <a:r>
              <a:rPr lang="en-US" dirty="0"/>
              <a:t>When we talk about teaching strategies, I will discuss principles without being too specific. You will know your discipline and how to best apply those principles in your teaching.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https://padlet.com/mebarber1970/what-you-are-noticing-about-gen-z-students-11lbzn3i36627ov3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FBDF500-FE05-4D50-AB42-37EDEB80A66C}" type="slidenum">
              <a:rPr lang="en-US" smtClean="0"/>
              <a:t>4</a:t>
            </a:fld>
            <a:endParaRPr lang="en-US" dirty="0"/>
          </a:p>
        </p:txBody>
      </p:sp>
    </p:spTree>
    <p:extLst>
      <p:ext uri="{BB962C8B-B14F-4D97-AF65-F5344CB8AC3E}">
        <p14:creationId xmlns:p14="http://schemas.microsoft.com/office/powerpoint/2010/main" val="184693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Guide on the side: don’t want you to do a lecture on the four theories of leadership that I can read about in 10 minutes on my phone; want to come to class and apply the theories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Embrace technology: Simply adding technology to a course is not enough. We must take command of it to produce customized, fun, and interactive learning experiences. Use it to develop relationships.</a:t>
            </a:r>
          </a:p>
          <a:p>
            <a:endParaRPr lang="en-US" dirty="0"/>
          </a:p>
          <a:p>
            <a:r>
              <a:rPr lang="en-US" dirty="0"/>
              <a:t>Michael </a:t>
            </a:r>
            <a:r>
              <a:rPr lang="en-US" dirty="0" err="1"/>
              <a:t>Wesch</a:t>
            </a:r>
            <a:r>
              <a:rPr lang="en-US" dirty="0"/>
              <a:t> video</a:t>
            </a:r>
          </a:p>
          <a:p>
            <a:endParaRPr lang="en-US" dirty="0"/>
          </a:p>
          <a:p>
            <a:endParaRPr lang="en-US" dirty="0"/>
          </a:p>
        </p:txBody>
      </p:sp>
      <p:sp>
        <p:nvSpPr>
          <p:cNvPr id="4" name="Slide Number Placeholder 3"/>
          <p:cNvSpPr>
            <a:spLocks noGrp="1"/>
          </p:cNvSpPr>
          <p:nvPr>
            <p:ph type="sldNum" sz="quarter" idx="5"/>
          </p:nvPr>
        </p:nvSpPr>
        <p:spPr/>
        <p:txBody>
          <a:bodyPr/>
          <a:lstStyle/>
          <a:p>
            <a:fld id="{0FBDF500-FE05-4D50-AB42-37EDEB80A66C}" type="slidenum">
              <a:rPr lang="en-US" smtClean="0"/>
              <a:t>17</a:t>
            </a:fld>
            <a:endParaRPr lang="en-US" dirty="0"/>
          </a:p>
        </p:txBody>
      </p:sp>
    </p:spTree>
    <p:extLst>
      <p:ext uri="{BB962C8B-B14F-4D97-AF65-F5344CB8AC3E}">
        <p14:creationId xmlns:p14="http://schemas.microsoft.com/office/powerpoint/2010/main" val="1261173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BDF500-FE05-4D50-AB42-37EDEB80A66C}" type="slidenum">
              <a:rPr lang="en-US" smtClean="0"/>
              <a:t>18</a:t>
            </a:fld>
            <a:endParaRPr lang="en-US" dirty="0"/>
          </a:p>
        </p:txBody>
      </p:sp>
    </p:spTree>
    <p:extLst>
      <p:ext uri="{BB962C8B-B14F-4D97-AF65-F5344CB8AC3E}">
        <p14:creationId xmlns:p14="http://schemas.microsoft.com/office/powerpoint/2010/main" val="272092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BDF500-FE05-4D50-AB42-37EDEB80A66C}" type="slidenum">
              <a:rPr lang="en-US" smtClean="0"/>
              <a:t>19</a:t>
            </a:fld>
            <a:endParaRPr lang="en-US" dirty="0"/>
          </a:p>
        </p:txBody>
      </p:sp>
    </p:spTree>
    <p:extLst>
      <p:ext uri="{BB962C8B-B14F-4D97-AF65-F5344CB8AC3E}">
        <p14:creationId xmlns:p14="http://schemas.microsoft.com/office/powerpoint/2010/main" val="3597725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James Lang: Distracted</a:t>
            </a:r>
          </a:p>
        </p:txBody>
      </p:sp>
      <p:sp>
        <p:nvSpPr>
          <p:cNvPr id="4" name="Slide Number Placeholder 3"/>
          <p:cNvSpPr>
            <a:spLocks noGrp="1"/>
          </p:cNvSpPr>
          <p:nvPr>
            <p:ph type="sldNum" sz="quarter" idx="5"/>
          </p:nvPr>
        </p:nvSpPr>
        <p:spPr/>
        <p:txBody>
          <a:bodyPr/>
          <a:lstStyle/>
          <a:p>
            <a:fld id="{0FBDF500-FE05-4D50-AB42-37EDEB80A66C}" type="slidenum">
              <a:rPr lang="en-US" smtClean="0"/>
              <a:t>20</a:t>
            </a:fld>
            <a:endParaRPr lang="en-US" dirty="0"/>
          </a:p>
        </p:txBody>
      </p:sp>
    </p:spTree>
    <p:extLst>
      <p:ext uri="{BB962C8B-B14F-4D97-AF65-F5344CB8AC3E}">
        <p14:creationId xmlns:p14="http://schemas.microsoft.com/office/powerpoint/2010/main" val="2213820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Varying lecture learning with active learning to help attention span. Post it note list of activities that can be woven into class period to reinforce principles and provide practice.</a:t>
            </a:r>
          </a:p>
        </p:txBody>
      </p:sp>
      <p:sp>
        <p:nvSpPr>
          <p:cNvPr id="4" name="Slide Number Placeholder 3"/>
          <p:cNvSpPr>
            <a:spLocks noGrp="1"/>
          </p:cNvSpPr>
          <p:nvPr>
            <p:ph type="sldNum" sz="quarter" idx="5"/>
          </p:nvPr>
        </p:nvSpPr>
        <p:spPr/>
        <p:txBody>
          <a:bodyPr/>
          <a:lstStyle/>
          <a:p>
            <a:fld id="{0FBDF500-FE05-4D50-AB42-37EDEB80A66C}" type="slidenum">
              <a:rPr lang="en-US" smtClean="0"/>
              <a:t>21</a:t>
            </a:fld>
            <a:endParaRPr lang="en-US" dirty="0"/>
          </a:p>
        </p:txBody>
      </p:sp>
    </p:spTree>
    <p:extLst>
      <p:ext uri="{BB962C8B-B14F-4D97-AF65-F5344CB8AC3E}">
        <p14:creationId xmlns:p14="http://schemas.microsoft.com/office/powerpoint/2010/main" val="3671950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BDF500-FE05-4D50-AB42-37EDEB80A66C}" type="slidenum">
              <a:rPr lang="en-US" smtClean="0"/>
              <a:t>22</a:t>
            </a:fld>
            <a:endParaRPr lang="en-US" dirty="0"/>
          </a:p>
        </p:txBody>
      </p:sp>
    </p:spTree>
    <p:extLst>
      <p:ext uri="{BB962C8B-B14F-4D97-AF65-F5344CB8AC3E}">
        <p14:creationId xmlns:p14="http://schemas.microsoft.com/office/powerpoint/2010/main" val="3440336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overload: wake up to phones, scroll social media to see what missed out on, information is not sacred (Google), lack ability to decipher what is true</a:t>
            </a:r>
          </a:p>
          <a:p>
            <a:r>
              <a:rPr lang="en-US" dirty="0"/>
              <a:t>Speed/instant access to feedback: i.e., recipes for dinner, texting=shorter attention spans, lack of depth of knowledge (generalists vs. specialists), thrive on experiential/interactive learning</a:t>
            </a:r>
          </a:p>
          <a:p>
            <a:r>
              <a:rPr lang="en-US" dirty="0"/>
              <a:t>Multi-media—Snapchat, Google, Skype, YouTube, Tik Tok, TV, tablets, phones=gap in nontechnical skills (problem-solving, time management, interpersonal communication, critical thinking), diversified and experiential learning, peers and community</a:t>
            </a:r>
          </a:p>
          <a:p>
            <a:endParaRPr lang="en-US" dirty="0"/>
          </a:p>
          <a:p>
            <a:endParaRPr lang="en-US" dirty="0"/>
          </a:p>
        </p:txBody>
      </p:sp>
      <p:sp>
        <p:nvSpPr>
          <p:cNvPr id="4" name="Slide Number Placeholder 3"/>
          <p:cNvSpPr>
            <a:spLocks noGrp="1"/>
          </p:cNvSpPr>
          <p:nvPr>
            <p:ph type="sldNum" sz="quarter" idx="5"/>
          </p:nvPr>
        </p:nvSpPr>
        <p:spPr/>
        <p:txBody>
          <a:bodyPr/>
          <a:lstStyle/>
          <a:p>
            <a:fld id="{0FBDF500-FE05-4D50-AB42-37EDEB80A66C}" type="slidenum">
              <a:rPr lang="en-US" smtClean="0"/>
              <a:t>25</a:t>
            </a:fld>
            <a:endParaRPr lang="en-US" dirty="0"/>
          </a:p>
        </p:txBody>
      </p:sp>
    </p:spTree>
    <p:extLst>
      <p:ext uri="{BB962C8B-B14F-4D97-AF65-F5344CB8AC3E}">
        <p14:creationId xmlns:p14="http://schemas.microsoft.com/office/powerpoint/2010/main" val="2643925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BDF500-FE05-4D50-AB42-37EDEB80A66C}" type="slidenum">
              <a:rPr lang="en-US" smtClean="0"/>
              <a:t>6</a:t>
            </a:fld>
            <a:endParaRPr lang="en-US" dirty="0"/>
          </a:p>
        </p:txBody>
      </p:sp>
    </p:spTree>
    <p:extLst>
      <p:ext uri="{BB962C8B-B14F-4D97-AF65-F5344CB8AC3E}">
        <p14:creationId xmlns:p14="http://schemas.microsoft.com/office/powerpoint/2010/main" val="1327349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https://padlet.com/mebarber1970/what-you-are-noticing-about-gen-z-students-11lbzn3i36627ov3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https://www.facebook.com/TheHoldernessfamily/videos/1500103010517165 </a:t>
            </a:r>
          </a:p>
          <a:p>
            <a:endParaRPr lang="en-US" dirty="0"/>
          </a:p>
        </p:txBody>
      </p:sp>
      <p:sp>
        <p:nvSpPr>
          <p:cNvPr id="4" name="Slide Number Placeholder 3"/>
          <p:cNvSpPr>
            <a:spLocks noGrp="1"/>
          </p:cNvSpPr>
          <p:nvPr>
            <p:ph type="sldNum" sz="quarter" idx="5"/>
          </p:nvPr>
        </p:nvSpPr>
        <p:spPr/>
        <p:txBody>
          <a:bodyPr/>
          <a:lstStyle/>
          <a:p>
            <a:fld id="{0FBDF500-FE05-4D50-AB42-37EDEB80A66C}" type="slidenum">
              <a:rPr lang="en-US" smtClean="0"/>
              <a:t>9</a:t>
            </a:fld>
            <a:endParaRPr lang="en-US" dirty="0"/>
          </a:p>
        </p:txBody>
      </p:sp>
    </p:spTree>
    <p:extLst>
      <p:ext uri="{BB962C8B-B14F-4D97-AF65-F5344CB8AC3E}">
        <p14:creationId xmlns:p14="http://schemas.microsoft.com/office/powerpoint/2010/main" val="4063128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overload: wake up to phones, scroll social media to see what missed out on, information is not sacred (Google), lack ability to decipher what is true, more questioning of information than millennials</a:t>
            </a:r>
          </a:p>
          <a:p>
            <a:r>
              <a:rPr lang="en-US" dirty="0"/>
              <a:t>Speed/instant access to feedback: i.e., recipes for dinner, texting=shorter attention spans, lack of depth of knowledge (generalists vs. specialists), thrive on experiential/interactive learning</a:t>
            </a:r>
          </a:p>
          <a:p>
            <a:r>
              <a:rPr lang="en-US" dirty="0"/>
              <a:t>Multi-media—Snapchat, Google, Skype, YouTube, Tik Tok, TV, tablets, phones=gap in nontechnical skills </a:t>
            </a:r>
          </a:p>
          <a:p>
            <a:r>
              <a:rPr lang="en-US" dirty="0"/>
              <a:t>Results: short attention spans, expect instant feedback, lack interpersonal communication skills, lack problem-solving skills, poor time management, value peers, community, authority [different from millennials])</a:t>
            </a:r>
          </a:p>
          <a:p>
            <a:r>
              <a:rPr lang="en-US" dirty="0"/>
              <a:t>https://www.facebook.com/VT/videos/girl-rants-about-being-in-timeout/2849396915202132/</a:t>
            </a:r>
          </a:p>
          <a:p>
            <a:endParaRPr lang="en-US" dirty="0"/>
          </a:p>
          <a:p>
            <a:endParaRPr lang="en-US" dirty="0"/>
          </a:p>
        </p:txBody>
      </p:sp>
      <p:sp>
        <p:nvSpPr>
          <p:cNvPr id="4" name="Slide Number Placeholder 3"/>
          <p:cNvSpPr>
            <a:spLocks noGrp="1"/>
          </p:cNvSpPr>
          <p:nvPr>
            <p:ph type="sldNum" sz="quarter" idx="5"/>
          </p:nvPr>
        </p:nvSpPr>
        <p:spPr/>
        <p:txBody>
          <a:bodyPr/>
          <a:lstStyle/>
          <a:p>
            <a:fld id="{0FBDF500-FE05-4D50-AB42-37EDEB80A66C}" type="slidenum">
              <a:rPr lang="en-US" smtClean="0"/>
              <a:t>10</a:t>
            </a:fld>
            <a:endParaRPr lang="en-US" dirty="0"/>
          </a:p>
        </p:txBody>
      </p:sp>
    </p:spTree>
    <p:extLst>
      <p:ext uri="{BB962C8B-B14F-4D97-AF65-F5344CB8AC3E}">
        <p14:creationId xmlns:p14="http://schemas.microsoft.com/office/powerpoint/2010/main" val="764088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45% of undergraduates identify as people of color (up 30% in two decades) [https://www.ucda.com/journal/diversity-in-higher-education/#:~:text=Set%20Clearer%2C%20More%20Complete%20Long,of%2030%25%20over%20two%20decades.]</a:t>
            </a:r>
          </a:p>
          <a:p>
            <a:r>
              <a:rPr lang="en-US" dirty="0"/>
              <a:t>Exposure through media to global issues, cultures</a:t>
            </a:r>
          </a:p>
          <a:p>
            <a:r>
              <a:rPr lang="en-US" dirty="0"/>
              <a:t>Results=inclusivity, less inhibited by biases</a:t>
            </a:r>
          </a:p>
        </p:txBody>
      </p:sp>
      <p:sp>
        <p:nvSpPr>
          <p:cNvPr id="4" name="Slide Number Placeholder 3"/>
          <p:cNvSpPr>
            <a:spLocks noGrp="1"/>
          </p:cNvSpPr>
          <p:nvPr>
            <p:ph type="sldNum" sz="quarter" idx="5"/>
          </p:nvPr>
        </p:nvSpPr>
        <p:spPr/>
        <p:txBody>
          <a:bodyPr/>
          <a:lstStyle/>
          <a:p>
            <a:fld id="{0FBDF500-FE05-4D50-AB42-37EDEB80A66C}" type="slidenum">
              <a:rPr lang="en-US" smtClean="0"/>
              <a:t>11</a:t>
            </a:fld>
            <a:endParaRPr lang="en-US" dirty="0"/>
          </a:p>
        </p:txBody>
      </p:sp>
    </p:spTree>
    <p:extLst>
      <p:ext uri="{BB962C8B-B14F-4D97-AF65-F5344CB8AC3E}">
        <p14:creationId xmlns:p14="http://schemas.microsoft.com/office/powerpoint/2010/main" val="824481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Millennials tended to accept information more readily, but Gen Z tends to be more questioning and scrutinizing/ask for input from peers and trusted adults; </a:t>
            </a:r>
          </a:p>
        </p:txBody>
      </p:sp>
      <p:sp>
        <p:nvSpPr>
          <p:cNvPr id="4" name="Slide Number Placeholder 3"/>
          <p:cNvSpPr>
            <a:spLocks noGrp="1"/>
          </p:cNvSpPr>
          <p:nvPr>
            <p:ph type="sldNum" sz="quarter" idx="5"/>
          </p:nvPr>
        </p:nvSpPr>
        <p:spPr/>
        <p:txBody>
          <a:bodyPr/>
          <a:lstStyle/>
          <a:p>
            <a:fld id="{0FBDF500-FE05-4D50-AB42-37EDEB80A66C}" type="slidenum">
              <a:rPr lang="en-US" smtClean="0"/>
              <a:t>12</a:t>
            </a:fld>
            <a:endParaRPr lang="en-US" dirty="0"/>
          </a:p>
        </p:txBody>
      </p:sp>
    </p:spTree>
    <p:extLst>
      <p:ext uri="{BB962C8B-B14F-4D97-AF65-F5344CB8AC3E}">
        <p14:creationId xmlns:p14="http://schemas.microsoft.com/office/powerpoint/2010/main" val="4100360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91% report physical or emotional symptom in past month due to stress compared to 74% of adults overall</a:t>
            </a:r>
            <a:endParaRPr lang="en-US" b="0" dirty="0"/>
          </a:p>
          <a:p>
            <a:r>
              <a:rPr lang="en-US" dirty="0"/>
              <a:t>[https://www.apa.org/news/press/releases/stress/2018/stress-gen-z.pdf]</a:t>
            </a:r>
          </a:p>
          <a:p>
            <a:endParaRPr lang="en-US" dirty="0"/>
          </a:p>
        </p:txBody>
      </p:sp>
      <p:sp>
        <p:nvSpPr>
          <p:cNvPr id="4" name="Slide Number Placeholder 3"/>
          <p:cNvSpPr>
            <a:spLocks noGrp="1"/>
          </p:cNvSpPr>
          <p:nvPr>
            <p:ph type="sldNum" sz="quarter" idx="5"/>
          </p:nvPr>
        </p:nvSpPr>
        <p:spPr/>
        <p:txBody>
          <a:bodyPr/>
          <a:lstStyle/>
          <a:p>
            <a:fld id="{0FBDF500-FE05-4D50-AB42-37EDEB80A66C}" type="slidenum">
              <a:rPr lang="en-US" smtClean="0"/>
              <a:t>13</a:t>
            </a:fld>
            <a:endParaRPr lang="en-US" dirty="0"/>
          </a:p>
        </p:txBody>
      </p:sp>
    </p:spTree>
    <p:extLst>
      <p:ext uri="{BB962C8B-B14F-4D97-AF65-F5344CB8AC3E}">
        <p14:creationId xmlns:p14="http://schemas.microsoft.com/office/powerpoint/2010/main" val="1844182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Help them think through consequences—frontal lobe development, “emerging adulthood”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Explain the “why”—history of anesthesiology example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Rubrics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Frame feedback—create culture of learning through mistakes, model appropriate reactions to mistakes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Transparency template: https://docs.google.com/document/d/1RfxP5CjShS30gv9ejRtnUYByY9ttp0m64rLyYIPnPgs/copy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FBDF500-FE05-4D50-AB42-37EDEB80A66C}" type="slidenum">
              <a:rPr lang="en-US" smtClean="0"/>
              <a:t>15</a:t>
            </a:fld>
            <a:endParaRPr lang="en-US" dirty="0"/>
          </a:p>
        </p:txBody>
      </p:sp>
    </p:spTree>
    <p:extLst>
      <p:ext uri="{BB962C8B-B14F-4D97-AF65-F5344CB8AC3E}">
        <p14:creationId xmlns:p14="http://schemas.microsoft.com/office/powerpoint/2010/main" val="1982221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Issues with operationalizing what critical thinking is; it means different things to different people. Can be discipline specific.</a:t>
            </a:r>
          </a:p>
          <a:p>
            <a:pPr marL="171450" indent="-171450">
              <a:buFont typeface="Arial" panose="020B0604020202020204" pitchFamily="34" charset="0"/>
              <a:buChar char="•"/>
            </a:pPr>
            <a:r>
              <a:rPr lang="en-US" b="0" i="0" dirty="0">
                <a:solidFill>
                  <a:srgbClr val="444444"/>
                </a:solidFill>
                <a:effectLst/>
                <a:latin typeface="roboto" panose="02000000000000000000" pitchFamily="2" charset="0"/>
              </a:rPr>
              <a:t>knowledge (for example, knowledge of one or more logical systems)</a:t>
            </a:r>
          </a:p>
          <a:p>
            <a:pPr marL="171450" indent="-171450">
              <a:buFont typeface="Arial" panose="020B0604020202020204" pitchFamily="34" charset="0"/>
              <a:buChar char="•"/>
            </a:pPr>
            <a:r>
              <a:rPr lang="en-US" b="0" i="0" dirty="0">
                <a:solidFill>
                  <a:srgbClr val="444444"/>
                </a:solidFill>
                <a:effectLst/>
                <a:latin typeface="roboto" panose="02000000000000000000" pitchFamily="2" charset="0"/>
              </a:rPr>
              <a:t>skills (such as skills in applying that logical system to construct and analyze arguments)</a:t>
            </a:r>
          </a:p>
          <a:p>
            <a:pPr marL="171450" indent="-171450">
              <a:buFont typeface="Arial" panose="020B0604020202020204" pitchFamily="34" charset="0"/>
              <a:buChar char="•"/>
            </a:pPr>
            <a:r>
              <a:rPr lang="en-US" b="0" i="0" dirty="0">
                <a:solidFill>
                  <a:srgbClr val="444444"/>
                </a:solidFill>
                <a:effectLst/>
                <a:latin typeface="roboto" panose="02000000000000000000" pitchFamily="2" charset="0"/>
              </a:rPr>
              <a:t>dispositions (such as the willingness to apply critical-thinking principles, rather than fall back on existing unexamined beliefs, or simply believe what you’re told by authority figures)</a:t>
            </a: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Teaching:</a:t>
            </a:r>
          </a:p>
          <a:p>
            <a:pPr marL="171450" indent="-171450">
              <a:buFont typeface="Arial" panose="020B0604020202020204" pitchFamily="34" charset="0"/>
              <a:buChar char="•"/>
            </a:pPr>
            <a:r>
              <a:rPr lang="en-US" dirty="0"/>
              <a:t>Needs to be explicit and metacognitive</a:t>
            </a:r>
          </a:p>
          <a:p>
            <a:pPr marL="171450" indent="-171450">
              <a:buFont typeface="Arial" panose="020B0604020202020204" pitchFamily="34" charset="0"/>
              <a:buChar char="•"/>
            </a:pPr>
            <a:r>
              <a:rPr lang="en-US" dirty="0"/>
              <a:t>Deliberate practice (takes 10,000 hours to become a skilled athlete or musician)</a:t>
            </a:r>
          </a:p>
          <a:p>
            <a:pPr marL="171450" indent="-171450">
              <a:buFont typeface="Arial" panose="020B0604020202020204" pitchFamily="34" charset="0"/>
              <a:buChar char="•"/>
            </a:pPr>
            <a:r>
              <a:rPr lang="en-US" dirty="0"/>
              <a:t>Helpful feedback</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 Search Paper example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https://docs.google.com/document/d/1j0Mh78odnI43xgI2Ewb6dh57a-i36CwMQ63aytQDpLk/copy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FBDF500-FE05-4D50-AB42-37EDEB80A66C}" type="slidenum">
              <a:rPr lang="en-US" smtClean="0"/>
              <a:t>16</a:t>
            </a:fld>
            <a:endParaRPr lang="en-US" dirty="0"/>
          </a:p>
        </p:txBody>
      </p:sp>
    </p:spTree>
    <p:extLst>
      <p:ext uri="{BB962C8B-B14F-4D97-AF65-F5344CB8AC3E}">
        <p14:creationId xmlns:p14="http://schemas.microsoft.com/office/powerpoint/2010/main" val="10093985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5A1ED5E-125E-4828-9BC6-A73A2C8B88E0}"/>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318288"/>
            <a:ext cx="8807116" cy="2387600"/>
          </a:xfrm>
        </p:spPr>
        <p:txBody>
          <a:bodyPr anchor="b">
            <a:normAutofit/>
          </a:bodyPr>
          <a:lstStyle>
            <a:lvl1pPr algn="l">
              <a:defRPr sz="5500" b="1">
                <a:solidFill>
                  <a:schemeClr val="bg1"/>
                </a:solidFill>
              </a:defRPr>
            </a:lvl1pPr>
          </a:lstStyle>
          <a:p>
            <a:r>
              <a:rPr lang="en-US" dirty="0"/>
              <a:t>PRESENTATION</a:t>
            </a:r>
            <a:br>
              <a:rPr lang="en-US" dirty="0"/>
            </a:br>
            <a:r>
              <a:rPr lang="en-US" dirty="0"/>
              <a:t>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305275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D2EBFB3C-F5CB-4FF4-9626-146326B1E467}" type="datetime1">
              <a:rPr lang="en-US" smtClean="0"/>
              <a:t>3/15/2023</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0"/>
            <a:ext cx="144000" cy="24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289770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172200"/>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5396630"/>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32678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443655"/>
            <a:ext cx="4143555" cy="1536580"/>
          </a:xfrm>
        </p:spPr>
        <p:txBody>
          <a:bodyPr/>
          <a:lstStyle>
            <a:lvl1pPr>
              <a:defRPr/>
            </a:lvl1pPr>
          </a:lstStyle>
          <a:p>
            <a:r>
              <a:rPr lang="en-US" dirty="0"/>
              <a:t>CONTENT</a:t>
            </a:r>
            <a:br>
              <a:rPr lang="en-US" dirty="0"/>
            </a:br>
            <a:r>
              <a:rPr lang="en-US" dirty="0"/>
              <a:t>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5871409" y="2588054"/>
            <a:ext cx="5228216" cy="3122935"/>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76D2C234-967A-4CF5-82BF-1AF9EBDCBA35}" type="datetime1">
              <a:rPr lang="en-US" smtClean="0"/>
              <a:t>3/15/2023</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684524"/>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288248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023127"/>
            <a:ext cx="4143555"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18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pic>
        <p:nvPicPr>
          <p:cNvPr id="15" name="Picture 14" descr="A picture containing person, person, orange, female&#10;&#10;Description automatically generated">
            <a:extLst>
              <a:ext uri="{FF2B5EF4-FFF2-40B4-BE49-F238E27FC236}">
                <a16:creationId xmlns:a16="http://schemas.microsoft.com/office/drawing/2014/main" id="{AAA52358-E208-4B54-97C9-CF96DD0DFDBF}"/>
              </a:ext>
            </a:extLst>
          </p:cNvPr>
          <p:cNvPicPr>
            <a:picLocks noChangeAspect="1"/>
          </p:cNvPicPr>
          <p:nvPr userDrawn="1"/>
        </p:nvPicPr>
        <p:blipFill rotWithShape="1">
          <a:blip r:embed="rId2"/>
          <a:srcRect l="30894" r="9847"/>
          <a:stretch/>
        </p:blipFill>
        <p:spPr>
          <a:xfrm>
            <a:off x="0" y="0"/>
            <a:ext cx="6096000" cy="6858000"/>
          </a:xfrm>
          <a:prstGeom prst="rect">
            <a:avLst/>
          </a:prstGeom>
        </p:spPr>
      </p:pic>
      <p:sp>
        <p:nvSpPr>
          <p:cNvPr id="17" name="Rectangle 16">
            <a:extLst>
              <a:ext uri="{FF2B5EF4-FFF2-40B4-BE49-F238E27FC236}">
                <a16:creationId xmlns:a16="http://schemas.microsoft.com/office/drawing/2014/main" id="{DCC8FE21-4B79-46A0-A2D5-AA64AFC61971}"/>
              </a:ext>
            </a:extLst>
          </p:cNvPr>
          <p:cNvSpPr/>
          <p:nvPr userDrawn="1"/>
        </p:nvSpPr>
        <p:spPr>
          <a:xfrm>
            <a:off x="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293343" y="2660710"/>
            <a:ext cx="4143555" cy="1536580"/>
          </a:xfrm>
        </p:spPr>
        <p:txBody>
          <a:bodyPr/>
          <a:lstStyle>
            <a:lvl1pPr>
              <a:defRPr>
                <a:solidFill>
                  <a:srgbClr val="FF6600"/>
                </a:solidFill>
              </a:defRPr>
            </a:lvl1pPr>
          </a:lstStyle>
          <a:p>
            <a:r>
              <a:rPr lang="en-US" dirty="0"/>
              <a:t>OVERVIEW</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6914145" y="2138878"/>
            <a:ext cx="4361941" cy="3122935"/>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050991" y="2901579"/>
            <a:ext cx="72000" cy="93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432565" y="4099536"/>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056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864D1B-05AA-49BC-BA1A-52FAC02DA923}"/>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928800" y="2316701"/>
            <a:ext cx="10515600"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928800" y="4083026"/>
            <a:ext cx="10515600"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055060C0-AC53-4D64-ABD7-4A55C0A77859}" type="datetime1">
              <a:rPr lang="en-US" smtClean="0"/>
              <a:t>3/15/2023</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7" name="Straight Connector 6">
            <a:extLst>
              <a:ext uri="{FF2B5EF4-FFF2-40B4-BE49-F238E27FC236}">
                <a16:creationId xmlns:a16="http://schemas.microsoft.com/office/drawing/2014/main" id="{7900A71E-3FCF-4E9F-9CE1-57411851763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ACAE552-11D7-45BF-8B66-071AE054F7B4}"/>
              </a:ext>
            </a:extLst>
          </p:cNvPr>
          <p:cNvSpPr/>
          <p:nvPr userDrawn="1"/>
        </p:nvSpPr>
        <p:spPr>
          <a:xfrm>
            <a:off x="687289" y="0"/>
            <a:ext cx="72000" cy="36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068863" y="3940727"/>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654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864D1B-05AA-49BC-BA1A-52FAC02DA923}"/>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928800" y="2781919"/>
            <a:ext cx="10515600"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928800" y="4548244"/>
            <a:ext cx="10515600"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DD6BC66F-F4C2-4254-902A-540C5FFDD766}" type="datetime1">
              <a:rPr lang="en-US" smtClean="0"/>
              <a:t>3/15/2023</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a:xfrm>
            <a:off x="928800" y="6159402"/>
            <a:ext cx="2919886"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FACAE552-11D7-45BF-8B66-071AE054F7B4}"/>
              </a:ext>
            </a:extLst>
          </p:cNvPr>
          <p:cNvSpPr/>
          <p:nvPr userDrawn="1"/>
        </p:nvSpPr>
        <p:spPr>
          <a:xfrm>
            <a:off x="687289" y="3186000"/>
            <a:ext cx="72000" cy="36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068863" y="4405945"/>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956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7" name="Picture 6" descr="Two people in a lab&#10;&#10;Description automatically generated with low confidence">
            <a:extLst>
              <a:ext uri="{FF2B5EF4-FFF2-40B4-BE49-F238E27FC236}">
                <a16:creationId xmlns:a16="http://schemas.microsoft.com/office/drawing/2014/main" id="{B507EE6C-C8D3-4EA8-8C1B-07B6A167C6C6}"/>
              </a:ext>
            </a:extLst>
          </p:cNvPr>
          <p:cNvPicPr>
            <a:picLocks noChangeAspect="1"/>
          </p:cNvPicPr>
          <p:nvPr userDrawn="1"/>
        </p:nvPicPr>
        <p:blipFill rotWithShape="1">
          <a:blip r:embed="rId2"/>
          <a:srcRect l="325" t="10792" b="34503"/>
          <a:stretch/>
        </p:blipFill>
        <p:spPr>
          <a:xfrm>
            <a:off x="0" y="-423746"/>
            <a:ext cx="12204220" cy="4465348"/>
          </a:xfrm>
          <a:prstGeom prst="rect">
            <a:avLst/>
          </a:prstGeom>
        </p:spPr>
      </p:pic>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1698820" y="4537309"/>
            <a:ext cx="9384760" cy="915873"/>
          </a:xfrm>
        </p:spPr>
        <p:txBody>
          <a:bodyPr anchor="b">
            <a:normAutofit/>
          </a:bodyPr>
          <a:lstStyle>
            <a:lvl1pPr>
              <a:defRPr sz="4000">
                <a:solidFill>
                  <a:srgbClr val="FF6600"/>
                </a:solidFill>
              </a:defRPr>
            </a:lvl1pPr>
          </a:lstStyle>
          <a:p>
            <a:r>
              <a:rPr lang="en-US" dirty="0"/>
              <a:t>SECTION DIVIDER SLIDE</a:t>
            </a:r>
          </a:p>
        </p:txBody>
      </p:sp>
      <p:sp>
        <p:nvSpPr>
          <p:cNvPr id="19" name="Rectangle 18">
            <a:extLst>
              <a:ext uri="{FF2B5EF4-FFF2-40B4-BE49-F238E27FC236}">
                <a16:creationId xmlns:a16="http://schemas.microsoft.com/office/drawing/2014/main" id="{2ABAA4CC-3D2B-49F9-B077-001CA4738B89}"/>
              </a:ext>
            </a:extLst>
          </p:cNvPr>
          <p:cNvSpPr/>
          <p:nvPr userDrawn="1"/>
        </p:nvSpPr>
        <p:spPr>
          <a:xfrm>
            <a:off x="0" y="-412595"/>
            <a:ext cx="12192000" cy="4446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lvl1pPr>
              <a:defRPr>
                <a:solidFill>
                  <a:schemeClr val="accent1"/>
                </a:solidFill>
              </a:defRPr>
            </a:lvl1pPr>
          </a:lstStyle>
          <a:p>
            <a:fld id="{95CBEC59-7FF9-4688-98DF-89832A0C9025}" type="slidenum">
              <a:rPr lang="en-US" smtClean="0"/>
              <a:pPr/>
              <a:t>‹#›</a:t>
            </a:fld>
            <a:endParaRPr lang="en-US" dirty="0"/>
          </a:p>
        </p:txBody>
      </p: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2523DB2-F162-4E92-B6E1-B5E87D5D8ACF}"/>
              </a:ext>
            </a:extLst>
          </p:cNvPr>
          <p:cNvSpPr/>
          <p:nvPr userDrawn="1"/>
        </p:nvSpPr>
        <p:spPr>
          <a:xfrm>
            <a:off x="1283369" y="4914000"/>
            <a:ext cx="72000" cy="194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595F7760-B839-4F89-B618-3371C8B08414}"/>
              </a:ext>
            </a:extLst>
          </p:cNvPr>
          <p:cNvCxnSpPr/>
          <p:nvPr userDrawn="1"/>
        </p:nvCxnSpPr>
        <p:spPr>
          <a:xfrm>
            <a:off x="1838883" y="5560637"/>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207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37245BE-F984-498B-9CBB-C4DDD775060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1527520" y="2316701"/>
            <a:ext cx="9556063"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1527520" y="4083026"/>
            <a:ext cx="9556064"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C0C19AD0-5F22-4AC8-A079-4E7FF62CE0BA}" type="datetime1">
              <a:rPr lang="en-US" smtClean="0"/>
              <a:t>3/15/2023</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FACAE552-11D7-45BF-8B66-071AE054F7B4}"/>
              </a:ext>
            </a:extLst>
          </p:cNvPr>
          <p:cNvSpPr/>
          <p:nvPr userDrawn="1"/>
        </p:nvSpPr>
        <p:spPr>
          <a:xfrm>
            <a:off x="1285167" y="255684"/>
            <a:ext cx="72000" cy="3411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666742" y="3940727"/>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1" name="Straight Connector 20">
            <a:extLst>
              <a:ext uri="{FF2B5EF4-FFF2-40B4-BE49-F238E27FC236}">
                <a16:creationId xmlns:a16="http://schemas.microsoft.com/office/drawing/2014/main" id="{BA8760C4-08C1-4929-A6AE-568F6788388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69AE345-7CB6-4F86-99E6-C8B881714A2B}"/>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740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443655"/>
            <a:ext cx="4143555" cy="1536580"/>
          </a:xfrm>
        </p:spPr>
        <p:txBody>
          <a:bodyPr/>
          <a:lstStyle>
            <a:lvl1pPr>
              <a:defRPr/>
            </a:lvl1pPr>
          </a:lstStyle>
          <a:p>
            <a:r>
              <a:rPr lang="en-US" dirty="0"/>
              <a:t>SECTION</a:t>
            </a:r>
            <a:br>
              <a:rPr lang="en-US" dirty="0"/>
            </a:br>
            <a:r>
              <a:rPr lang="en-US" dirty="0"/>
              <a:t>DIVIDER 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256FFA05-2726-422B-A595-CD6EE4C03A22}" type="datetime1">
              <a:rPr lang="en-US" smtClean="0"/>
              <a:t>3/15/2023</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684524"/>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288248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023127"/>
            <a:ext cx="4143555"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990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700327"/>
            <a:ext cx="4143555" cy="1536580"/>
          </a:xfrm>
        </p:spPr>
        <p:txBody>
          <a:bodyPr/>
          <a:lstStyle>
            <a:lvl1pPr>
              <a:defRPr>
                <a:gradFill flip="none" rotWithShape="1">
                  <a:gsLst>
                    <a:gs pos="0">
                      <a:schemeClr val="bg2"/>
                    </a:gs>
                    <a:gs pos="100000">
                      <a:schemeClr val="accent1"/>
                    </a:gs>
                  </a:gsLst>
                  <a:lin ang="0" scaled="1"/>
                  <a:tileRect/>
                </a:gradFill>
              </a:defRPr>
            </a:lvl1pPr>
          </a:lstStyle>
          <a:p>
            <a:r>
              <a:rPr lang="en-US" dirty="0"/>
              <a:t>SECTION</a:t>
            </a:r>
            <a:br>
              <a:rPr lang="en-US" dirty="0"/>
            </a:br>
            <a:r>
              <a:rPr lang="en-US" dirty="0"/>
              <a:t>DIVIDER 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57DDC830-91D4-4D76-B486-41F29E6EE30C}" type="datetime1">
              <a:rPr lang="en-US" smtClean="0"/>
              <a:t>3/15/2023</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941196"/>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313915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279799"/>
            <a:ext cx="4143555" cy="692595"/>
          </a:xfrm>
        </p:spPr>
        <p:txBody>
          <a:bodyPr>
            <a:normAutofit/>
          </a:bodyPr>
          <a:lstStyle>
            <a:lvl1pPr marL="0" indent="0" algn="l">
              <a:buNone/>
              <a:defRPr sz="2500" b="1" i="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929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7A75830-97F6-4D74-A47F-8CD50EFD373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BD9244-253B-4F61-9F15-81C783E03B05}"/>
              </a:ext>
            </a:extLst>
          </p:cNvPr>
          <p:cNvSpPr>
            <a:spLocks noGrp="1"/>
          </p:cNvSpPr>
          <p:nvPr>
            <p:ph sz="half" idx="2"/>
          </p:nvPr>
        </p:nvSpPr>
        <p:spPr>
          <a:xfrm>
            <a:off x="928800"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4B855260-6F71-4500-AA56-E197C8A5E92E}" type="datetime1">
              <a:rPr lang="en-US" smtClean="0"/>
              <a:t>3/15/2023</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9" y="0"/>
            <a:ext cx="7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D50FF488-85D0-4162-BF82-7F9DAA427094}"/>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726B73F3-1DAC-413E-B204-D9A6E14725E4}"/>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F78574EA-1B80-4D53-A1C5-929097CBD6A1}"/>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DDB37A-C70A-4701-A519-6A882408133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Content Placeholder 3">
            <a:extLst>
              <a:ext uri="{FF2B5EF4-FFF2-40B4-BE49-F238E27FC236}">
                <a16:creationId xmlns:a16="http://schemas.microsoft.com/office/drawing/2014/main" id="{ED988384-E3A4-482D-94EF-A8F8894AA508}"/>
              </a:ext>
            </a:extLst>
          </p:cNvPr>
          <p:cNvSpPr>
            <a:spLocks noGrp="1"/>
          </p:cNvSpPr>
          <p:nvPr>
            <p:ph sz="half" idx="15"/>
          </p:nvPr>
        </p:nvSpPr>
        <p:spPr>
          <a:xfrm>
            <a:off x="6310145"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1105900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A30FC14-A5B3-4B00-8DE8-B6E28CF32743}"/>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gradFill>
                  <a:gsLst>
                    <a:gs pos="0">
                      <a:schemeClr val="bg2"/>
                    </a:gs>
                    <a:gs pos="100000">
                      <a:schemeClr val="accent1"/>
                    </a:gs>
                  </a:gsLst>
                  <a:lin ang="0" scaled="1"/>
                </a:gradFill>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BD9244-253B-4F61-9F15-81C783E03B05}"/>
              </a:ext>
            </a:extLst>
          </p:cNvPr>
          <p:cNvSpPr>
            <a:spLocks noGrp="1"/>
          </p:cNvSpPr>
          <p:nvPr>
            <p:ph sz="half" idx="2"/>
          </p:nvPr>
        </p:nvSpPr>
        <p:spPr>
          <a:xfrm>
            <a:off x="928800" y="3386142"/>
            <a:ext cx="5157787" cy="2015247"/>
          </a:xfrm>
        </p:spPr>
        <p:txBody>
          <a:bodyPr>
            <a:normAutofit/>
          </a:bodyPr>
          <a:lstStyle>
            <a:lvl1pPr marL="180000" indent="-180000" algn="l" defTabSz="914400" rtl="0" eaLnBrk="1" latinLnBrk="0" hangingPunct="1">
              <a:lnSpc>
                <a:spcPct val="100000"/>
              </a:lnSpc>
              <a:spcBef>
                <a:spcPts val="600"/>
              </a:spcBef>
              <a:buClr>
                <a:schemeClr val="bg2"/>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9DAC08-B52B-4DCC-9D22-E4E54E711637}"/>
              </a:ext>
            </a:extLst>
          </p:cNvPr>
          <p:cNvSpPr>
            <a:spLocks noGrp="1"/>
          </p:cNvSpPr>
          <p:nvPr>
            <p:ph sz="quarter" idx="4"/>
          </p:nvPr>
        </p:nvSpPr>
        <p:spPr>
          <a:xfrm>
            <a:off x="6284744" y="3386142"/>
            <a:ext cx="5183188" cy="2015247"/>
          </a:xfrm>
        </p:spPr>
        <p:txBody>
          <a:bodyPr>
            <a:normAutofit/>
          </a:bodyPr>
          <a:lstStyle>
            <a:lvl1pPr marL="180000" indent="-180000">
              <a:lnSpc>
                <a:spcPct val="100000"/>
              </a:lnSpc>
              <a:spcBef>
                <a:spcPts val="600"/>
              </a:spcBef>
              <a:buClr>
                <a:schemeClr val="accent1"/>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600"/>
              </a:spcBef>
            </a:pPr>
            <a:r>
              <a:rPr lang="en-US"/>
              <a:t>Click to 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32401007-55FE-4B9E-99B0-5FCA5C63BEEE}" type="datetime1">
              <a:rPr lang="en-US" smtClean="0"/>
              <a:t>3/15/2023</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9" y="0"/>
            <a:ext cx="720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D50FF488-85D0-4162-BF82-7F9DAA427094}"/>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726B73F3-1DAC-413E-B204-D9A6E14725E4}"/>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3" name="Straight Connector 12">
            <a:extLst>
              <a:ext uri="{FF2B5EF4-FFF2-40B4-BE49-F238E27FC236}">
                <a16:creationId xmlns:a16="http://schemas.microsoft.com/office/drawing/2014/main" id="{F78574EA-1B80-4D53-A1C5-929097CBD6A1}"/>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DDB37A-C70A-4701-A519-6A882408133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277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522758"/>
            <a:ext cx="8807116" cy="2387600"/>
          </a:xfrm>
        </p:spPr>
        <p:txBody>
          <a:bodyPr anchor="b">
            <a:normAutofit/>
          </a:bodyPr>
          <a:lstStyle>
            <a:lvl1pPr algn="l">
              <a:defRPr sz="5500" b="1">
                <a:solidFill>
                  <a:schemeClr val="bg1"/>
                </a:solidFill>
              </a:defRPr>
            </a:lvl1pPr>
          </a:lstStyle>
          <a:p>
            <a:r>
              <a:rPr lang="en-US" dirty="0"/>
              <a:t>PRESENTATION</a:t>
            </a:r>
            <a:br>
              <a:rPr lang="en-US" dirty="0"/>
            </a:br>
            <a:r>
              <a:rPr lang="en-US" dirty="0"/>
              <a:t>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25722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8E5174AC-6E10-46E9-BC4A-4E3A595D534E}" type="datetime1">
              <a:rPr lang="en-US" smtClean="0"/>
              <a:t>3/15/2023</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3438000"/>
            <a:ext cx="144000" cy="34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10217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85801"/>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1015979"/>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68744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BFDD45-3FE7-46CA-9142-8DBABF181C24}"/>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76871A2B-ADE3-40A2-A02A-09FC8B80F731}" type="datetime1">
              <a:rPr lang="en-US" smtClean="0"/>
              <a:t>3/15/2023</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8" y="255684"/>
            <a:ext cx="72000" cy="1573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28791ED-1F60-48B9-B73C-7835714E670D}"/>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15">
            <a:extLst>
              <a:ext uri="{FF2B5EF4-FFF2-40B4-BE49-F238E27FC236}">
                <a16:creationId xmlns:a16="http://schemas.microsoft.com/office/drawing/2014/main" id="{F968FAF7-548C-4383-BE8C-5A194EC21F17}"/>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3" name="Straight Connector 22">
            <a:extLst>
              <a:ext uri="{FF2B5EF4-FFF2-40B4-BE49-F238E27FC236}">
                <a16:creationId xmlns:a16="http://schemas.microsoft.com/office/drawing/2014/main" id="{DBEDEE03-9903-44CE-8EB8-22B19F5E8DD7}"/>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FE8DF3E-FD5B-4215-B847-DFFB761C21A4}"/>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Content Placeholder 3">
            <a:extLst>
              <a:ext uri="{FF2B5EF4-FFF2-40B4-BE49-F238E27FC236}">
                <a16:creationId xmlns:a16="http://schemas.microsoft.com/office/drawing/2014/main" id="{C2B73E5D-AD65-4FEE-89DE-2E2643A3456B}"/>
              </a:ext>
            </a:extLst>
          </p:cNvPr>
          <p:cNvSpPr>
            <a:spLocks noGrp="1"/>
          </p:cNvSpPr>
          <p:nvPr>
            <p:ph sz="half" idx="2"/>
          </p:nvPr>
        </p:nvSpPr>
        <p:spPr>
          <a:xfrm>
            <a:off x="928800"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25" name="Content Placeholder 3">
            <a:extLst>
              <a:ext uri="{FF2B5EF4-FFF2-40B4-BE49-F238E27FC236}">
                <a16:creationId xmlns:a16="http://schemas.microsoft.com/office/drawing/2014/main" id="{E10D0906-57D4-410E-823B-3BAD416949E1}"/>
              </a:ext>
            </a:extLst>
          </p:cNvPr>
          <p:cNvSpPr>
            <a:spLocks noGrp="1"/>
          </p:cNvSpPr>
          <p:nvPr>
            <p:ph sz="half" idx="15"/>
          </p:nvPr>
        </p:nvSpPr>
        <p:spPr>
          <a:xfrm>
            <a:off x="6310145"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12973930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8" y="2272009"/>
            <a:ext cx="4759643"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TWO CONTENT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85B3913D-DE21-4303-8F9D-A21ACDBC3B69}" type="datetime1">
              <a:rPr lang="en-US" smtClean="0"/>
              <a:t>3/15/2023</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227200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Content Placeholder 3">
            <a:extLst>
              <a:ext uri="{FF2B5EF4-FFF2-40B4-BE49-F238E27FC236}">
                <a16:creationId xmlns:a16="http://schemas.microsoft.com/office/drawing/2014/main" id="{757A12BA-9C40-44B2-BB42-FE7A1F89A090}"/>
              </a:ext>
            </a:extLst>
          </p:cNvPr>
          <p:cNvSpPr>
            <a:spLocks noGrp="1"/>
          </p:cNvSpPr>
          <p:nvPr>
            <p:ph sz="half" idx="15"/>
          </p:nvPr>
        </p:nvSpPr>
        <p:spPr>
          <a:xfrm>
            <a:off x="1527519" y="3386142"/>
            <a:ext cx="4783074"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27" name="Content Placeholder 3">
            <a:extLst>
              <a:ext uri="{FF2B5EF4-FFF2-40B4-BE49-F238E27FC236}">
                <a16:creationId xmlns:a16="http://schemas.microsoft.com/office/drawing/2014/main" id="{16A390F6-1520-488F-97A9-78F0B2119006}"/>
              </a:ext>
            </a:extLst>
          </p:cNvPr>
          <p:cNvSpPr>
            <a:spLocks noGrp="1"/>
          </p:cNvSpPr>
          <p:nvPr>
            <p:ph sz="half" idx="16"/>
          </p:nvPr>
        </p:nvSpPr>
        <p:spPr>
          <a:xfrm>
            <a:off x="6911271" y="3386142"/>
            <a:ext cx="4783075"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590267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9" y="2272009"/>
            <a:ext cx="4540672"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gradFill>
                  <a:gsLst>
                    <a:gs pos="0">
                      <a:schemeClr val="bg2"/>
                    </a:gs>
                    <a:gs pos="100000">
                      <a:schemeClr val="accent1"/>
                    </a:gs>
                  </a:gsLst>
                  <a:lin ang="0" scaled="1"/>
                </a:gradFill>
              </a:defRPr>
            </a:lvl1pPr>
          </a:lstStyle>
          <a:p>
            <a:r>
              <a:rPr lang="en-US" dirty="0"/>
              <a:t>TWO CONTENT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3C51E45D-B5D1-4EF4-9967-78E83BC898CC}" type="datetime1">
              <a:rPr lang="en-US" smtClean="0"/>
              <a:t>3/15/2023</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227200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Content Placeholder 3">
            <a:extLst>
              <a:ext uri="{FF2B5EF4-FFF2-40B4-BE49-F238E27FC236}">
                <a16:creationId xmlns:a16="http://schemas.microsoft.com/office/drawing/2014/main" id="{80E9747C-D5E4-4606-9D3D-103BF578726B}"/>
              </a:ext>
            </a:extLst>
          </p:cNvPr>
          <p:cNvSpPr>
            <a:spLocks noGrp="1"/>
          </p:cNvSpPr>
          <p:nvPr>
            <p:ph sz="half" idx="17"/>
          </p:nvPr>
        </p:nvSpPr>
        <p:spPr>
          <a:xfrm>
            <a:off x="1527519" y="3386142"/>
            <a:ext cx="4559068" cy="2773258"/>
          </a:xfrm>
        </p:spPr>
        <p:txBody>
          <a:bodyPr>
            <a:normAutofit/>
          </a:bodyPr>
          <a:lstStyle>
            <a:lvl1pPr marL="180000" indent="-180000" algn="l" defTabSz="914400" rtl="0" eaLnBrk="1" latinLnBrk="0" hangingPunct="1">
              <a:lnSpc>
                <a:spcPct val="100000"/>
              </a:lnSpc>
              <a:spcBef>
                <a:spcPts val="600"/>
              </a:spcBef>
              <a:buClr>
                <a:schemeClr val="bg2"/>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29" name="Content Placeholder 3">
            <a:extLst>
              <a:ext uri="{FF2B5EF4-FFF2-40B4-BE49-F238E27FC236}">
                <a16:creationId xmlns:a16="http://schemas.microsoft.com/office/drawing/2014/main" id="{C45F91F2-CC9B-43AA-A5DF-A0BCEB342754}"/>
              </a:ext>
            </a:extLst>
          </p:cNvPr>
          <p:cNvSpPr>
            <a:spLocks noGrp="1"/>
          </p:cNvSpPr>
          <p:nvPr>
            <p:ph sz="half" idx="18"/>
          </p:nvPr>
        </p:nvSpPr>
        <p:spPr>
          <a:xfrm>
            <a:off x="6911271" y="3386142"/>
            <a:ext cx="4783069"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6117924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7FDF157-A493-4A5F-9B08-356A30F203C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C5BAB17F-C031-4630-8FA3-EE6012C20DEF}" type="datetime1">
              <a:rPr lang="en-US" smtClean="0"/>
              <a:t>3/15/2023</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2891E214-8AE6-4CA6-B994-7A8BDD0B394C}"/>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C95F487E-1B8C-4FBA-95B3-043C11DA1E65}"/>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AB912DCD-5EAD-419F-BF95-02B45172EDB0}"/>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0" y="1659525"/>
            <a:ext cx="12192000" cy="4517136"/>
          </a:xfrm>
          <a:solidFill>
            <a:schemeClr val="bg1">
              <a:alpha val="50000"/>
            </a:schemeClr>
          </a:solidFill>
        </p:spPr>
        <p:txBody>
          <a:bodyPr anchor="ctr" anchorCtr="0">
            <a:normAutofit/>
          </a:bodyPr>
          <a:lstStyle>
            <a:lvl1pPr marL="0" indent="0" algn="ctr">
              <a:buNone/>
              <a:defRPr sz="1500"/>
            </a:lvl1pPr>
          </a:lstStyle>
          <a:p>
            <a:r>
              <a:rPr lang="en-US" dirty="0"/>
              <a:t>Click icon to add picture</a:t>
            </a:r>
          </a:p>
        </p:txBody>
      </p:sp>
    </p:spTree>
    <p:extLst>
      <p:ext uri="{BB962C8B-B14F-4D97-AF65-F5344CB8AC3E}">
        <p14:creationId xmlns:p14="http://schemas.microsoft.com/office/powerpoint/2010/main" val="2804327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Picture and Title">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DB8CD8-F2C6-48F5-8A73-E5FB643BC475}"/>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gradFill>
                  <a:gsLst>
                    <a:gs pos="0">
                      <a:schemeClr val="bg2"/>
                    </a:gs>
                    <a:gs pos="100000">
                      <a:schemeClr val="accent1"/>
                    </a:gs>
                  </a:gsLst>
                  <a:lin ang="0" scaled="1"/>
                </a:gradFill>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5406CC0F-AE50-44ED-8007-5467636E4C42}" type="datetime1">
              <a:rPr lang="en-US" smtClean="0"/>
              <a:t>3/15/2023</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2891E214-8AE6-4CA6-B994-7A8BDD0B394C}"/>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C95F487E-1B8C-4FBA-95B3-043C11DA1E65}"/>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AB912DCD-5EAD-419F-BF95-02B45172EDB0}"/>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0" y="1659525"/>
            <a:ext cx="12192000" cy="3872910"/>
          </a:xfrm>
          <a:solidFill>
            <a:schemeClr val="bg1">
              <a:alpha val="50000"/>
            </a:schemeClr>
          </a:solidFill>
        </p:spPr>
        <p:txBody>
          <a:bodyPr anchor="ctr" anchorCtr="0">
            <a:normAutofit/>
          </a:bodyPr>
          <a:lstStyle>
            <a:lvl1pPr marL="0" indent="0" algn="ctr">
              <a:buNone/>
              <a:defRPr sz="1500"/>
            </a:lvl1pPr>
          </a:lstStyle>
          <a:p>
            <a:r>
              <a:rPr lang="en-US" dirty="0"/>
              <a:t>Click icon to add picture</a:t>
            </a:r>
          </a:p>
        </p:txBody>
      </p:sp>
      <p:cxnSp>
        <p:nvCxnSpPr>
          <p:cNvPr id="15" name="Straight Connector 14">
            <a:extLst>
              <a:ext uri="{FF2B5EF4-FFF2-40B4-BE49-F238E27FC236}">
                <a16:creationId xmlns:a16="http://schemas.microsoft.com/office/drawing/2014/main" id="{E25C7F29-6151-4F91-80D1-C96C51C06795}"/>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4107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50F2065-1E46-45F4-8B82-40AFF3B380E4}"/>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8F5BCE4A-56A6-49EC-A673-D7F2D2D770DB}" type="datetime1">
              <a:rPr lang="en-US" smtClean="0"/>
              <a:t>3/15/2023</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246000" y="1659525"/>
            <a:ext cx="11700000" cy="4517136"/>
          </a:xfrm>
          <a:solidFill>
            <a:schemeClr val="bg1">
              <a:alpha val="50000"/>
            </a:schemeClr>
          </a:solidFill>
        </p:spPr>
        <p:txBody>
          <a:bodyPr anchor="ctr" anchorCtr="0">
            <a:normAutofit/>
          </a:bodyPr>
          <a:lstStyle>
            <a:lvl1pPr marL="0" indent="0" algn="ctr">
              <a:buNone/>
              <a:defRPr sz="1500"/>
            </a:lvl1pPr>
          </a:lstStyle>
          <a:p>
            <a:r>
              <a:rPr lang="en-US" dirty="0"/>
              <a:t>Click icon to add picture</a:t>
            </a:r>
          </a:p>
        </p:txBody>
      </p:sp>
      <p:cxnSp>
        <p:nvCxnSpPr>
          <p:cNvPr id="15" name="Straight Connector 14">
            <a:extLst>
              <a:ext uri="{FF2B5EF4-FFF2-40B4-BE49-F238E27FC236}">
                <a16:creationId xmlns:a16="http://schemas.microsoft.com/office/drawing/2014/main" id="{2A58BD2B-1B9B-49E6-8C1A-77F7A60420D7}"/>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A17DA84B-7C7B-413F-9A4E-88B7975E1CBB}"/>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453C73EB-9DF5-425B-B9EA-BADEC346708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0991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icture Placeholder 19">
            <a:extLst>
              <a:ext uri="{FF2B5EF4-FFF2-40B4-BE49-F238E27FC236}">
                <a16:creationId xmlns:a16="http://schemas.microsoft.com/office/drawing/2014/main" id="{90DA0444-D1E1-48F5-9158-243679F7B638}"/>
              </a:ext>
            </a:extLst>
          </p:cNvPr>
          <p:cNvSpPr>
            <a:spLocks noGrp="1"/>
          </p:cNvSpPr>
          <p:nvPr>
            <p:ph type="pic" sz="quarter" idx="15"/>
          </p:nvPr>
        </p:nvSpPr>
        <p:spPr>
          <a:xfrm>
            <a:off x="0" y="2167439"/>
            <a:ext cx="12192000" cy="4009222"/>
          </a:xfrm>
          <a:solidFill>
            <a:schemeClr val="bg1">
              <a:alpha val="50000"/>
            </a:schemeClr>
          </a:solidFill>
        </p:spPr>
        <p:txBody>
          <a:bodyPr anchor="ctr" anchorCtr="0">
            <a:normAutofit/>
          </a:bodyPr>
          <a:lstStyle>
            <a:lvl1pPr marL="0" indent="0" algn="ctr">
              <a:buNone/>
              <a:defRPr sz="1500"/>
            </a:lvl1pPr>
          </a:lstStyle>
          <a:p>
            <a:r>
              <a:rPr lang="en-US" dirty="0"/>
              <a:t>Click icon to add picture</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PICTURE</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F6EF2B0D-49A2-441C-B800-8DA3FF9758CE}" type="datetime1">
              <a:rPr lang="en-US" smtClean="0"/>
              <a:t>3/15/2023</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1391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Picture and Title">
    <p:bg>
      <p:bgPr>
        <a:solidFill>
          <a:schemeClr val="bg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FC6DCA8-CFF5-4F20-A410-C3EA0873DEFA}"/>
              </a:ext>
            </a:extLst>
          </p:cNvPr>
          <p:cNvSpPr>
            <a:spLocks noGrp="1"/>
          </p:cNvSpPr>
          <p:nvPr>
            <p:ph type="pic" sz="quarter" idx="15"/>
          </p:nvPr>
        </p:nvSpPr>
        <p:spPr>
          <a:xfrm>
            <a:off x="0" y="0"/>
            <a:ext cx="12191999" cy="4251153"/>
          </a:xfrm>
          <a:custGeom>
            <a:avLst/>
            <a:gdLst>
              <a:gd name="connsiteX0" fmla="*/ 0 w 12191999"/>
              <a:gd name="connsiteY0" fmla="*/ 0 h 4251153"/>
              <a:gd name="connsiteX1" fmla="*/ 12191999 w 12191999"/>
              <a:gd name="connsiteY1" fmla="*/ 0 h 4251153"/>
              <a:gd name="connsiteX2" fmla="*/ 12191999 w 12191999"/>
              <a:gd name="connsiteY2" fmla="*/ 795243 h 4251153"/>
              <a:gd name="connsiteX3" fmla="*/ 11190767 w 12191999"/>
              <a:gd name="connsiteY3" fmla="*/ 795243 h 4251153"/>
              <a:gd name="connsiteX4" fmla="*/ 11190767 w 12191999"/>
              <a:gd name="connsiteY4" fmla="*/ 802443 h 4251153"/>
              <a:gd name="connsiteX5" fmla="*/ 12191999 w 12191999"/>
              <a:gd name="connsiteY5" fmla="*/ 802443 h 4251153"/>
              <a:gd name="connsiteX6" fmla="*/ 12191999 w 12191999"/>
              <a:gd name="connsiteY6" fmla="*/ 4251153 h 4251153"/>
              <a:gd name="connsiteX7" fmla="*/ 0 w 12191999"/>
              <a:gd name="connsiteY7" fmla="*/ 4251153 h 425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251153">
                <a:moveTo>
                  <a:pt x="0" y="0"/>
                </a:moveTo>
                <a:lnTo>
                  <a:pt x="12191999" y="0"/>
                </a:lnTo>
                <a:lnTo>
                  <a:pt x="12191999" y="795243"/>
                </a:lnTo>
                <a:lnTo>
                  <a:pt x="11190767" y="795243"/>
                </a:lnTo>
                <a:lnTo>
                  <a:pt x="11190767" y="802443"/>
                </a:lnTo>
                <a:lnTo>
                  <a:pt x="12191999" y="802443"/>
                </a:lnTo>
                <a:lnTo>
                  <a:pt x="12191999" y="4251153"/>
                </a:lnTo>
                <a:lnTo>
                  <a:pt x="0" y="4251153"/>
                </a:lnTo>
                <a:close/>
              </a:path>
            </a:pathLst>
          </a:custGeom>
          <a:solidFill>
            <a:schemeClr val="bg1">
              <a:alpha val="50000"/>
            </a:schemeClr>
          </a:solidFill>
        </p:spPr>
        <p:txBody>
          <a:bodyPr wrap="square" anchor="ctr" anchorCtr="0">
            <a:noAutofit/>
          </a:bodyPr>
          <a:lstStyle>
            <a:lvl1pPr marL="0" indent="0" algn="ctr">
              <a:buNone/>
              <a:defRPr sz="1500"/>
            </a:lvl1pPr>
          </a:lstStyle>
          <a:p>
            <a:r>
              <a:rPr lang="en-US" dirty="0"/>
              <a:t>Click icon to add picture</a:t>
            </a:r>
          </a:p>
        </p:txBody>
      </p:sp>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694227" y="4435638"/>
            <a:ext cx="8807116" cy="1571359"/>
          </a:xfrm>
        </p:spPr>
        <p:txBody>
          <a:bodyPr anchor="b">
            <a:normAutofit/>
          </a:bodyPr>
          <a:lstStyle>
            <a:lvl1pPr algn="l">
              <a:defRPr sz="4000" b="1">
                <a:solidFill>
                  <a:schemeClr val="bg1"/>
                </a:solidFill>
              </a:defRPr>
            </a:lvl1pPr>
          </a:lstStyle>
          <a:p>
            <a:r>
              <a:rPr lang="en-US" dirty="0"/>
              <a:t>PICTURE</a:t>
            </a:r>
            <a:br>
              <a:rPr lang="en-US" dirty="0"/>
            </a:br>
            <a:r>
              <a:rPr lang="en-US" dirty="0"/>
              <a:t>SLIDE</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2F5D5FDB-2FE7-44AD-B9BD-8BEF95F41952}" type="datetime1">
              <a:rPr lang="en-US" smtClean="0"/>
              <a:t>3/15/2023</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a:xfrm>
            <a:off x="1694226" y="6159402"/>
            <a:ext cx="2154460"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8" name="Rectangle 17">
            <a:extLst>
              <a:ext uri="{FF2B5EF4-FFF2-40B4-BE49-F238E27FC236}">
                <a16:creationId xmlns:a16="http://schemas.microsoft.com/office/drawing/2014/main" id="{CBA6E06C-D6DA-4EDA-9A87-02C42E3144CB}"/>
              </a:ext>
            </a:extLst>
          </p:cNvPr>
          <p:cNvSpPr/>
          <p:nvPr userDrawn="1"/>
        </p:nvSpPr>
        <p:spPr>
          <a:xfrm>
            <a:off x="1283369" y="4914000"/>
            <a:ext cx="720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15">
            <a:extLst>
              <a:ext uri="{FF2B5EF4-FFF2-40B4-BE49-F238E27FC236}">
                <a16:creationId xmlns:a16="http://schemas.microsoft.com/office/drawing/2014/main" id="{D9DE605B-C51B-41B7-9FCB-86CE13FFB5F6}"/>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spTree>
    <p:extLst>
      <p:ext uri="{BB962C8B-B14F-4D97-AF65-F5344CB8AC3E}">
        <p14:creationId xmlns:p14="http://schemas.microsoft.com/office/powerpoint/2010/main" val="20366897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9B2A5FC-034D-4F4C-833F-A3DDC66E3E64}"/>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lvl1pPr>
          </a:lstStyle>
          <a:p>
            <a:r>
              <a:rPr lang="en-US" dirty="0"/>
              <a:t>CHART SLIDE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3687653"/>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66915A3-52A7-4C8C-B8EC-41071CB1A90B}"/>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8B84D4-EC6A-481E-87B5-0AA6E59A5C12}"/>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7409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A48C424-A3E8-45D9-A344-780A64F65F99}"/>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gradFill>
                  <a:gsLst>
                    <a:gs pos="0">
                      <a:schemeClr val="bg2"/>
                    </a:gs>
                    <a:gs pos="100000">
                      <a:schemeClr val="accent1"/>
                    </a:gs>
                  </a:gsLst>
                  <a:lin ang="0" scaled="1"/>
                </a:gradFill>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C8790E14-8D81-41DD-8E4A-1160D6D337E4}" type="datetime1">
              <a:rPr lang="en-US" smtClean="0"/>
              <a:t>3/15/2023</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9" y="0"/>
            <a:ext cx="72000" cy="1289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017154"/>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2931545"/>
          </a:xfrm>
        </p:spPr>
        <p:txBody>
          <a:bodyPr>
            <a:normAutofit/>
          </a:bodyPr>
          <a:lstStyle>
            <a:lvl1pPr>
              <a:defRPr lang="en-US" sz="1600" i="0" kern="1200" dirty="0" smtClean="0">
                <a:solidFill>
                  <a:schemeClr val="tx1">
                    <a:lumMod val="75000"/>
                    <a:lumOff val="25000"/>
                  </a:schemeClr>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E7B492-C944-422B-9779-A95207B000CF}"/>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7A18CA1-13F1-4B77-BA9C-71FAF3AEE43C}"/>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7" name="Straight Connector 16">
            <a:extLst>
              <a:ext uri="{FF2B5EF4-FFF2-40B4-BE49-F238E27FC236}">
                <a16:creationId xmlns:a16="http://schemas.microsoft.com/office/drawing/2014/main" id="{166915A3-52A7-4C8C-B8EC-41071CB1A90B}"/>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8B84D4-EC6A-481E-87B5-0AA6E59A5C12}"/>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561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5900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00582"/>
            <a:ext cx="8807116" cy="915873"/>
          </a:xfrm>
        </p:spPr>
        <p:txBody>
          <a:bodyPr anchor="b">
            <a:normAutofit/>
          </a:bodyPr>
          <a:lstStyle>
            <a:lvl1pPr algn="l">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949257"/>
            <a:ext cx="9144000" cy="601840"/>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B3903798-9F8A-4555-A128-691FDFB38DA9}" type="datetime1">
              <a:rPr lang="en-US" noProof="0" smtClean="0"/>
              <a:t>3/15/2023</a:t>
            </a:fld>
            <a:endParaRPr lang="en-US" noProof="0"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878000"/>
            <a:ext cx="144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79420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632EEF-732A-4DE7-BC5A-A86C31DB6F5A}"/>
              </a:ext>
            </a:extLst>
          </p:cNvPr>
          <p:cNvCxnSpPr>
            <a:cxnSpLocks/>
          </p:cNvCxnSpPr>
          <p:nvPr userDrawn="1"/>
        </p:nvCxnSpPr>
        <p:spPr>
          <a:xfrm rot="16200000">
            <a:off x="10391274" y="685801"/>
            <a:ext cx="137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24478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0540321-6794-45E5-A403-F840A499D670}"/>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FA226BC7-E49E-4871-8B90-93766E659C8E}"/>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xt Placeholder 15">
            <a:extLst>
              <a:ext uri="{FF2B5EF4-FFF2-40B4-BE49-F238E27FC236}">
                <a16:creationId xmlns:a16="http://schemas.microsoft.com/office/drawing/2014/main" id="{7FD1F1BF-3901-435E-A225-44921D709763}"/>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9" name="Straight Connector 28">
            <a:extLst>
              <a:ext uri="{FF2B5EF4-FFF2-40B4-BE49-F238E27FC236}">
                <a16:creationId xmlns:a16="http://schemas.microsoft.com/office/drawing/2014/main" id="{3A349A95-A047-4A05-83FB-F32C3818143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2F825738-C96E-44D6-94FE-78EC73B11312}" type="datetime1">
              <a:rPr lang="en-US" smtClean="0"/>
              <a:t>3/15/2023</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8" y="255842"/>
            <a:ext cx="72000" cy="1033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3687653"/>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DF95BF2-B52F-4059-BC20-4B61F5F92FC3}"/>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9852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8" y="2272009"/>
            <a:ext cx="4759643"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CHART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5989398F-A7F5-4300-AD8D-F2211496F365}" type="datetime1">
              <a:rPr lang="en-US" smtClean="0"/>
              <a:t>3/15/2023</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3B530EAF-CF53-49F1-B6C8-C2B60A5F633E}"/>
              </a:ext>
            </a:extLst>
          </p:cNvPr>
          <p:cNvSpPr>
            <a:spLocks noGrp="1"/>
          </p:cNvSpPr>
          <p:nvPr>
            <p:ph sz="half" idx="2"/>
          </p:nvPr>
        </p:nvSpPr>
        <p:spPr>
          <a:xfrm>
            <a:off x="1555328" y="3386142"/>
            <a:ext cx="4759643"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141475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5">
            <a:extLst>
              <a:ext uri="{FF2B5EF4-FFF2-40B4-BE49-F238E27FC236}">
                <a16:creationId xmlns:a16="http://schemas.microsoft.com/office/drawing/2014/main" id="{17E62B55-2C81-4D0C-82F0-D765EFB74575}"/>
              </a:ext>
            </a:extLst>
          </p:cNvPr>
          <p:cNvSpPr>
            <a:spLocks noGrp="1"/>
          </p:cNvSpPr>
          <p:nvPr>
            <p:ph sz="quarter" idx="4"/>
          </p:nvPr>
        </p:nvSpPr>
        <p:spPr>
          <a:xfrm>
            <a:off x="6911272" y="2528891"/>
            <a:ext cx="4783083" cy="3630507"/>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236971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0670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0CD2376-834B-4EE0-BA14-A9AEA2135615}"/>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9" y="2272009"/>
            <a:ext cx="4540672"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gradFill>
                  <a:gsLst>
                    <a:gs pos="0">
                      <a:schemeClr val="bg2"/>
                    </a:gs>
                    <a:gs pos="100000">
                      <a:schemeClr val="accent1"/>
                    </a:gs>
                  </a:gsLst>
                  <a:lin ang="0" scaled="1"/>
                </a:gradFill>
              </a:defRPr>
            </a:lvl1pPr>
          </a:lstStyle>
          <a:p>
            <a:r>
              <a:rPr lang="en-US" dirty="0"/>
              <a:t>CHART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1F1D69A2-DE74-4722-929F-847049DD6A45}" type="datetime1">
              <a:rPr lang="en-US" smtClean="0"/>
              <a:t>3/15/2023</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3B530EAF-CF53-49F1-B6C8-C2B60A5F633E}"/>
              </a:ext>
            </a:extLst>
          </p:cNvPr>
          <p:cNvSpPr>
            <a:spLocks noGrp="1"/>
          </p:cNvSpPr>
          <p:nvPr>
            <p:ph sz="half" idx="2"/>
          </p:nvPr>
        </p:nvSpPr>
        <p:spPr>
          <a:xfrm>
            <a:off x="1555329" y="3386142"/>
            <a:ext cx="4540672"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141475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5">
            <a:extLst>
              <a:ext uri="{FF2B5EF4-FFF2-40B4-BE49-F238E27FC236}">
                <a16:creationId xmlns:a16="http://schemas.microsoft.com/office/drawing/2014/main" id="{17E62B55-2C81-4D0C-82F0-D765EFB74575}"/>
              </a:ext>
            </a:extLst>
          </p:cNvPr>
          <p:cNvSpPr>
            <a:spLocks noGrp="1"/>
          </p:cNvSpPr>
          <p:nvPr>
            <p:ph sz="quarter" idx="4"/>
          </p:nvPr>
        </p:nvSpPr>
        <p:spPr>
          <a:xfrm>
            <a:off x="6911272" y="2528891"/>
            <a:ext cx="4783083" cy="3630507"/>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236971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3516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C33DF7-D0A2-49E4-BF1D-6DC097E62DC5}"/>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52069"/>
            <a:ext cx="3932237"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0"/>
            <a:ext cx="5231567" cy="6857999"/>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3283710"/>
            <a:ext cx="3932237"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B4FDD192-6800-47D0-90F1-7D91FE57976D}" type="datetime1">
              <a:rPr lang="en-US" smtClean="0"/>
              <a:t>3/15/2023</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2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943ED311-FC15-4C06-8B1C-5C57F3F9A78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895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ED1F5F9-2E42-493E-906D-AA9F7D5F0880}"/>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47703"/>
            <a:ext cx="6291150" cy="1328497"/>
          </a:xfrm>
        </p:spPr>
        <p:txBody>
          <a:bodyPr anchor="b">
            <a:noAutofit/>
          </a:bodyPr>
          <a:lstStyle>
            <a:lvl1pPr>
              <a:defRPr sz="4000">
                <a:gradFill>
                  <a:gsLst>
                    <a:gs pos="0">
                      <a:schemeClr val="bg2"/>
                    </a:gs>
                    <a:gs pos="100000">
                      <a:schemeClr val="accent1"/>
                    </a:gs>
                  </a:gsLst>
                  <a:lin ang="0" scaled="1"/>
                </a:gradFill>
              </a:defRPr>
            </a:lvl1pPr>
          </a:lstStyle>
          <a:p>
            <a:r>
              <a:rPr lang="en-US" dirty="0"/>
              <a:t>PICTURE WITH</a:t>
            </a:r>
            <a:br>
              <a:rPr lang="en-US" dirty="0"/>
            </a:br>
            <a:r>
              <a:rPr lang="en-US" dirty="0"/>
              <a:t>CAPTION 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0" y="2950934"/>
            <a:ext cx="12192000" cy="2581498"/>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2216910"/>
            <a:ext cx="6291150" cy="654726"/>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CABEC1E2-BCC4-44B2-A3D7-036C18CBFA1C}" type="datetime1">
              <a:rPr lang="en-US" smtClean="0"/>
              <a:t>3/15/2023</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1723" cy="181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2102969"/>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8707FDA-D4BE-43FA-91CD-CBA55EB8CA17}"/>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67538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01289E2-E0FB-4100-99AE-FC48AB519EE0}"/>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52069"/>
            <a:ext cx="3932237"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255600"/>
            <a:ext cx="5231567" cy="6346800"/>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3283710"/>
            <a:ext cx="3932237"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7D989723-4BF4-48A4-B5CD-B482435A8942}" type="datetime1">
              <a:rPr lang="en-US" smtClean="0"/>
              <a:t>3/15/2023</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2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BF50E9D-E2D8-41FB-816D-829494C06AD8}"/>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15">
            <a:extLst>
              <a:ext uri="{FF2B5EF4-FFF2-40B4-BE49-F238E27FC236}">
                <a16:creationId xmlns:a16="http://schemas.microsoft.com/office/drawing/2014/main" id="{0C17ED7B-D5EA-4FB8-8E1B-F04BFE982E63}"/>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0" name="Straight Connector 19">
            <a:extLst>
              <a:ext uri="{FF2B5EF4-FFF2-40B4-BE49-F238E27FC236}">
                <a16:creationId xmlns:a16="http://schemas.microsoft.com/office/drawing/2014/main" id="{4A992C28-7C5F-479C-A649-564EFD0EEABF}"/>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D1F0C21-A9B5-47E2-93F8-6226D37312FC}"/>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04376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C33DF7-D0A2-49E4-BF1D-6DC097E62DC5}"/>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1519351" y="652069"/>
            <a:ext cx="3490800"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0"/>
            <a:ext cx="5231567" cy="6857999"/>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1519351" y="3283710"/>
            <a:ext cx="3490800"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934AF4EC-7DDE-4C95-9956-59513BFBB065}" type="datetime1">
              <a:rPr lang="en-US" smtClean="0"/>
              <a:t>3/15/2023</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1277838" y="837332"/>
            <a:ext cx="72843" cy="2042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65941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943ED311-FC15-4C06-8B1C-5C57F3F9A78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0207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Picture with Caption">
    <p:bg>
      <p:bgPr>
        <a:solidFill>
          <a:schemeClr val="bg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FC6DCA8-CFF5-4F20-A410-C3EA0873DEFA}"/>
              </a:ext>
            </a:extLst>
          </p:cNvPr>
          <p:cNvSpPr>
            <a:spLocks noGrp="1"/>
          </p:cNvSpPr>
          <p:nvPr>
            <p:ph type="pic" sz="quarter" idx="15"/>
          </p:nvPr>
        </p:nvSpPr>
        <p:spPr>
          <a:xfrm>
            <a:off x="0" y="0"/>
            <a:ext cx="12191999" cy="4251153"/>
          </a:xfrm>
          <a:custGeom>
            <a:avLst/>
            <a:gdLst>
              <a:gd name="connsiteX0" fmla="*/ 0 w 12191999"/>
              <a:gd name="connsiteY0" fmla="*/ 0 h 4251153"/>
              <a:gd name="connsiteX1" fmla="*/ 12191999 w 12191999"/>
              <a:gd name="connsiteY1" fmla="*/ 0 h 4251153"/>
              <a:gd name="connsiteX2" fmla="*/ 12191999 w 12191999"/>
              <a:gd name="connsiteY2" fmla="*/ 795243 h 4251153"/>
              <a:gd name="connsiteX3" fmla="*/ 11190767 w 12191999"/>
              <a:gd name="connsiteY3" fmla="*/ 795243 h 4251153"/>
              <a:gd name="connsiteX4" fmla="*/ 11190767 w 12191999"/>
              <a:gd name="connsiteY4" fmla="*/ 802443 h 4251153"/>
              <a:gd name="connsiteX5" fmla="*/ 12191999 w 12191999"/>
              <a:gd name="connsiteY5" fmla="*/ 802443 h 4251153"/>
              <a:gd name="connsiteX6" fmla="*/ 12191999 w 12191999"/>
              <a:gd name="connsiteY6" fmla="*/ 4251153 h 4251153"/>
              <a:gd name="connsiteX7" fmla="*/ 0 w 12191999"/>
              <a:gd name="connsiteY7" fmla="*/ 4251153 h 425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251153">
                <a:moveTo>
                  <a:pt x="0" y="0"/>
                </a:moveTo>
                <a:lnTo>
                  <a:pt x="12191999" y="0"/>
                </a:lnTo>
                <a:lnTo>
                  <a:pt x="12191999" y="795243"/>
                </a:lnTo>
                <a:lnTo>
                  <a:pt x="11190767" y="795243"/>
                </a:lnTo>
                <a:lnTo>
                  <a:pt x="11190767" y="802443"/>
                </a:lnTo>
                <a:lnTo>
                  <a:pt x="12191999" y="802443"/>
                </a:lnTo>
                <a:lnTo>
                  <a:pt x="12191999" y="4251153"/>
                </a:lnTo>
                <a:lnTo>
                  <a:pt x="0" y="4251153"/>
                </a:lnTo>
                <a:close/>
              </a:path>
            </a:pathLst>
          </a:custGeom>
          <a:solidFill>
            <a:schemeClr val="bg1">
              <a:alpha val="50000"/>
            </a:schemeClr>
          </a:solidFill>
        </p:spPr>
        <p:txBody>
          <a:bodyPr wrap="square" anchor="ctr" anchorCtr="0">
            <a:noAutofit/>
          </a:bodyPr>
          <a:lstStyle>
            <a:lvl1pPr marL="0" indent="0" algn="ctr">
              <a:buNone/>
              <a:defRPr sz="1500"/>
            </a:lvl1pPr>
          </a:lstStyle>
          <a:p>
            <a:r>
              <a:rPr lang="en-US" noProof="0" dirty="0"/>
              <a:t>Click icon to add picture</a:t>
            </a:r>
          </a:p>
        </p:txBody>
      </p:sp>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6320892" y="5027253"/>
            <a:ext cx="5373461" cy="1132143"/>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cxnSp>
        <p:nvCxnSpPr>
          <p:cNvPr id="20" name="Straight Connector 19">
            <a:extLst>
              <a:ext uri="{FF2B5EF4-FFF2-40B4-BE49-F238E27FC236}">
                <a16:creationId xmlns:a16="http://schemas.microsoft.com/office/drawing/2014/main" id="{4B6A7686-9AC4-4F00-9096-A661393BEBDC}"/>
              </a:ext>
            </a:extLst>
          </p:cNvPr>
          <p:cNvCxnSpPr/>
          <p:nvPr userDrawn="1"/>
        </p:nvCxnSpPr>
        <p:spPr>
          <a:xfrm>
            <a:off x="1838883" y="607270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694226" y="4626870"/>
            <a:ext cx="4626665" cy="1389106"/>
          </a:xfrm>
        </p:spPr>
        <p:txBody>
          <a:bodyPr anchor="b">
            <a:normAutofit/>
          </a:bodyPr>
          <a:lstStyle>
            <a:lvl1pPr algn="l">
              <a:defRPr sz="4000" b="1">
                <a:solidFill>
                  <a:schemeClr val="bg1"/>
                </a:solidFill>
              </a:defRPr>
            </a:lvl1pPr>
          </a:lstStyle>
          <a:p>
            <a:r>
              <a:rPr lang="en-US" noProof="0"/>
              <a:t>PICTURE</a:t>
            </a:r>
            <a:br>
              <a:rPr lang="en-US" noProof="0"/>
            </a:br>
            <a:r>
              <a:rPr lang="en-US" noProof="0"/>
              <a:t>SLIDE</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E11F7C77-DBB5-4D0F-9120-27BDB5B99C32}" type="datetime1">
              <a:rPr lang="en-US" noProof="0" smtClean="0"/>
              <a:t>3/15/2023</a:t>
            </a:fld>
            <a:endParaRPr lang="en-US" noProof="0"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a:xfrm>
            <a:off x="1694226" y="6159402"/>
            <a:ext cx="2154460" cy="365125"/>
          </a:xfrm>
        </p:spPr>
        <p:txBody>
          <a:bodyPr/>
          <a:lstStyle/>
          <a:p>
            <a:r>
              <a:rPr lang="en-US" noProof="0"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dirty="0"/>
          </a:p>
        </p:txBody>
      </p:sp>
      <p:cxnSp>
        <p:nvCxnSpPr>
          <p:cNvPr id="17" name="Straight Connector 16">
            <a:extLst>
              <a:ext uri="{FF2B5EF4-FFF2-40B4-BE49-F238E27FC236}">
                <a16:creationId xmlns:a16="http://schemas.microsoft.com/office/drawing/2014/main" id="{3AE6B4C8-5DC5-48CB-A4AB-540F064C26C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BA6E06C-D6DA-4EDA-9A87-02C42E3144CB}"/>
              </a:ext>
            </a:extLst>
          </p:cNvPr>
          <p:cNvSpPr/>
          <p:nvPr userDrawn="1"/>
        </p:nvSpPr>
        <p:spPr>
          <a:xfrm>
            <a:off x="1283369" y="4914000"/>
            <a:ext cx="720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E088D115-EF5A-444B-AD3E-D2EE18401B4A}"/>
              </a:ext>
            </a:extLst>
          </p:cNvPr>
          <p:cNvCxnSpPr>
            <a:cxnSpLocks/>
          </p:cNvCxnSpPr>
          <p:nvPr userDrawn="1"/>
        </p:nvCxnSpPr>
        <p:spPr>
          <a:xfrm>
            <a:off x="11184000" y="80536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 Placeholder 15">
            <a:extLst>
              <a:ext uri="{FF2B5EF4-FFF2-40B4-BE49-F238E27FC236}">
                <a16:creationId xmlns:a16="http://schemas.microsoft.com/office/drawing/2014/main" id="{D9DE605B-C51B-41B7-9FCB-86CE13FFB5F6}"/>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noProof="0"/>
              <a:t>20XX</a:t>
            </a:r>
          </a:p>
        </p:txBody>
      </p:sp>
    </p:spTree>
    <p:extLst>
      <p:ext uri="{BB962C8B-B14F-4D97-AF65-F5344CB8AC3E}">
        <p14:creationId xmlns:p14="http://schemas.microsoft.com/office/powerpoint/2010/main" val="14624940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pic>
        <p:nvPicPr>
          <p:cNvPr id="8" name="Picture 7" descr="A person raising her hand in front of a crowd of people&#10;&#10;Description automatically generated with medium confidence">
            <a:extLst>
              <a:ext uri="{FF2B5EF4-FFF2-40B4-BE49-F238E27FC236}">
                <a16:creationId xmlns:a16="http://schemas.microsoft.com/office/drawing/2014/main" id="{0F1F887D-14CE-4487-858B-8137732F96AF}"/>
              </a:ext>
            </a:extLst>
          </p:cNvPr>
          <p:cNvPicPr>
            <a:picLocks noChangeAspect="1"/>
          </p:cNvPicPr>
          <p:nvPr userDrawn="1"/>
        </p:nvPicPr>
        <p:blipFill rotWithShape="1">
          <a:blip r:embed="rId2"/>
          <a:srcRect l="1086" t="2116" r="-785" b="14474"/>
          <a:stretch/>
        </p:blipFill>
        <p:spPr>
          <a:xfrm>
            <a:off x="0" y="-1"/>
            <a:ext cx="12288642" cy="6854007"/>
          </a:xfrm>
          <a:prstGeom prst="rect">
            <a:avLst/>
          </a:prstGeom>
        </p:spPr>
      </p:pic>
      <p:sp>
        <p:nvSpPr>
          <p:cNvPr id="56" name="Rectangle 55">
            <a:extLst>
              <a:ext uri="{FF2B5EF4-FFF2-40B4-BE49-F238E27FC236}">
                <a16:creationId xmlns:a16="http://schemas.microsoft.com/office/drawing/2014/main" id="{68D5CEF0-7838-4E94-B0E2-6286757235DA}"/>
              </a:ext>
            </a:extLst>
          </p:cNvPr>
          <p:cNvSpPr/>
          <p:nvPr userDrawn="1"/>
        </p:nvSpPr>
        <p:spPr>
          <a:xfrm>
            <a:off x="0" y="-3993"/>
            <a:ext cx="12192000" cy="6858000"/>
          </a:xfrm>
          <a:prstGeom prst="rect">
            <a:avLst/>
          </a:prstGeom>
          <a:gradFill flip="none" rotWithShape="1">
            <a:gsLst>
              <a:gs pos="6700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solidFill>
                  <a:schemeClr val="bg1"/>
                </a:soli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0"/>
            <a:ext cx="72000" cy="11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97706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dirty="0"/>
              <a:t>Click icon to add picture</a:t>
            </a:r>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1237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dirty="0"/>
              <a:t>Click icon to add picture</a:t>
            </a:r>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04768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dirty="0"/>
              <a:t>Click icon to add picture</a:t>
            </a:r>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97706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dirty="0"/>
              <a:t>Click icon to add picture</a:t>
            </a:r>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1237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dirty="0"/>
              <a:t>Click icon to add picture</a:t>
            </a:r>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04768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dirty="0"/>
              <a:t>Click icon to add picture</a:t>
            </a:r>
          </a:p>
        </p:txBody>
      </p:sp>
    </p:spTree>
    <p:extLst>
      <p:ext uri="{BB962C8B-B14F-4D97-AF65-F5344CB8AC3E}">
        <p14:creationId xmlns:p14="http://schemas.microsoft.com/office/powerpoint/2010/main" val="2236601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Overview">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7427B840-CC27-4923-A00E-7899AF7A4460}"/>
              </a:ext>
            </a:extLst>
          </p:cNvPr>
          <p:cNvSpPr/>
          <p:nvPr userDrawn="1"/>
        </p:nvSpPr>
        <p:spPr>
          <a:xfrm>
            <a:off x="0" y="5764039"/>
            <a:ext cx="12192000" cy="1093961"/>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gradFill>
                  <a:gsLst>
                    <a:gs pos="0">
                      <a:schemeClr val="bg2"/>
                    </a:gs>
                    <a:gs pos="100000">
                      <a:schemeClr val="accent1"/>
                    </a:gs>
                  </a:gsLst>
                  <a:lin ang="0" scaled="1"/>
                </a:gra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7B3A6B8C-51E0-4512-9EB9-DD1BB2387348}" type="datetime1">
              <a:rPr lang="en-US" smtClean="0"/>
              <a:t>3/15/2023</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0"/>
            <a:ext cx="72000" cy="115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04123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dirty="0"/>
              <a:t>Click icon to add picture</a:t>
            </a:r>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7654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dirty="0"/>
              <a:t>Click icon to add picture</a:t>
            </a:r>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11185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dirty="0"/>
              <a:t>Click icon to add picture</a:t>
            </a:r>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04123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dirty="0"/>
              <a:t>Click icon to add picture</a:t>
            </a:r>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7654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dirty="0"/>
              <a:t>Click icon to add picture</a:t>
            </a:r>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11185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dirty="0"/>
              <a:t>Click icon to add picture</a:t>
            </a:r>
          </a:p>
        </p:txBody>
      </p:sp>
    </p:spTree>
    <p:extLst>
      <p:ext uri="{BB962C8B-B14F-4D97-AF65-F5344CB8AC3E}">
        <p14:creationId xmlns:p14="http://schemas.microsoft.com/office/powerpoint/2010/main" val="326096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413986"/>
            <a:ext cx="7107331" cy="1838643"/>
          </a:xfrm>
        </p:spPr>
        <p:txBody>
          <a:bodyPr anchor="b">
            <a:normAutofit/>
          </a:bodyPr>
          <a:lstStyle>
            <a:lvl1pPr algn="l">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4599498"/>
            <a:ext cx="7107331" cy="966857"/>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a:t>
            </a:r>
            <a:br>
              <a:rPr lang="en-US" noProof="0"/>
            </a:br>
            <a:r>
              <a:rPr lang="en-US" noProof="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D229C6A1-E569-4FC9-9D93-90A846C9C5BB}" type="datetime1">
              <a:rPr lang="en-US" noProof="0" smtClean="0"/>
              <a:t>3/15/2023</a:t>
            </a:fld>
            <a:endParaRPr lang="en-US" noProof="0"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2740862"/>
            <a:ext cx="144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444445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E88EDA-C5A5-4C22-8CE4-5C7FDCF2E859}"/>
              </a:ext>
            </a:extLst>
          </p:cNvPr>
          <p:cNvCxnSpPr>
            <a:cxnSpLocks/>
          </p:cNvCxnSpPr>
          <p:nvPr userDrawn="1"/>
        </p:nvCxnSpPr>
        <p:spPr>
          <a:xfrm flipV="1">
            <a:off x="11077074" y="5622756"/>
            <a:ext cx="0" cy="98422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1B98974C-AC7A-4E66-AE1A-DBA5F1A1D054}"/>
              </a:ext>
            </a:extLst>
          </p:cNvPr>
          <p:cNvSpPr>
            <a:spLocks noGrp="1"/>
          </p:cNvSpPr>
          <p:nvPr>
            <p:ph type="body" sz="quarter" idx="13" hasCustomPrompt="1"/>
          </p:nvPr>
        </p:nvSpPr>
        <p:spPr>
          <a:xfrm>
            <a:off x="9416048" y="5532986"/>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16251742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70994831-EE46-4DEA-9077-4FEBBCD60EB3}"/>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solidFill>
                  <a:schemeClr val="bg1"/>
                </a:soli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E15065FF-3A74-4B0F-9624-362545A943D5}" type="datetime1">
              <a:rPr lang="en-US" smtClean="0"/>
              <a:t>3/15/2023</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244444"/>
            <a:ext cx="72000" cy="907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04123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dirty="0"/>
              <a:t>Click icon to add picture</a:t>
            </a:r>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7654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dirty="0"/>
              <a:t>Click icon to add picture</a:t>
            </a:r>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11185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dirty="0"/>
              <a:t>Click icon to add picture</a:t>
            </a:r>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04123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dirty="0"/>
              <a:t>Click icon to add picture</a:t>
            </a:r>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7654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dirty="0"/>
              <a:t>Click icon to add picture</a:t>
            </a:r>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11185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dirty="0"/>
              <a:t>Click icon to add picture</a:t>
            </a:r>
          </a:p>
        </p:txBody>
      </p:sp>
      <p:cxnSp>
        <p:nvCxnSpPr>
          <p:cNvPr id="57" name="Straight Connector 56">
            <a:extLst>
              <a:ext uri="{FF2B5EF4-FFF2-40B4-BE49-F238E27FC236}">
                <a16:creationId xmlns:a16="http://schemas.microsoft.com/office/drawing/2014/main" id="{6EC8F712-6C02-43F3-8A0A-5DCA975E7C38}"/>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8B62D71-4318-4C96-828A-D19FFBFA7BDA}"/>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5">
            <a:extLst>
              <a:ext uri="{FF2B5EF4-FFF2-40B4-BE49-F238E27FC236}">
                <a16:creationId xmlns:a16="http://schemas.microsoft.com/office/drawing/2014/main" id="{12E8DD1E-B3CA-4756-A792-B476AFA9AE24}"/>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34" name="Straight Connector 33">
            <a:extLst>
              <a:ext uri="{FF2B5EF4-FFF2-40B4-BE49-F238E27FC236}">
                <a16:creationId xmlns:a16="http://schemas.microsoft.com/office/drawing/2014/main" id="{9603F760-AD2F-4611-99B6-58C4666AEBA1}"/>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2182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1519350" y="645199"/>
            <a:ext cx="4737482" cy="1338841"/>
          </a:xfrm>
        </p:spPr>
        <p:txBody>
          <a:bodyPr anchor="b">
            <a:noAutofit/>
          </a:bodyPr>
          <a:lstStyle>
            <a:lvl1pPr>
              <a:defRPr lang="en-US" sz="4000" b="1" kern="1200" dirty="0">
                <a:solidFill>
                  <a:schemeClr val="bg1"/>
                </a:solidFill>
                <a:latin typeface="+mj-lt"/>
                <a:ea typeface="+mj-ea"/>
                <a:cs typeface="+mj-cs"/>
              </a:defRPr>
            </a:lvl1pPr>
          </a:lstStyle>
          <a:p>
            <a:r>
              <a:rPr lang="en-US" dirty="0"/>
              <a:t>OVERVIEW</a:t>
            </a:r>
            <a:br>
              <a:rPr lang="en-US" dirty="0"/>
            </a:br>
            <a:r>
              <a:rPr lang="en-US" dirty="0"/>
              <a:t>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1386001"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D578B35B-55DE-4D82-AAED-127142AD1F9F}" type="datetime1">
              <a:rPr lang="en-US" smtClean="0"/>
              <a:t>3/15/2023</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5">
            <a:extLst>
              <a:ext uri="{FF2B5EF4-FFF2-40B4-BE49-F238E27FC236}">
                <a16:creationId xmlns:a16="http://schemas.microsoft.com/office/drawing/2014/main" id="{AC031692-3E92-4C7E-A067-5F49BD126705}"/>
              </a:ext>
            </a:extLst>
          </p:cNvPr>
          <p:cNvSpPr>
            <a:spLocks noGrp="1"/>
          </p:cNvSpPr>
          <p:nvPr>
            <p:ph type="body" sz="quarter" idx="15" hasCustomPrompt="1"/>
          </p:nvPr>
        </p:nvSpPr>
        <p:spPr>
          <a:xfrm>
            <a:off x="11084400" y="838800"/>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924863"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463725"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1386001"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924863"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463725"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1386001"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924863"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463725"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1386001"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924863"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463725"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49843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dirty="0"/>
              <a:t>Click icon to add picture</a:t>
            </a:r>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503374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dirty="0"/>
              <a:t>Click icon to add picture</a:t>
            </a:r>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56905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dirty="0"/>
              <a:t>Click icon to add picture</a:t>
            </a:r>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49843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dirty="0"/>
              <a:t>Click icon to add picture</a:t>
            </a:r>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503374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dirty="0"/>
              <a:t>Click icon to add picture</a:t>
            </a:r>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56905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dirty="0"/>
              <a:t>Click icon to add picture</a:t>
            </a:r>
          </a:p>
        </p:txBody>
      </p:sp>
      <p:sp>
        <p:nvSpPr>
          <p:cNvPr id="54" name="Rectangle 53">
            <a:extLst>
              <a:ext uri="{FF2B5EF4-FFF2-40B4-BE49-F238E27FC236}">
                <a16:creationId xmlns:a16="http://schemas.microsoft.com/office/drawing/2014/main" id="{1C2768A5-0309-41B3-94FB-AA3A2FCB638E}"/>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35452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4724400" y="0"/>
            <a:ext cx="74676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1519350" y="645199"/>
            <a:ext cx="4737482" cy="1338841"/>
          </a:xfrm>
        </p:spPr>
        <p:txBody>
          <a:bodyPr anchor="b">
            <a:noAutofit/>
          </a:bodyPr>
          <a:lstStyle>
            <a:lvl1pPr>
              <a:defRPr lang="en-US" sz="4000" b="1" kern="1200" dirty="0">
                <a:gradFill>
                  <a:gsLst>
                    <a:gs pos="0">
                      <a:schemeClr val="bg2"/>
                    </a:gs>
                    <a:gs pos="100000">
                      <a:schemeClr val="accent1"/>
                    </a:gs>
                  </a:gsLst>
                  <a:lin ang="0" scaled="1"/>
                </a:gradFill>
                <a:latin typeface="+mj-lt"/>
                <a:ea typeface="+mj-ea"/>
                <a:cs typeface="+mj-cs"/>
              </a:defRPr>
            </a:lvl1pPr>
          </a:lstStyle>
          <a:p>
            <a:r>
              <a:rPr lang="en-US" dirty="0"/>
              <a:t>OVERVIEW</a:t>
            </a:r>
            <a:br>
              <a:rPr lang="en-US" dirty="0"/>
            </a:br>
            <a:r>
              <a:rPr lang="en-US" dirty="0"/>
              <a:t>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1386001" y="309278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EFA441BB-2CCE-42E8-8A4D-47586555D345}" type="datetime1">
              <a:rPr lang="en-US" smtClean="0"/>
              <a:t>3/15/2023</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924863"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463725"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1386001" y="5203994"/>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924863"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463725"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1386001" y="351635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924863" y="35163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463725"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1386001" y="562755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924863"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463725"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498434" y="221518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bg1"/>
                </a:solidFill>
              </a:defRPr>
            </a:lvl1pPr>
          </a:lstStyle>
          <a:p>
            <a:r>
              <a:rPr lang="en-US" dirty="0"/>
              <a:t>Click icon to add picture</a:t>
            </a:r>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503374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dirty="0"/>
              <a:t>Click icon to add picture</a:t>
            </a:r>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56905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dirty="0"/>
              <a:t>Click icon to add picture</a:t>
            </a:r>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498434" y="434729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bg1"/>
                </a:solidFill>
              </a:defRPr>
            </a:lvl1pPr>
          </a:lstStyle>
          <a:p>
            <a:r>
              <a:rPr lang="en-US" dirty="0"/>
              <a:t>Click icon to add picture</a:t>
            </a:r>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503374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dirty="0"/>
              <a:t>Click icon to add picture</a:t>
            </a:r>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56905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dirty="0"/>
              <a:t>Click icon to add picture</a:t>
            </a:r>
          </a:p>
        </p:txBody>
      </p:sp>
      <p:sp>
        <p:nvSpPr>
          <p:cNvPr id="54" name="Rectangle 53">
            <a:extLst>
              <a:ext uri="{FF2B5EF4-FFF2-40B4-BE49-F238E27FC236}">
                <a16:creationId xmlns:a16="http://schemas.microsoft.com/office/drawing/2014/main" id="{1C2768A5-0309-41B3-94FB-AA3A2FCB638E}"/>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20621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85FB182-4CCC-45D7-A2A4-A593CA00EB54}"/>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8E2AFE-9147-47F3-ADFE-AD251E989D20}"/>
              </a:ext>
            </a:extLst>
          </p:cNvPr>
          <p:cNvSpPr>
            <a:spLocks noGrp="1"/>
          </p:cNvSpPr>
          <p:nvPr>
            <p:ph type="title" hasCustomPrompt="1"/>
          </p:nvPr>
        </p:nvSpPr>
        <p:spPr>
          <a:xfrm>
            <a:off x="1814400" y="1144587"/>
            <a:ext cx="9395400" cy="1483413"/>
          </a:xfrm>
        </p:spPr>
        <p:txBody>
          <a:bodyPr>
            <a:noAutofit/>
          </a:bodyPr>
          <a:lstStyle>
            <a:lvl1pPr>
              <a:defRPr sz="5500"/>
            </a:lvl1pPr>
          </a:lstStyle>
          <a:p>
            <a:r>
              <a:rPr lang="en-US" dirty="0"/>
              <a:t>THANK</a:t>
            </a:r>
            <a:br>
              <a:rPr lang="en-US" dirty="0"/>
            </a:br>
            <a:r>
              <a:rPr lang="en-US" dirty="0"/>
              <a:t>YOU!</a:t>
            </a:r>
          </a:p>
        </p:txBody>
      </p:sp>
      <p:sp>
        <p:nvSpPr>
          <p:cNvPr id="4" name="Date Placeholder 3">
            <a:extLst>
              <a:ext uri="{FF2B5EF4-FFF2-40B4-BE49-F238E27FC236}">
                <a16:creationId xmlns:a16="http://schemas.microsoft.com/office/drawing/2014/main" id="{59B46BDE-7853-435A-80A6-D25940D17A54}"/>
              </a:ext>
            </a:extLst>
          </p:cNvPr>
          <p:cNvSpPr>
            <a:spLocks noGrp="1"/>
          </p:cNvSpPr>
          <p:nvPr>
            <p:ph type="dt" sz="half" idx="10"/>
          </p:nvPr>
        </p:nvSpPr>
        <p:spPr/>
        <p:txBody>
          <a:bodyPr/>
          <a:lstStyle/>
          <a:p>
            <a:fld id="{11D0F1A0-84E6-4AA0-9183-7CA10A278BD9}" type="datetime1">
              <a:rPr lang="en-US" smtClean="0"/>
              <a:t>3/15/2023</a:t>
            </a:fld>
            <a:endParaRPr lang="en-US" dirty="0"/>
          </a:p>
        </p:txBody>
      </p:sp>
      <p:sp>
        <p:nvSpPr>
          <p:cNvPr id="5" name="Footer Placeholder 4">
            <a:extLst>
              <a:ext uri="{FF2B5EF4-FFF2-40B4-BE49-F238E27FC236}">
                <a16:creationId xmlns:a16="http://schemas.microsoft.com/office/drawing/2014/main" id="{B4C83E82-A916-403C-8BE8-252132A9420A}"/>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1C7F2326-238E-4FE6-8842-680DE4A0432D}"/>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B9D0891-2A9E-4F35-82BE-7966AECBB0F1}"/>
              </a:ext>
            </a:extLst>
          </p:cNvPr>
          <p:cNvSpPr/>
          <p:nvPr userDrawn="1"/>
        </p:nvSpPr>
        <p:spPr>
          <a:xfrm>
            <a:off x="1379621" y="0"/>
            <a:ext cx="144000" cy="24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E52F6420-3AFC-4D7F-A45D-56EA5EFC0D18}"/>
              </a:ext>
            </a:extLst>
          </p:cNvPr>
          <p:cNvSpPr>
            <a:spLocks noGrp="1"/>
          </p:cNvSpPr>
          <p:nvPr>
            <p:ph type="subTitle" idx="13" hasCustomPrompt="1"/>
          </p:nvPr>
        </p:nvSpPr>
        <p:spPr>
          <a:xfrm>
            <a:off x="1812758" y="3038688"/>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cxnSp>
        <p:nvCxnSpPr>
          <p:cNvPr id="11" name="Straight Connector 10">
            <a:extLst>
              <a:ext uri="{FF2B5EF4-FFF2-40B4-BE49-F238E27FC236}">
                <a16:creationId xmlns:a16="http://schemas.microsoft.com/office/drawing/2014/main" id="{2BC78E93-F6DF-44C7-A9BB-D035C397BFD5}"/>
              </a:ext>
            </a:extLst>
          </p:cNvPr>
          <p:cNvCxnSpPr/>
          <p:nvPr userDrawn="1"/>
        </p:nvCxnSpPr>
        <p:spPr>
          <a:xfrm>
            <a:off x="1957137" y="288364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87BFFD5-4519-4811-BDD2-3B0318780ACC}"/>
              </a:ext>
            </a:extLst>
          </p:cNvPr>
          <p:cNvCxnSpPr>
            <a:cxnSpLocks/>
          </p:cNvCxnSpPr>
          <p:nvPr userDrawn="1"/>
        </p:nvCxnSpPr>
        <p:spPr>
          <a:xfrm rot="16200000">
            <a:off x="10391274" y="6172200"/>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4">
            <a:extLst>
              <a:ext uri="{FF2B5EF4-FFF2-40B4-BE49-F238E27FC236}">
                <a16:creationId xmlns:a16="http://schemas.microsoft.com/office/drawing/2014/main" id="{A4E36001-6B54-4F6D-9532-965904F3C338}"/>
              </a:ext>
            </a:extLst>
          </p:cNvPr>
          <p:cNvSpPr>
            <a:spLocks noGrp="1"/>
          </p:cNvSpPr>
          <p:nvPr>
            <p:ph type="body" sz="quarter" idx="14" hasCustomPrompt="1"/>
          </p:nvPr>
        </p:nvSpPr>
        <p:spPr>
          <a:xfrm>
            <a:off x="9416048" y="5377580"/>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4058583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1" y="0"/>
            <a:ext cx="12191989"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522758"/>
            <a:ext cx="8807116" cy="2387600"/>
          </a:xfrm>
        </p:spPr>
        <p:txBody>
          <a:bodyPr anchor="b">
            <a:normAutofit/>
          </a:bodyPr>
          <a:lstStyle>
            <a:lvl1pPr algn="l">
              <a:defRPr sz="5500" b="1">
                <a:solidFill>
                  <a:schemeClr val="bg1"/>
                </a:solidFill>
              </a:defRPr>
            </a:lvl1pPr>
          </a:lstStyle>
          <a:p>
            <a:r>
              <a:rPr lang="en-US" dirty="0"/>
              <a:t>THANK</a:t>
            </a:r>
            <a:br>
              <a:rPr lang="en-US" dirty="0"/>
            </a:br>
            <a:r>
              <a:rPr lang="en-US" dirty="0"/>
              <a:t>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25722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7339F772-C659-4F6E-A95D-21349475745A}" type="datetime1">
              <a:rPr lang="en-US" smtClean="0"/>
              <a:t>3/15/2023</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3438000"/>
            <a:ext cx="144000" cy="34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10217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85801"/>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1006893"/>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5349505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hank You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00332"/>
            <a:ext cx="8807116" cy="915873"/>
          </a:xfrm>
        </p:spPr>
        <p:txBody>
          <a:bodyPr anchor="b">
            <a:normAutofit/>
          </a:bodyPr>
          <a:lstStyle>
            <a:lvl1pPr algn="l">
              <a:defRPr sz="5500" b="1">
                <a:solidFill>
                  <a:schemeClr val="bg1"/>
                </a:solidFill>
              </a:defRPr>
            </a:lvl1pPr>
          </a:lstStyle>
          <a:p>
            <a:r>
              <a:rPr lang="en-US" noProof="0"/>
              <a:t>THANK YOU!</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878000"/>
            <a:ext cx="144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808027"/>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632EEF-732A-4DE7-BC5A-A86C31DB6F5A}"/>
              </a:ext>
            </a:extLst>
          </p:cNvPr>
          <p:cNvCxnSpPr>
            <a:cxnSpLocks/>
          </p:cNvCxnSpPr>
          <p:nvPr userDrawn="1"/>
        </p:nvCxnSpPr>
        <p:spPr>
          <a:xfrm rot="16200000">
            <a:off x="10391274" y="685801"/>
            <a:ext cx="137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6357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D61DF5-2BE6-40B6-97DF-A161EF9520AA}"/>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413986"/>
            <a:ext cx="7107331" cy="1838643"/>
          </a:xfrm>
        </p:spPr>
        <p:txBody>
          <a:bodyPr anchor="b">
            <a:normAutofit/>
          </a:bodyPr>
          <a:lstStyle>
            <a:lvl1pPr algn="l">
              <a:defRPr sz="5500" b="1">
                <a:solidFill>
                  <a:schemeClr val="bg1"/>
                </a:solidFill>
              </a:defRPr>
            </a:lvl1pPr>
          </a:lstStyle>
          <a:p>
            <a:r>
              <a:rPr lang="en-US" dirty="0"/>
              <a:t>THANK</a:t>
            </a:r>
            <a:br>
              <a:rPr lang="en-US" dirty="0"/>
            </a:br>
            <a:r>
              <a:rPr lang="en-US" dirty="0"/>
              <a:t>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4599498"/>
            <a:ext cx="7107331" cy="966857"/>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CF1BB306-77B6-40D8-8A71-1A24515FE48B}" type="datetime1">
              <a:rPr lang="en-US" smtClean="0"/>
              <a:t>3/15/2023</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2740862"/>
            <a:ext cx="144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444445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E88EDA-C5A5-4C22-8CE4-5C7FDCF2E859}"/>
              </a:ext>
            </a:extLst>
          </p:cNvPr>
          <p:cNvCxnSpPr>
            <a:cxnSpLocks/>
          </p:cNvCxnSpPr>
          <p:nvPr userDrawn="1"/>
        </p:nvCxnSpPr>
        <p:spPr>
          <a:xfrm flipV="1">
            <a:off x="11077074" y="5622756"/>
            <a:ext cx="0" cy="98422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1B98974C-AC7A-4E66-AE1A-DBA5F1A1D054}"/>
              </a:ext>
            </a:extLst>
          </p:cNvPr>
          <p:cNvSpPr>
            <a:spLocks noGrp="1"/>
          </p:cNvSpPr>
          <p:nvPr>
            <p:ph type="body" sz="quarter" idx="13" hasCustomPrompt="1"/>
          </p:nvPr>
        </p:nvSpPr>
        <p:spPr>
          <a:xfrm>
            <a:off x="9416048" y="5513936"/>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42027339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0"/>
            <a:ext cx="12192000" cy="4446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64500"/>
            <a:ext cx="8807116" cy="915873"/>
          </a:xfrm>
        </p:spPr>
        <p:txBody>
          <a:bodyPr anchor="b">
            <a:normAutofit/>
          </a:bodyPr>
          <a:lstStyle>
            <a:lvl1pPr algn="l">
              <a:defRPr sz="5500" b="1">
                <a:gradFill>
                  <a:gsLst>
                    <a:gs pos="0">
                      <a:schemeClr val="bg2"/>
                    </a:gs>
                    <a:gs pos="100000">
                      <a:schemeClr val="accent1"/>
                    </a:gs>
                  </a:gsLst>
                  <a:lin ang="0" scaled="1"/>
                </a:gradFill>
              </a:defRPr>
            </a:lvl1pPr>
          </a:lstStyle>
          <a:p>
            <a:r>
              <a:rPr lang="en-US" noProof="0"/>
              <a:t>THANK 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6043285"/>
            <a:ext cx="9144000" cy="601840"/>
          </a:xfrm>
        </p:spPr>
        <p:txBody>
          <a:bodyPr>
            <a:normAutofit/>
          </a:bodyPr>
          <a:lstStyle>
            <a:lvl1pPr marL="0" indent="0" algn="l">
              <a:buNone/>
              <a:defRPr sz="30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646D3CFD-4D7A-41AC-A46D-B09F422513E8}" type="datetime1">
              <a:rPr lang="en-US" noProof="0" smtClean="0"/>
              <a:t>3/15/2023</a:t>
            </a:fld>
            <a:endParaRPr lang="en-US" noProof="0"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lvl1pPr>
              <a:defRPr>
                <a:solidFill>
                  <a:schemeClr val="accent1"/>
                </a:solidFill>
              </a:defRPr>
            </a:lvl1pPr>
          </a:lstStyle>
          <a:p>
            <a:r>
              <a:rPr lang="en-US" noProof="0"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lvl1pPr>
              <a:defRPr>
                <a:solidFill>
                  <a:schemeClr val="accent1"/>
                </a:solidFill>
              </a:defRPr>
            </a:lvl1pPr>
          </a:lstStyle>
          <a:p>
            <a:fld id="{95CBEC59-7FF9-4688-98DF-89832A0C9025}" type="slidenum">
              <a:rPr lang="en-US" noProof="0" smtClean="0"/>
              <a:pPr/>
              <a:t>‹#›</a:t>
            </a:fld>
            <a:endParaRPr lang="en-US" noProof="0"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950000"/>
            <a:ext cx="144000" cy="19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0800000">
            <a:off x="10820400" y="870003"/>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10668000" y="1005185"/>
            <a:ext cx="1460500" cy="481013"/>
          </a:xfrm>
        </p:spPr>
        <p:txBody>
          <a:bodyPr/>
          <a:lstStyle>
            <a:lvl1pPr marL="0" indent="0" algn="l">
              <a:buNone/>
              <a:defRPr lang="en-US" sz="3000" b="1" i="0" kern="1200" dirty="0">
                <a:solidFill>
                  <a:schemeClr val="tx2"/>
                </a:solidFill>
                <a:latin typeface="+mn-lt"/>
                <a:ea typeface="+mn-ea"/>
                <a:cs typeface="+mn-cs"/>
              </a:defRPr>
            </a:lvl1pPr>
          </a:lstStyle>
          <a:p>
            <a:pPr lvl="0"/>
            <a:r>
              <a:rPr lang="en-US" noProof="0"/>
              <a:t>20XX</a:t>
            </a:r>
          </a:p>
        </p:txBody>
      </p:sp>
      <p:cxnSp>
        <p:nvCxnSpPr>
          <p:cNvPr id="14" name="Straight Connector 13">
            <a:extLst>
              <a:ext uri="{FF2B5EF4-FFF2-40B4-BE49-F238E27FC236}">
                <a16:creationId xmlns:a16="http://schemas.microsoft.com/office/drawing/2014/main" id="{5475710E-5533-4BB2-A66B-352BB2B1F9CB}"/>
              </a:ext>
            </a:extLst>
          </p:cNvPr>
          <p:cNvCxnSpPr/>
          <p:nvPr userDrawn="1"/>
        </p:nvCxnSpPr>
        <p:spPr>
          <a:xfrm>
            <a:off x="1957137" y="5823067"/>
            <a:ext cx="93044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180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1"/>
            <a:ext cx="12192000" cy="4464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85756"/>
            <a:ext cx="8807116" cy="915873"/>
          </a:xfrm>
        </p:spPr>
        <p:txBody>
          <a:bodyPr anchor="b">
            <a:normAutofit/>
          </a:bodyPr>
          <a:lstStyle>
            <a:lvl1pPr algn="l">
              <a:defRPr sz="5500" b="1">
                <a:gradFill>
                  <a:gsLst>
                    <a:gs pos="0">
                      <a:schemeClr val="bg2"/>
                    </a:gs>
                    <a:gs pos="100000">
                      <a:schemeClr val="accent1"/>
                    </a:gs>
                  </a:gsLst>
                  <a:lin ang="0" scaled="1"/>
                </a:gra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6050473"/>
            <a:ext cx="9144000" cy="601840"/>
          </a:xfrm>
        </p:spPr>
        <p:txBody>
          <a:bodyPr>
            <a:normAutofit/>
          </a:bodyPr>
          <a:lstStyle>
            <a:lvl1pPr marL="0" indent="0" algn="l">
              <a:buNone/>
              <a:defRPr sz="30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EB7FBC92-456B-42A9-BBF5-ADCA2050DDCF}" type="datetime1">
              <a:rPr lang="en-US" noProof="0" smtClean="0"/>
              <a:t>3/15/2023</a:t>
            </a:fld>
            <a:endParaRPr lang="en-US" noProof="0"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950000"/>
            <a:ext cx="144000" cy="19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882423"/>
            <a:ext cx="93044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0800000">
            <a:off x="10820400" y="870003"/>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10668000" y="1005185"/>
            <a:ext cx="1460500" cy="481013"/>
          </a:xfrm>
        </p:spPr>
        <p:txBody>
          <a:bodyPr/>
          <a:lstStyle>
            <a:lvl1pPr marL="0" indent="0" algn="l">
              <a:buNone/>
              <a:defRPr lang="en-US" sz="3000" b="1" i="0" kern="1200" dirty="0">
                <a:solidFill>
                  <a:schemeClr val="tx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986155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929641" y="458919"/>
            <a:ext cx="9971159" cy="1325563"/>
          </a:xfrm>
        </p:spPr>
        <p:txBody>
          <a:bodyPr/>
          <a:lstStyle>
            <a:lvl1pPr>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929641" y="3775165"/>
            <a:ext cx="9971158" cy="2427923"/>
          </a:xfrm>
        </p:spPr>
        <p:txBody>
          <a:bodyPr>
            <a:normAutofit/>
          </a:bodyPr>
          <a:lstStyle>
            <a:lvl1pPr marL="0" indent="0">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B40F99D1-A115-46CA-B10A-279193A83BBC}" type="datetime1">
              <a:rPr lang="en-US" smtClean="0"/>
              <a:t>3/15/2023</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687289" y="0"/>
            <a:ext cx="72000" cy="1271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068863" y="1528464"/>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929641" y="1669110"/>
            <a:ext cx="9971158"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810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929641" y="458919"/>
            <a:ext cx="9971159" cy="1325563"/>
          </a:xfrm>
        </p:spPr>
        <p:txBody>
          <a:bodyPr/>
          <a:lstStyle>
            <a:lvl1pPr>
              <a:defRPr>
                <a:gradFill>
                  <a:gsLst>
                    <a:gs pos="0">
                      <a:schemeClr val="bg2"/>
                    </a:gs>
                    <a:gs pos="100000">
                      <a:schemeClr val="accent1"/>
                    </a:gs>
                  </a:gsLst>
                  <a:lin ang="0" scaled="1"/>
                </a:gradFill>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929641" y="3133484"/>
            <a:ext cx="10515600" cy="2427923"/>
          </a:xfrm>
        </p:spPr>
        <p:txBody>
          <a:bodyPr>
            <a:normAutofit/>
          </a:bodyPr>
          <a:lstStyle>
            <a:lvl1pPr marL="0" indent="0">
              <a:lnSpc>
                <a:spcPct val="100000"/>
              </a:lnSpc>
              <a:spcBef>
                <a:spcPts val="600"/>
              </a:spcBef>
              <a:buNone/>
              <a:defRPr sz="1600" i="0">
                <a:solidFill>
                  <a:schemeClr val="tx1">
                    <a:lumMod val="75000"/>
                    <a:lumOff val="25000"/>
                  </a:schemeClr>
                </a:solidFill>
              </a:defRPr>
            </a:lvl1pPr>
            <a:lvl2pPr marL="457200" indent="0">
              <a:buNone/>
              <a:defRPr sz="1800" i="1">
                <a:solidFill>
                  <a:schemeClr val="tx1">
                    <a:lumMod val="75000"/>
                    <a:lumOff val="25000"/>
                  </a:schemeClr>
                </a:solidFill>
              </a:defRPr>
            </a:lvl2pPr>
            <a:lvl3pPr marL="914400" indent="0">
              <a:buNone/>
              <a:defRPr sz="1600" i="1">
                <a:solidFill>
                  <a:schemeClr val="tx1">
                    <a:lumMod val="75000"/>
                    <a:lumOff val="25000"/>
                  </a:schemeClr>
                </a:solidFill>
              </a:defRPr>
            </a:lvl3pPr>
            <a:lvl4pPr marL="1371600" indent="0">
              <a:buNone/>
              <a:defRPr sz="1400" i="1">
                <a:solidFill>
                  <a:schemeClr val="tx1">
                    <a:lumMod val="75000"/>
                    <a:lumOff val="25000"/>
                  </a:schemeClr>
                </a:solidFill>
              </a:defRPr>
            </a:lvl4pPr>
            <a:lvl5pPr marL="1828800" indent="0">
              <a:buNone/>
              <a:defRPr sz="1400" i="1">
                <a:solidFill>
                  <a:schemeClr val="tx1">
                    <a:lumMod val="75000"/>
                    <a:lumOff val="2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B00E1783-EEF8-44D1-A300-8D20A32BB2D3}" type="datetime1">
              <a:rPr lang="en-US" smtClean="0"/>
              <a:t>3/15/2023</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687289" y="0"/>
            <a:ext cx="72000" cy="12710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068863" y="1528464"/>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929641" y="1669110"/>
            <a:ext cx="9971158" cy="692595"/>
          </a:xfrm>
        </p:spPr>
        <p:txBody>
          <a:bodyPr>
            <a:normAutofit/>
          </a:bodyPr>
          <a:lstStyle>
            <a:lvl1pPr marL="0" indent="0" algn="l">
              <a:buNone/>
              <a:defRPr sz="25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333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CF94AF4-4F78-4DA5-8571-FD66FFA6313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21" y="546844"/>
            <a:ext cx="8997738" cy="1325563"/>
          </a:xfrm>
        </p:spPr>
        <p:txBody>
          <a:bodyPr/>
          <a:lstStyle>
            <a:lvl1pPr>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1527520" y="3581731"/>
            <a:ext cx="8997737" cy="2230464"/>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38E8C37E-76B3-4A0D-BCD1-C5A52A858D66}" type="datetime1">
              <a:rPr lang="en-US" smtClean="0"/>
              <a:t>3/15/2023</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a:xfrm>
            <a:off x="590400" y="6159402"/>
            <a:ext cx="2788169"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8" y="244717"/>
            <a:ext cx="7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2" y="161638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20" y="1757035"/>
            <a:ext cx="8997737"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0938200" y="1341281"/>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0831016" y="1377655"/>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80265F1-E793-484F-ADC9-31450ADF8B0E}"/>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688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8" name="Picture 7" descr="A group of people sitting at desks with laptops&#10;&#10;Description automatically generated with medium confidence">
            <a:extLst>
              <a:ext uri="{FF2B5EF4-FFF2-40B4-BE49-F238E27FC236}">
                <a16:creationId xmlns:a16="http://schemas.microsoft.com/office/drawing/2014/main" id="{F92FB682-85CA-4973-8052-DE2BC9418CAA}"/>
              </a:ext>
            </a:extLst>
          </p:cNvPr>
          <p:cNvPicPr>
            <a:picLocks noChangeAspect="1"/>
          </p:cNvPicPr>
          <p:nvPr userDrawn="1"/>
        </p:nvPicPr>
        <p:blipFill rotWithShape="1">
          <a:blip r:embed="rId2"/>
          <a:srcRect t="4056" b="11569"/>
          <a:stretch/>
        </p:blipFill>
        <p:spPr>
          <a:xfrm>
            <a:off x="-1" y="0"/>
            <a:ext cx="12191999" cy="6858000"/>
          </a:xfrm>
          <a:prstGeom prst="rect">
            <a:avLst/>
          </a:prstGeom>
        </p:spPr>
      </p:pic>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32000">
                <a:schemeClr val="bg2">
                  <a:alpha val="85000"/>
                </a:schemeClr>
              </a:gs>
              <a:gs pos="63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443655"/>
            <a:ext cx="4143555" cy="1536580"/>
          </a:xfrm>
        </p:spPr>
        <p:txBody>
          <a:bodyPr/>
          <a:lstStyle>
            <a:lvl1pPr>
              <a:defRPr/>
            </a:lvl1pPr>
          </a:lstStyle>
          <a:p>
            <a:r>
              <a:rPr lang="en-US" dirty="0"/>
              <a:t>CONTENT</a:t>
            </a:r>
            <a:br>
              <a:rPr lang="en-US" dirty="0"/>
            </a:br>
            <a:r>
              <a:rPr lang="en-US" dirty="0"/>
              <a:t>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5871409" y="2588054"/>
            <a:ext cx="5228216" cy="3122935"/>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684524"/>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3811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51E1EAD-812A-4236-9F79-679D72C2B82D}"/>
              </a:ext>
            </a:extLst>
          </p:cNvPr>
          <p:cNvSpPr>
            <a:spLocks noGrp="1"/>
          </p:cNvSpPr>
          <p:nvPr>
            <p:ph type="ftr" sz="quarter" idx="3"/>
          </p:nvPr>
        </p:nvSpPr>
        <p:spPr>
          <a:xfrm>
            <a:off x="614873" y="6187538"/>
            <a:ext cx="3256673" cy="365125"/>
          </a:xfrm>
          <a:prstGeom prst="rect">
            <a:avLst/>
          </a:prstGeom>
        </p:spPr>
        <p:txBody>
          <a:bodyPr vert="horz" lIns="91440" tIns="45720" rIns="91440" bIns="45720" rtlCol="0" anchor="ctr"/>
          <a:lstStyle>
            <a:lvl1pPr algn="l">
              <a:defRPr sz="1200" i="1">
                <a:solidFill>
                  <a:schemeClr val="tx2"/>
                </a:solidFill>
              </a:defRPr>
            </a:lvl1pPr>
          </a:lstStyle>
          <a:p>
            <a:r>
              <a:rPr lang="en-US" dirty="0"/>
              <a:t>Presentation Title</a:t>
            </a:r>
          </a:p>
        </p:txBody>
      </p:sp>
      <p:sp>
        <p:nvSpPr>
          <p:cNvPr id="2" name="Title Placeholder 1">
            <a:extLst>
              <a:ext uri="{FF2B5EF4-FFF2-40B4-BE49-F238E27FC236}">
                <a16:creationId xmlns:a16="http://schemas.microsoft.com/office/drawing/2014/main" id="{65A38A25-0817-41BC-96A5-5012FE15C9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A28A22-3D06-43EE-BD32-97F90FEA19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AC635-0473-40DB-A82D-46D5F635BC1B}"/>
              </a:ext>
            </a:extLst>
          </p:cNvPr>
          <p:cNvSpPr>
            <a:spLocks noGrp="1"/>
          </p:cNvSpPr>
          <p:nvPr>
            <p:ph type="dt" sz="half" idx="2"/>
          </p:nvPr>
        </p:nvSpPr>
        <p:spPr>
          <a:xfrm>
            <a:off x="4724400" y="6187538"/>
            <a:ext cx="2743200" cy="365125"/>
          </a:xfrm>
          <a:prstGeom prst="rect">
            <a:avLst/>
          </a:prstGeom>
        </p:spPr>
        <p:txBody>
          <a:bodyPr vert="horz" lIns="91440" tIns="45720" rIns="91440" bIns="45720" rtlCol="0" anchor="ctr"/>
          <a:lstStyle>
            <a:lvl1pPr algn="l">
              <a:defRPr sz="1200" i="1">
                <a:solidFill>
                  <a:schemeClr val="tx2"/>
                </a:solidFill>
              </a:defRPr>
            </a:lvl1pPr>
          </a:lstStyle>
          <a:p>
            <a:fld id="{7E5F88F2-B164-4B6F-A4D1-FF377EA65B7F}" type="datetime1">
              <a:rPr lang="en-US" smtClean="0"/>
              <a:t>3/15/2023</a:t>
            </a:fld>
            <a:endParaRPr lang="en-US" dirty="0"/>
          </a:p>
        </p:txBody>
      </p:sp>
      <p:sp>
        <p:nvSpPr>
          <p:cNvPr id="6" name="Slide Number Placeholder 5">
            <a:extLst>
              <a:ext uri="{FF2B5EF4-FFF2-40B4-BE49-F238E27FC236}">
                <a16:creationId xmlns:a16="http://schemas.microsoft.com/office/drawing/2014/main" id="{2FBD12B9-96FA-4883-88FA-2071321A4391}"/>
              </a:ext>
            </a:extLst>
          </p:cNvPr>
          <p:cNvSpPr>
            <a:spLocks noGrp="1"/>
          </p:cNvSpPr>
          <p:nvPr>
            <p:ph type="sldNum" sz="quarter" idx="4"/>
          </p:nvPr>
        </p:nvSpPr>
        <p:spPr>
          <a:xfrm>
            <a:off x="8849751" y="6187538"/>
            <a:ext cx="2743200" cy="365125"/>
          </a:xfrm>
          <a:prstGeom prst="rect">
            <a:avLst/>
          </a:prstGeom>
        </p:spPr>
        <p:txBody>
          <a:bodyPr vert="horz" lIns="91440" tIns="45720" rIns="91440" bIns="45720" rtlCol="0" anchor="ctr"/>
          <a:lstStyle>
            <a:lvl1pPr algn="r">
              <a:defRPr sz="1200" i="1">
                <a:solidFill>
                  <a:schemeClr val="tx2"/>
                </a:solidFill>
              </a:defRPr>
            </a:lvl1pPr>
          </a:lstStyle>
          <a:p>
            <a:fld id="{95CBEC59-7FF9-4688-98DF-89832A0C9025}" type="slidenum">
              <a:rPr lang="en-US" smtClean="0"/>
              <a:pPr/>
              <a:t>‹#›</a:t>
            </a:fld>
            <a:endParaRPr lang="en-US" dirty="0"/>
          </a:p>
        </p:txBody>
      </p:sp>
    </p:spTree>
    <p:extLst>
      <p:ext uri="{BB962C8B-B14F-4D97-AF65-F5344CB8AC3E}">
        <p14:creationId xmlns:p14="http://schemas.microsoft.com/office/powerpoint/2010/main" val="3435978353"/>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1" r:id="rId4"/>
    <p:sldLayoutId id="2147483662" r:id="rId5"/>
    <p:sldLayoutId id="2147483650" r:id="rId6"/>
    <p:sldLayoutId id="2147483663" r:id="rId7"/>
    <p:sldLayoutId id="2147483664" r:id="rId8"/>
    <p:sldLayoutId id="2147483665" r:id="rId9"/>
    <p:sldLayoutId id="2147483698" r:id="rId10"/>
    <p:sldLayoutId id="2147483666" r:id="rId11"/>
    <p:sldLayoutId id="2147483651" r:id="rId12"/>
    <p:sldLayoutId id="2147483670" r:id="rId13"/>
    <p:sldLayoutId id="2147483667" r:id="rId14"/>
    <p:sldLayoutId id="2147483668" r:id="rId15"/>
    <p:sldLayoutId id="2147483671" r:id="rId16"/>
    <p:sldLayoutId id="2147483669" r:id="rId17"/>
    <p:sldLayoutId id="2147483653" r:id="rId18"/>
    <p:sldLayoutId id="2147483672" r:id="rId19"/>
    <p:sldLayoutId id="2147483673" r:id="rId20"/>
    <p:sldLayoutId id="2147483674" r:id="rId21"/>
    <p:sldLayoutId id="2147483676" r:id="rId22"/>
    <p:sldLayoutId id="2147483652" r:id="rId23"/>
    <p:sldLayoutId id="2147483677" r:id="rId24"/>
    <p:sldLayoutId id="2147483678" r:id="rId25"/>
    <p:sldLayoutId id="2147483679" r:id="rId26"/>
    <p:sldLayoutId id="2147483681" r:id="rId27"/>
    <p:sldLayoutId id="2147483654" r:id="rId28"/>
    <p:sldLayoutId id="2147483682" r:id="rId29"/>
    <p:sldLayoutId id="2147483683" r:id="rId30"/>
    <p:sldLayoutId id="2147483684" r:id="rId31"/>
    <p:sldLayoutId id="2147483685" r:id="rId32"/>
    <p:sldLayoutId id="2147483657" r:id="rId33"/>
    <p:sldLayoutId id="2147483686" r:id="rId34"/>
    <p:sldLayoutId id="2147483687" r:id="rId35"/>
    <p:sldLayoutId id="2147483688" r:id="rId36"/>
    <p:sldLayoutId id="2147483689" r:id="rId37"/>
    <p:sldLayoutId id="2147483656" r:id="rId38"/>
    <p:sldLayoutId id="2147483690" r:id="rId39"/>
    <p:sldLayoutId id="2147483691" r:id="rId40"/>
    <p:sldLayoutId id="2147483692" r:id="rId41"/>
    <p:sldLayoutId id="2147483697" r:id="rId42"/>
    <p:sldLayoutId id="2147483658" r:id="rId43"/>
    <p:sldLayoutId id="2147483693" r:id="rId44"/>
    <p:sldLayoutId id="2147483694" r:id="rId45"/>
    <p:sldLayoutId id="2147483695" r:id="rId46"/>
    <p:sldLayoutId id="2147483696" r:id="rId47"/>
  </p:sldLayoutIdLst>
  <p:hf hdr="0" dt="0"/>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8.xml"/><Relationship Id="rId5" Type="http://schemas.openxmlformats.org/officeDocument/2006/relationships/image" Target="../media/image24.png"/><Relationship Id="rId4" Type="http://schemas.openxmlformats.org/officeDocument/2006/relationships/image" Target="../media/image23.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5.xml"/><Relationship Id="rId4" Type="http://schemas.openxmlformats.org/officeDocument/2006/relationships/hyperlink" Target="https://www.bncollege.com/wp-content/uploads/2018/09/Gen-Z-Report.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insidehighered.com/views/2020/03/02/teaching-students-think-critically-opinion" TargetMode="External"/><Relationship Id="rId2" Type="http://schemas.openxmlformats.org/officeDocument/2006/relationships/image" Target="../media/image20.png"/><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3" Type="http://schemas.openxmlformats.org/officeDocument/2006/relationships/hyperlink" Target="https://ufphotography.photoshelter.com/index" TargetMode="External"/><Relationship Id="rId2" Type="http://schemas.openxmlformats.org/officeDocument/2006/relationships/image" Target="../media/image20.png"/><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FA173-4917-43E5-B91C-3914C1A8D225}"/>
              </a:ext>
            </a:extLst>
          </p:cNvPr>
          <p:cNvSpPr>
            <a:spLocks noGrp="1"/>
          </p:cNvSpPr>
          <p:nvPr>
            <p:ph type="ctrTitle"/>
          </p:nvPr>
        </p:nvSpPr>
        <p:spPr/>
        <p:txBody>
          <a:bodyPr>
            <a:normAutofit/>
          </a:bodyPr>
          <a:lstStyle/>
          <a:p>
            <a:r>
              <a:rPr lang="en-US" sz="4800" dirty="0">
                <a:solidFill>
                  <a:srgbClr val="FF6600"/>
                </a:solidFill>
              </a:rPr>
              <a:t>Teaching Gen Z Students</a:t>
            </a:r>
          </a:p>
        </p:txBody>
      </p:sp>
      <p:sp>
        <p:nvSpPr>
          <p:cNvPr id="3" name="Subtitle 2">
            <a:extLst>
              <a:ext uri="{FF2B5EF4-FFF2-40B4-BE49-F238E27FC236}">
                <a16:creationId xmlns:a16="http://schemas.microsoft.com/office/drawing/2014/main" id="{D099D82B-F86A-4C04-9207-B25F53939FB6}"/>
              </a:ext>
            </a:extLst>
          </p:cNvPr>
          <p:cNvSpPr>
            <a:spLocks noGrp="1"/>
          </p:cNvSpPr>
          <p:nvPr>
            <p:ph type="subTitle" idx="1"/>
          </p:nvPr>
        </p:nvSpPr>
        <p:spPr>
          <a:xfrm>
            <a:off x="1812758" y="5967545"/>
            <a:ext cx="9144000" cy="601840"/>
          </a:xfrm>
        </p:spPr>
        <p:txBody>
          <a:bodyPr/>
          <a:lstStyle/>
          <a:p>
            <a:r>
              <a:rPr lang="en-US" dirty="0"/>
              <a:t>Dr. Michael Barber</a:t>
            </a:r>
          </a:p>
        </p:txBody>
      </p:sp>
      <p:pic>
        <p:nvPicPr>
          <p:cNvPr id="5" name="Picture 4" descr="Text&#10;&#10;Description automatically generated">
            <a:extLst>
              <a:ext uri="{FF2B5EF4-FFF2-40B4-BE49-F238E27FC236}">
                <a16:creationId xmlns:a16="http://schemas.microsoft.com/office/drawing/2014/main" id="{4F053AEB-71A7-4A60-9E2A-2CAE955DDEE6}"/>
              </a:ext>
            </a:extLst>
          </p:cNvPr>
          <p:cNvPicPr>
            <a:picLocks noChangeAspect="1"/>
          </p:cNvPicPr>
          <p:nvPr/>
        </p:nvPicPr>
        <p:blipFill>
          <a:blip r:embed="rId2"/>
          <a:stretch>
            <a:fillRect/>
          </a:stretch>
        </p:blipFill>
        <p:spPr>
          <a:xfrm>
            <a:off x="8166043" y="6078105"/>
            <a:ext cx="3728386" cy="601840"/>
          </a:xfrm>
          <a:prstGeom prst="rect">
            <a:avLst/>
          </a:prstGeom>
        </p:spPr>
      </p:pic>
    </p:spTree>
    <p:extLst>
      <p:ext uri="{BB962C8B-B14F-4D97-AF65-F5344CB8AC3E}">
        <p14:creationId xmlns:p14="http://schemas.microsoft.com/office/powerpoint/2010/main" val="3013068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21321-2C35-45CE-968B-B06CA2C33238}"/>
              </a:ext>
            </a:extLst>
          </p:cNvPr>
          <p:cNvSpPr>
            <a:spLocks noGrp="1"/>
          </p:cNvSpPr>
          <p:nvPr>
            <p:ph type="title"/>
          </p:nvPr>
        </p:nvSpPr>
        <p:spPr/>
        <p:txBody>
          <a:bodyPr/>
          <a:lstStyle/>
          <a:p>
            <a:r>
              <a:rPr lang="en-US" dirty="0">
                <a:solidFill>
                  <a:srgbClr val="FF6600"/>
                </a:solidFill>
              </a:rPr>
              <a:t>DIGITAL NATIVES</a:t>
            </a:r>
          </a:p>
        </p:txBody>
      </p:sp>
      <p:sp>
        <p:nvSpPr>
          <p:cNvPr id="3" name="Content Placeholder 2">
            <a:extLst>
              <a:ext uri="{FF2B5EF4-FFF2-40B4-BE49-F238E27FC236}">
                <a16:creationId xmlns:a16="http://schemas.microsoft.com/office/drawing/2014/main" id="{9BF802D6-8E5A-4F00-BEAB-503B05CB2569}"/>
              </a:ext>
            </a:extLst>
          </p:cNvPr>
          <p:cNvSpPr>
            <a:spLocks noGrp="1"/>
          </p:cNvSpPr>
          <p:nvPr>
            <p:ph idx="1"/>
          </p:nvPr>
        </p:nvSpPr>
        <p:spPr>
          <a:xfrm>
            <a:off x="5671074" y="1443655"/>
            <a:ext cx="5369056" cy="4298168"/>
          </a:xfrm>
        </p:spPr>
        <p:txBody>
          <a:bodyPr>
            <a:noAutofit/>
          </a:bodyPr>
          <a:lstStyle/>
          <a:p>
            <a:pPr marL="285750" indent="-285750">
              <a:buFont typeface="Arial" panose="020B0604020202020204" pitchFamily="34" charset="0"/>
              <a:buChar char="•"/>
            </a:pPr>
            <a:r>
              <a:rPr lang="en-US" sz="3600" b="1" dirty="0"/>
              <a:t>8-10 hours of screentime per day</a:t>
            </a:r>
          </a:p>
          <a:p>
            <a:pPr marL="285750" indent="-285750">
              <a:buFont typeface="Arial" panose="020B0604020202020204" pitchFamily="34" charset="0"/>
              <a:buChar char="•"/>
            </a:pPr>
            <a:r>
              <a:rPr lang="en-US" sz="3600" b="1" dirty="0"/>
              <a:t>Access to information</a:t>
            </a:r>
          </a:p>
          <a:p>
            <a:pPr marL="285750" indent="-285750">
              <a:buFont typeface="Arial" panose="020B0604020202020204" pitchFamily="34" charset="0"/>
              <a:buChar char="•"/>
            </a:pPr>
            <a:r>
              <a:rPr lang="en-US" sz="3600" b="1" dirty="0"/>
              <a:t>Social media</a:t>
            </a:r>
          </a:p>
          <a:p>
            <a:r>
              <a:rPr lang="en-US" sz="3600" b="1" dirty="0"/>
              <a:t>[Attention span, feedback, interpersonal skills, critical thinking, community]</a:t>
            </a:r>
          </a:p>
        </p:txBody>
      </p:sp>
      <p:sp>
        <p:nvSpPr>
          <p:cNvPr id="5" name="Slide Number Placeholder 4">
            <a:extLst>
              <a:ext uri="{FF2B5EF4-FFF2-40B4-BE49-F238E27FC236}">
                <a16:creationId xmlns:a16="http://schemas.microsoft.com/office/drawing/2014/main" id="{F7043E1C-4131-4E49-B499-4D2B8281F31C}"/>
              </a:ext>
            </a:extLst>
          </p:cNvPr>
          <p:cNvSpPr>
            <a:spLocks noGrp="1"/>
          </p:cNvSpPr>
          <p:nvPr>
            <p:ph type="sldNum" sz="quarter" idx="12"/>
          </p:nvPr>
        </p:nvSpPr>
        <p:spPr/>
        <p:txBody>
          <a:bodyPr/>
          <a:lstStyle/>
          <a:p>
            <a:fld id="{95CBEC59-7FF9-4688-98DF-89832A0C9025}" type="slidenum">
              <a:rPr lang="en-US" smtClean="0"/>
              <a:t>10</a:t>
            </a:fld>
            <a:endParaRPr lang="en-US" dirty="0"/>
          </a:p>
        </p:txBody>
      </p:sp>
    </p:spTree>
    <p:extLst>
      <p:ext uri="{BB962C8B-B14F-4D97-AF65-F5344CB8AC3E}">
        <p14:creationId xmlns:p14="http://schemas.microsoft.com/office/powerpoint/2010/main" val="257009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21321-2C35-45CE-968B-B06CA2C33238}"/>
              </a:ext>
            </a:extLst>
          </p:cNvPr>
          <p:cNvSpPr>
            <a:spLocks noGrp="1"/>
          </p:cNvSpPr>
          <p:nvPr>
            <p:ph type="title"/>
          </p:nvPr>
        </p:nvSpPr>
        <p:spPr/>
        <p:txBody>
          <a:bodyPr/>
          <a:lstStyle/>
          <a:p>
            <a:r>
              <a:rPr lang="en-US" dirty="0">
                <a:solidFill>
                  <a:srgbClr val="FF6600"/>
                </a:solidFill>
              </a:rPr>
              <a:t>DIVERSITY</a:t>
            </a:r>
          </a:p>
        </p:txBody>
      </p:sp>
      <p:sp>
        <p:nvSpPr>
          <p:cNvPr id="3" name="Content Placeholder 2">
            <a:extLst>
              <a:ext uri="{FF2B5EF4-FFF2-40B4-BE49-F238E27FC236}">
                <a16:creationId xmlns:a16="http://schemas.microsoft.com/office/drawing/2014/main" id="{9BF802D6-8E5A-4F00-BEAB-503B05CB2569}"/>
              </a:ext>
            </a:extLst>
          </p:cNvPr>
          <p:cNvSpPr>
            <a:spLocks noGrp="1"/>
          </p:cNvSpPr>
          <p:nvPr>
            <p:ph idx="1"/>
          </p:nvPr>
        </p:nvSpPr>
        <p:spPr>
          <a:xfrm>
            <a:off x="6096000" y="1443655"/>
            <a:ext cx="5228216" cy="4298168"/>
          </a:xfrm>
        </p:spPr>
        <p:txBody>
          <a:bodyPr>
            <a:normAutofit/>
          </a:bodyPr>
          <a:lstStyle/>
          <a:p>
            <a:pPr marL="285750" indent="-285750">
              <a:buFont typeface="Arial" panose="020B0604020202020204" pitchFamily="34" charset="0"/>
              <a:buChar char="•"/>
            </a:pPr>
            <a:r>
              <a:rPr lang="en-US" sz="3600" b="1" dirty="0"/>
              <a:t>45% of undergraduates identify as people of color</a:t>
            </a:r>
          </a:p>
          <a:p>
            <a:pPr marL="285750" indent="-285750">
              <a:buFont typeface="Arial" panose="020B0604020202020204" pitchFamily="34" charset="0"/>
              <a:buChar char="•"/>
            </a:pPr>
            <a:r>
              <a:rPr lang="en-US" sz="3600" b="1" dirty="0"/>
              <a:t>Global community</a:t>
            </a:r>
          </a:p>
          <a:p>
            <a:pPr marL="285750" indent="-285750">
              <a:buFont typeface="Arial" panose="020B0604020202020204" pitchFamily="34" charset="0"/>
              <a:buChar char="•"/>
            </a:pPr>
            <a:r>
              <a:rPr lang="en-US" sz="3600" b="1" dirty="0"/>
              <a:t>Value relationships</a:t>
            </a:r>
          </a:p>
          <a:p>
            <a:r>
              <a:rPr lang="en-US" sz="3600" b="1" dirty="0"/>
              <a:t>[Inclusive of ethnicity, culture, gender]</a:t>
            </a:r>
          </a:p>
          <a:p>
            <a:pPr marL="285750" indent="-285750">
              <a:buFont typeface="Arial" panose="020B0604020202020204" pitchFamily="34" charset="0"/>
              <a:buChar char="•"/>
            </a:pPr>
            <a:endParaRPr lang="en-US" sz="3600" b="1" dirty="0"/>
          </a:p>
        </p:txBody>
      </p:sp>
      <p:sp>
        <p:nvSpPr>
          <p:cNvPr id="5" name="Slide Number Placeholder 4">
            <a:extLst>
              <a:ext uri="{FF2B5EF4-FFF2-40B4-BE49-F238E27FC236}">
                <a16:creationId xmlns:a16="http://schemas.microsoft.com/office/drawing/2014/main" id="{F7043E1C-4131-4E49-B499-4D2B8281F31C}"/>
              </a:ext>
            </a:extLst>
          </p:cNvPr>
          <p:cNvSpPr>
            <a:spLocks noGrp="1"/>
          </p:cNvSpPr>
          <p:nvPr>
            <p:ph type="sldNum" sz="quarter" idx="12"/>
          </p:nvPr>
        </p:nvSpPr>
        <p:spPr/>
        <p:txBody>
          <a:bodyPr/>
          <a:lstStyle/>
          <a:p>
            <a:fld id="{95CBEC59-7FF9-4688-98DF-89832A0C9025}" type="slidenum">
              <a:rPr lang="en-US" smtClean="0"/>
              <a:t>11</a:t>
            </a:fld>
            <a:endParaRPr lang="en-US" dirty="0"/>
          </a:p>
        </p:txBody>
      </p:sp>
      <p:sp>
        <p:nvSpPr>
          <p:cNvPr id="6" name="TextBox 5">
            <a:extLst>
              <a:ext uri="{FF2B5EF4-FFF2-40B4-BE49-F238E27FC236}">
                <a16:creationId xmlns:a16="http://schemas.microsoft.com/office/drawing/2014/main" id="{915D3C9A-6D95-44AA-8053-160520B05248}"/>
              </a:ext>
            </a:extLst>
          </p:cNvPr>
          <p:cNvSpPr txBox="1"/>
          <p:nvPr/>
        </p:nvSpPr>
        <p:spPr>
          <a:xfrm>
            <a:off x="6731210" y="5857964"/>
            <a:ext cx="5460790" cy="369332"/>
          </a:xfrm>
          <a:prstGeom prst="rect">
            <a:avLst/>
          </a:prstGeom>
          <a:noFill/>
        </p:spPr>
        <p:txBody>
          <a:bodyPr wrap="none" rtlCol="0">
            <a:spAutoFit/>
          </a:bodyPr>
          <a:lstStyle/>
          <a:p>
            <a:r>
              <a:rPr lang="en-US" dirty="0">
                <a:solidFill>
                  <a:schemeClr val="bg1"/>
                </a:solidFill>
              </a:rPr>
              <a:t>(Universities and College Designers Association, 2021)</a:t>
            </a:r>
          </a:p>
        </p:txBody>
      </p:sp>
    </p:spTree>
    <p:extLst>
      <p:ext uri="{BB962C8B-B14F-4D97-AF65-F5344CB8AC3E}">
        <p14:creationId xmlns:p14="http://schemas.microsoft.com/office/powerpoint/2010/main" val="185861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21321-2C35-45CE-968B-B06CA2C33238}"/>
              </a:ext>
            </a:extLst>
          </p:cNvPr>
          <p:cNvSpPr>
            <a:spLocks noGrp="1"/>
          </p:cNvSpPr>
          <p:nvPr>
            <p:ph type="title"/>
          </p:nvPr>
        </p:nvSpPr>
        <p:spPr/>
        <p:txBody>
          <a:bodyPr/>
          <a:lstStyle/>
          <a:p>
            <a:r>
              <a:rPr lang="en-US" dirty="0">
                <a:solidFill>
                  <a:srgbClr val="FF6600"/>
                </a:solidFill>
              </a:rPr>
              <a:t>PRACTICAL</a:t>
            </a:r>
          </a:p>
        </p:txBody>
      </p:sp>
      <p:sp>
        <p:nvSpPr>
          <p:cNvPr id="3" name="Content Placeholder 2">
            <a:extLst>
              <a:ext uri="{FF2B5EF4-FFF2-40B4-BE49-F238E27FC236}">
                <a16:creationId xmlns:a16="http://schemas.microsoft.com/office/drawing/2014/main" id="{9BF802D6-8E5A-4F00-BEAB-503B05CB2569}"/>
              </a:ext>
            </a:extLst>
          </p:cNvPr>
          <p:cNvSpPr>
            <a:spLocks noGrp="1"/>
          </p:cNvSpPr>
          <p:nvPr>
            <p:ph idx="1"/>
          </p:nvPr>
        </p:nvSpPr>
        <p:spPr>
          <a:xfrm>
            <a:off x="6096000" y="1443655"/>
            <a:ext cx="5228216" cy="4298168"/>
          </a:xfrm>
        </p:spPr>
        <p:txBody>
          <a:bodyPr>
            <a:normAutofit/>
          </a:bodyPr>
          <a:lstStyle/>
          <a:p>
            <a:pPr marL="285750" indent="-285750">
              <a:buFont typeface="Arial" panose="020B0604020202020204" pitchFamily="34" charset="0"/>
              <a:buChar char="•"/>
            </a:pPr>
            <a:r>
              <a:rPr lang="en-US" sz="3600" b="1" dirty="0"/>
              <a:t>Value real-world topics</a:t>
            </a:r>
          </a:p>
          <a:p>
            <a:pPr marL="285750" indent="-285750">
              <a:buFont typeface="Arial" panose="020B0604020202020204" pitchFamily="34" charset="0"/>
              <a:buChar char="•"/>
            </a:pPr>
            <a:r>
              <a:rPr lang="en-US" sz="3600" b="1" dirty="0"/>
              <a:t>Want to see clear applications to life/career</a:t>
            </a:r>
          </a:p>
          <a:p>
            <a:r>
              <a:rPr lang="en-US" sz="3600" b="1" dirty="0"/>
              <a:t>[Questioning, guidance and mentoring]</a:t>
            </a:r>
          </a:p>
          <a:p>
            <a:pPr marL="285750" indent="-285750">
              <a:buFont typeface="Arial" panose="020B0604020202020204" pitchFamily="34" charset="0"/>
              <a:buChar char="•"/>
            </a:pPr>
            <a:endParaRPr lang="en-US" sz="3600" b="1" dirty="0"/>
          </a:p>
        </p:txBody>
      </p:sp>
      <p:sp>
        <p:nvSpPr>
          <p:cNvPr id="5" name="Slide Number Placeholder 4">
            <a:extLst>
              <a:ext uri="{FF2B5EF4-FFF2-40B4-BE49-F238E27FC236}">
                <a16:creationId xmlns:a16="http://schemas.microsoft.com/office/drawing/2014/main" id="{F7043E1C-4131-4E49-B499-4D2B8281F31C}"/>
              </a:ext>
            </a:extLst>
          </p:cNvPr>
          <p:cNvSpPr>
            <a:spLocks noGrp="1"/>
          </p:cNvSpPr>
          <p:nvPr>
            <p:ph type="sldNum" sz="quarter" idx="12"/>
          </p:nvPr>
        </p:nvSpPr>
        <p:spPr/>
        <p:txBody>
          <a:bodyPr/>
          <a:lstStyle/>
          <a:p>
            <a:fld id="{95CBEC59-7FF9-4688-98DF-89832A0C9025}" type="slidenum">
              <a:rPr lang="en-US" smtClean="0"/>
              <a:t>12</a:t>
            </a:fld>
            <a:endParaRPr lang="en-US" dirty="0"/>
          </a:p>
        </p:txBody>
      </p:sp>
      <p:sp>
        <p:nvSpPr>
          <p:cNvPr id="7" name="TextBox 6">
            <a:extLst>
              <a:ext uri="{FF2B5EF4-FFF2-40B4-BE49-F238E27FC236}">
                <a16:creationId xmlns:a16="http://schemas.microsoft.com/office/drawing/2014/main" id="{6BD09363-87C8-4794-AABD-7D94D281AE13}"/>
              </a:ext>
            </a:extLst>
          </p:cNvPr>
          <p:cNvSpPr txBox="1"/>
          <p:nvPr/>
        </p:nvSpPr>
        <p:spPr>
          <a:xfrm>
            <a:off x="9885432" y="6000768"/>
            <a:ext cx="1707519" cy="369332"/>
          </a:xfrm>
          <a:prstGeom prst="rect">
            <a:avLst/>
          </a:prstGeom>
          <a:noFill/>
        </p:spPr>
        <p:txBody>
          <a:bodyPr wrap="none" rtlCol="0">
            <a:spAutoFit/>
          </a:bodyPr>
          <a:lstStyle/>
          <a:p>
            <a:r>
              <a:rPr lang="en-US" dirty="0">
                <a:solidFill>
                  <a:schemeClr val="bg1"/>
                </a:solidFill>
              </a:rPr>
              <a:t>(Selingo, 2018)</a:t>
            </a:r>
          </a:p>
        </p:txBody>
      </p:sp>
    </p:spTree>
    <p:extLst>
      <p:ext uri="{BB962C8B-B14F-4D97-AF65-F5344CB8AC3E}">
        <p14:creationId xmlns:p14="http://schemas.microsoft.com/office/powerpoint/2010/main" val="222142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21321-2C35-45CE-968B-B06CA2C33238}"/>
              </a:ext>
            </a:extLst>
          </p:cNvPr>
          <p:cNvSpPr>
            <a:spLocks noGrp="1"/>
          </p:cNvSpPr>
          <p:nvPr>
            <p:ph type="title"/>
          </p:nvPr>
        </p:nvSpPr>
        <p:spPr/>
        <p:txBody>
          <a:bodyPr/>
          <a:lstStyle/>
          <a:p>
            <a:r>
              <a:rPr lang="en-US" dirty="0">
                <a:solidFill>
                  <a:srgbClr val="FF6600"/>
                </a:solidFill>
              </a:rPr>
              <a:t>MENTAL HEALTH</a:t>
            </a:r>
          </a:p>
        </p:txBody>
      </p:sp>
      <p:sp>
        <p:nvSpPr>
          <p:cNvPr id="3" name="Content Placeholder 2">
            <a:extLst>
              <a:ext uri="{FF2B5EF4-FFF2-40B4-BE49-F238E27FC236}">
                <a16:creationId xmlns:a16="http://schemas.microsoft.com/office/drawing/2014/main" id="{9BF802D6-8E5A-4F00-BEAB-503B05CB2569}"/>
              </a:ext>
            </a:extLst>
          </p:cNvPr>
          <p:cNvSpPr>
            <a:spLocks noGrp="1"/>
          </p:cNvSpPr>
          <p:nvPr>
            <p:ph idx="1"/>
          </p:nvPr>
        </p:nvSpPr>
        <p:spPr>
          <a:xfrm>
            <a:off x="6096000" y="1443655"/>
            <a:ext cx="5228216" cy="4298168"/>
          </a:xfrm>
        </p:spPr>
        <p:txBody>
          <a:bodyPr>
            <a:noAutofit/>
          </a:bodyPr>
          <a:lstStyle/>
          <a:p>
            <a:pPr marL="285750" indent="-285750">
              <a:buFont typeface="Arial" panose="020B0604020202020204" pitchFamily="34" charset="0"/>
              <a:buChar char="•"/>
            </a:pPr>
            <a:r>
              <a:rPr lang="en-US" sz="3600" b="1" dirty="0"/>
              <a:t>91% report physical or emotional symptoms in past month due to stress</a:t>
            </a:r>
          </a:p>
          <a:p>
            <a:pPr marL="285750" indent="-285750">
              <a:buFont typeface="Arial" panose="020B0604020202020204" pitchFamily="34" charset="0"/>
              <a:buChar char="•"/>
            </a:pPr>
            <a:r>
              <a:rPr lang="en-US" sz="3600" b="1" dirty="0"/>
              <a:t>Increase in depression and anxiety</a:t>
            </a:r>
          </a:p>
          <a:p>
            <a:r>
              <a:rPr lang="en-US" sz="3600" b="1" dirty="0"/>
              <a:t>[Withdrawal, irritability, worried, motivation]</a:t>
            </a:r>
          </a:p>
          <a:p>
            <a:pPr marL="285750" indent="-285750">
              <a:buFont typeface="Arial" panose="020B0604020202020204" pitchFamily="34" charset="0"/>
              <a:buChar char="•"/>
            </a:pPr>
            <a:endParaRPr lang="en-US" sz="3600" b="1" dirty="0"/>
          </a:p>
          <a:p>
            <a:pPr marL="285750" indent="-285750">
              <a:buFont typeface="Arial" panose="020B0604020202020204" pitchFamily="34" charset="0"/>
              <a:buChar char="•"/>
            </a:pPr>
            <a:endParaRPr lang="en-US" sz="3600" b="1" dirty="0"/>
          </a:p>
          <a:p>
            <a:pPr marL="285750" indent="-285750">
              <a:buFont typeface="Arial" panose="020B0604020202020204" pitchFamily="34" charset="0"/>
              <a:buChar char="•"/>
            </a:pPr>
            <a:endParaRPr lang="en-US" sz="3600" b="1" dirty="0"/>
          </a:p>
          <a:p>
            <a:endParaRPr lang="en-US" sz="3600" b="1" dirty="0"/>
          </a:p>
        </p:txBody>
      </p:sp>
      <p:sp>
        <p:nvSpPr>
          <p:cNvPr id="5" name="Slide Number Placeholder 4">
            <a:extLst>
              <a:ext uri="{FF2B5EF4-FFF2-40B4-BE49-F238E27FC236}">
                <a16:creationId xmlns:a16="http://schemas.microsoft.com/office/drawing/2014/main" id="{F7043E1C-4131-4E49-B499-4D2B8281F31C}"/>
              </a:ext>
            </a:extLst>
          </p:cNvPr>
          <p:cNvSpPr>
            <a:spLocks noGrp="1"/>
          </p:cNvSpPr>
          <p:nvPr>
            <p:ph type="sldNum" sz="quarter" idx="12"/>
          </p:nvPr>
        </p:nvSpPr>
        <p:spPr/>
        <p:txBody>
          <a:bodyPr/>
          <a:lstStyle/>
          <a:p>
            <a:fld id="{95CBEC59-7FF9-4688-98DF-89832A0C9025}" type="slidenum">
              <a:rPr lang="en-US" smtClean="0"/>
              <a:t>13</a:t>
            </a:fld>
            <a:endParaRPr lang="en-US" dirty="0"/>
          </a:p>
        </p:txBody>
      </p:sp>
      <p:sp>
        <p:nvSpPr>
          <p:cNvPr id="9" name="TextBox 8">
            <a:extLst>
              <a:ext uri="{FF2B5EF4-FFF2-40B4-BE49-F238E27FC236}">
                <a16:creationId xmlns:a16="http://schemas.microsoft.com/office/drawing/2014/main" id="{61AA0026-6B0C-4D6B-AAC0-C9AEAE853C6F}"/>
              </a:ext>
            </a:extLst>
          </p:cNvPr>
          <p:cNvSpPr txBox="1"/>
          <p:nvPr/>
        </p:nvSpPr>
        <p:spPr>
          <a:xfrm>
            <a:off x="7257918" y="5818206"/>
            <a:ext cx="4335033" cy="369332"/>
          </a:xfrm>
          <a:prstGeom prst="rect">
            <a:avLst/>
          </a:prstGeom>
          <a:noFill/>
        </p:spPr>
        <p:txBody>
          <a:bodyPr wrap="none" rtlCol="0">
            <a:spAutoFit/>
          </a:bodyPr>
          <a:lstStyle/>
          <a:p>
            <a:r>
              <a:rPr lang="en-US" dirty="0">
                <a:solidFill>
                  <a:schemeClr val="bg1"/>
                </a:solidFill>
              </a:rPr>
              <a:t>(American Psychological Association, 2018)</a:t>
            </a:r>
          </a:p>
        </p:txBody>
      </p:sp>
    </p:spTree>
    <p:extLst>
      <p:ext uri="{BB962C8B-B14F-4D97-AF65-F5344CB8AC3E}">
        <p14:creationId xmlns:p14="http://schemas.microsoft.com/office/powerpoint/2010/main" val="18157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3C2E-1977-40BD-8194-FFAA92F594AB}"/>
              </a:ext>
            </a:extLst>
          </p:cNvPr>
          <p:cNvSpPr>
            <a:spLocks noGrp="1"/>
          </p:cNvSpPr>
          <p:nvPr>
            <p:ph type="title"/>
          </p:nvPr>
        </p:nvSpPr>
        <p:spPr>
          <a:xfrm>
            <a:off x="1698819" y="4537309"/>
            <a:ext cx="10333347" cy="915873"/>
          </a:xfrm>
        </p:spPr>
        <p:txBody>
          <a:bodyPr>
            <a:normAutofit/>
          </a:bodyPr>
          <a:lstStyle/>
          <a:p>
            <a:r>
              <a:rPr lang="en-US" sz="3600" dirty="0"/>
              <a:t>RESEARCH-BASED TEACHING STRATEGIES</a:t>
            </a:r>
          </a:p>
        </p:txBody>
      </p:sp>
      <p:sp>
        <p:nvSpPr>
          <p:cNvPr id="4" name="Slide Number Placeholder 3">
            <a:extLst>
              <a:ext uri="{FF2B5EF4-FFF2-40B4-BE49-F238E27FC236}">
                <a16:creationId xmlns:a16="http://schemas.microsoft.com/office/drawing/2014/main" id="{F1ABA256-8519-42C7-BF9C-F3966AE7FCE5}"/>
              </a:ext>
            </a:extLst>
          </p:cNvPr>
          <p:cNvSpPr>
            <a:spLocks noGrp="1"/>
          </p:cNvSpPr>
          <p:nvPr>
            <p:ph type="sldNum" sz="quarter" idx="12"/>
          </p:nvPr>
        </p:nvSpPr>
        <p:spPr/>
        <p:txBody>
          <a:bodyPr/>
          <a:lstStyle/>
          <a:p>
            <a:fld id="{95CBEC59-7FF9-4688-98DF-89832A0C9025}" type="slidenum">
              <a:rPr lang="en-US" smtClean="0"/>
              <a:pPr/>
              <a:t>14</a:t>
            </a:fld>
            <a:endParaRPr lang="en-US" dirty="0"/>
          </a:p>
        </p:txBody>
      </p:sp>
      <p:pic>
        <p:nvPicPr>
          <p:cNvPr id="6" name="Picture 5" descr="Icon&#10;&#10;Description automatically generated">
            <a:extLst>
              <a:ext uri="{FF2B5EF4-FFF2-40B4-BE49-F238E27FC236}">
                <a16:creationId xmlns:a16="http://schemas.microsoft.com/office/drawing/2014/main" id="{D18D3565-309B-48CE-88D4-6CC8C51EBB70}"/>
              </a:ext>
            </a:extLst>
          </p:cNvPr>
          <p:cNvPicPr>
            <a:picLocks noChangeAspect="1"/>
          </p:cNvPicPr>
          <p:nvPr/>
        </p:nvPicPr>
        <p:blipFill>
          <a:blip r:embed="rId2"/>
          <a:stretch>
            <a:fillRect/>
          </a:stretch>
        </p:blipFill>
        <p:spPr>
          <a:xfrm>
            <a:off x="497645" y="1166226"/>
            <a:ext cx="3144643" cy="3144643"/>
          </a:xfrm>
          <a:prstGeom prst="rect">
            <a:avLst/>
          </a:prstGeom>
        </p:spPr>
      </p:pic>
    </p:spTree>
    <p:extLst>
      <p:ext uri="{BB962C8B-B14F-4D97-AF65-F5344CB8AC3E}">
        <p14:creationId xmlns:p14="http://schemas.microsoft.com/office/powerpoint/2010/main" val="3379685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21321-2C35-45CE-968B-B06CA2C33238}"/>
              </a:ext>
            </a:extLst>
          </p:cNvPr>
          <p:cNvSpPr>
            <a:spLocks noGrp="1"/>
          </p:cNvSpPr>
          <p:nvPr>
            <p:ph type="title"/>
          </p:nvPr>
        </p:nvSpPr>
        <p:spPr>
          <a:xfrm>
            <a:off x="1527519" y="1443655"/>
            <a:ext cx="4324641" cy="1536580"/>
          </a:xfrm>
        </p:spPr>
        <p:txBody>
          <a:bodyPr/>
          <a:lstStyle/>
          <a:p>
            <a:r>
              <a:rPr lang="en-US" dirty="0">
                <a:solidFill>
                  <a:srgbClr val="FF6600"/>
                </a:solidFill>
              </a:rPr>
              <a:t>TRANSPARENCY</a:t>
            </a:r>
          </a:p>
        </p:txBody>
      </p:sp>
      <p:sp>
        <p:nvSpPr>
          <p:cNvPr id="3" name="Content Placeholder 2">
            <a:extLst>
              <a:ext uri="{FF2B5EF4-FFF2-40B4-BE49-F238E27FC236}">
                <a16:creationId xmlns:a16="http://schemas.microsoft.com/office/drawing/2014/main" id="{9BF802D6-8E5A-4F00-BEAB-503B05CB2569}"/>
              </a:ext>
            </a:extLst>
          </p:cNvPr>
          <p:cNvSpPr>
            <a:spLocks noGrp="1"/>
          </p:cNvSpPr>
          <p:nvPr>
            <p:ph idx="1"/>
          </p:nvPr>
        </p:nvSpPr>
        <p:spPr>
          <a:xfrm>
            <a:off x="6235643" y="1023930"/>
            <a:ext cx="5228216" cy="4298168"/>
          </a:xfrm>
        </p:spPr>
        <p:txBody>
          <a:bodyPr>
            <a:noAutofit/>
          </a:bodyPr>
          <a:lstStyle/>
          <a:p>
            <a:pPr marL="285750" indent="-285750">
              <a:buFont typeface="Arial" panose="020B0604020202020204" pitchFamily="34" charset="0"/>
              <a:buChar char="•"/>
            </a:pPr>
            <a:r>
              <a:rPr lang="en-US" sz="3600" b="1" dirty="0"/>
              <a:t>Involve them in creating expectations</a:t>
            </a:r>
          </a:p>
          <a:p>
            <a:pPr marL="285750" indent="-285750">
              <a:buFont typeface="Arial" panose="020B0604020202020204" pitchFamily="34" charset="0"/>
              <a:buChar char="•"/>
            </a:pPr>
            <a:r>
              <a:rPr lang="en-US" sz="3600" b="1" dirty="0"/>
              <a:t>Provide rationale for assignments</a:t>
            </a:r>
          </a:p>
          <a:p>
            <a:pPr marL="285750" indent="-285750">
              <a:buFont typeface="Arial" panose="020B0604020202020204" pitchFamily="34" charset="0"/>
              <a:buChar char="•"/>
            </a:pPr>
            <a:r>
              <a:rPr lang="en-US" sz="3600" b="1" dirty="0"/>
              <a:t>Describe the task</a:t>
            </a:r>
          </a:p>
          <a:p>
            <a:pPr marL="285750" indent="-285750">
              <a:buFont typeface="Arial" panose="020B0604020202020204" pitchFamily="34" charset="0"/>
              <a:buChar char="•"/>
            </a:pPr>
            <a:r>
              <a:rPr lang="en-US" sz="3600" b="1" dirty="0"/>
              <a:t>Explain standards of evaluation</a:t>
            </a:r>
          </a:p>
          <a:p>
            <a:pPr marL="285750" indent="-285750">
              <a:buFont typeface="Arial" panose="020B0604020202020204" pitchFamily="34" charset="0"/>
              <a:buChar char="•"/>
            </a:pPr>
            <a:r>
              <a:rPr lang="en-US" sz="3600" b="1" dirty="0"/>
              <a:t>Feedback vs. criticism</a:t>
            </a:r>
          </a:p>
          <a:p>
            <a:pPr marL="285750" indent="-285750">
              <a:buFont typeface="Arial" panose="020B0604020202020204" pitchFamily="34" charset="0"/>
              <a:buChar char="•"/>
            </a:pPr>
            <a:endParaRPr lang="en-US" sz="3600" b="1" dirty="0"/>
          </a:p>
          <a:p>
            <a:pPr marL="285750" indent="-285750">
              <a:buFont typeface="Arial" panose="020B0604020202020204" pitchFamily="34" charset="0"/>
              <a:buChar char="•"/>
            </a:pPr>
            <a:endParaRPr lang="en-US" sz="3600" b="1" dirty="0"/>
          </a:p>
          <a:p>
            <a:endParaRPr lang="en-US" sz="3600" b="1" dirty="0"/>
          </a:p>
        </p:txBody>
      </p:sp>
      <p:sp>
        <p:nvSpPr>
          <p:cNvPr id="5" name="Slide Number Placeholder 4">
            <a:extLst>
              <a:ext uri="{FF2B5EF4-FFF2-40B4-BE49-F238E27FC236}">
                <a16:creationId xmlns:a16="http://schemas.microsoft.com/office/drawing/2014/main" id="{F7043E1C-4131-4E49-B499-4D2B8281F31C}"/>
              </a:ext>
            </a:extLst>
          </p:cNvPr>
          <p:cNvSpPr>
            <a:spLocks noGrp="1"/>
          </p:cNvSpPr>
          <p:nvPr>
            <p:ph type="sldNum" sz="quarter" idx="12"/>
          </p:nvPr>
        </p:nvSpPr>
        <p:spPr/>
        <p:txBody>
          <a:bodyPr/>
          <a:lstStyle/>
          <a:p>
            <a:fld id="{95CBEC59-7FF9-4688-98DF-89832A0C9025}" type="slidenum">
              <a:rPr lang="en-US" smtClean="0"/>
              <a:t>15</a:t>
            </a:fld>
            <a:endParaRPr lang="en-US" dirty="0"/>
          </a:p>
        </p:txBody>
      </p:sp>
    </p:spTree>
    <p:extLst>
      <p:ext uri="{BB962C8B-B14F-4D97-AF65-F5344CB8AC3E}">
        <p14:creationId xmlns:p14="http://schemas.microsoft.com/office/powerpoint/2010/main" val="331256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21321-2C35-45CE-968B-B06CA2C33238}"/>
              </a:ext>
            </a:extLst>
          </p:cNvPr>
          <p:cNvSpPr>
            <a:spLocks noGrp="1"/>
          </p:cNvSpPr>
          <p:nvPr>
            <p:ph type="title"/>
          </p:nvPr>
        </p:nvSpPr>
        <p:spPr/>
        <p:txBody>
          <a:bodyPr/>
          <a:lstStyle/>
          <a:p>
            <a:r>
              <a:rPr lang="en-US" dirty="0">
                <a:solidFill>
                  <a:srgbClr val="FF6600"/>
                </a:solidFill>
              </a:rPr>
              <a:t>CRITICAL THINKING</a:t>
            </a:r>
          </a:p>
        </p:txBody>
      </p:sp>
      <p:sp>
        <p:nvSpPr>
          <p:cNvPr id="3" name="Content Placeholder 2">
            <a:extLst>
              <a:ext uri="{FF2B5EF4-FFF2-40B4-BE49-F238E27FC236}">
                <a16:creationId xmlns:a16="http://schemas.microsoft.com/office/drawing/2014/main" id="{9BF802D6-8E5A-4F00-BEAB-503B05CB2569}"/>
              </a:ext>
            </a:extLst>
          </p:cNvPr>
          <p:cNvSpPr>
            <a:spLocks noGrp="1"/>
          </p:cNvSpPr>
          <p:nvPr>
            <p:ph idx="1"/>
          </p:nvPr>
        </p:nvSpPr>
        <p:spPr>
          <a:xfrm>
            <a:off x="6096000" y="809469"/>
            <a:ext cx="5228216" cy="4932354"/>
          </a:xfrm>
        </p:spPr>
        <p:txBody>
          <a:bodyPr>
            <a:normAutofit/>
          </a:bodyPr>
          <a:lstStyle/>
          <a:p>
            <a:pPr marL="285750" indent="-285750">
              <a:buFont typeface="Arial" panose="020B0604020202020204" pitchFamily="34" charset="0"/>
              <a:buChar char="•"/>
            </a:pPr>
            <a:r>
              <a:rPr lang="en-US" sz="3600" b="1" dirty="0"/>
              <a:t>Defining and teaching</a:t>
            </a:r>
          </a:p>
          <a:p>
            <a:pPr marL="285750" indent="-285750">
              <a:buFont typeface="Arial" panose="020B0604020202020204" pitchFamily="34" charset="0"/>
              <a:buChar char="•"/>
            </a:pPr>
            <a:r>
              <a:rPr lang="en-US" sz="3600" b="1" dirty="0"/>
              <a:t>Think aloud/modeling</a:t>
            </a:r>
          </a:p>
          <a:p>
            <a:pPr marL="285750" indent="-285750">
              <a:buFont typeface="Arial" panose="020B0604020202020204" pitchFamily="34" charset="0"/>
              <a:buChar char="•"/>
            </a:pPr>
            <a:r>
              <a:rPr lang="en-US" sz="3600" b="1" dirty="0"/>
              <a:t>Asking for explanations for answers</a:t>
            </a:r>
          </a:p>
          <a:p>
            <a:pPr marL="285750" indent="-285750">
              <a:buFont typeface="Arial" panose="020B0604020202020204" pitchFamily="34" charset="0"/>
              <a:buChar char="•"/>
            </a:pPr>
            <a:r>
              <a:rPr lang="en-US" sz="3600" b="1" dirty="0"/>
              <a:t>Problem-based learning</a:t>
            </a:r>
          </a:p>
        </p:txBody>
      </p:sp>
      <p:sp>
        <p:nvSpPr>
          <p:cNvPr id="5" name="Slide Number Placeholder 4">
            <a:extLst>
              <a:ext uri="{FF2B5EF4-FFF2-40B4-BE49-F238E27FC236}">
                <a16:creationId xmlns:a16="http://schemas.microsoft.com/office/drawing/2014/main" id="{F7043E1C-4131-4E49-B499-4D2B8281F31C}"/>
              </a:ext>
            </a:extLst>
          </p:cNvPr>
          <p:cNvSpPr>
            <a:spLocks noGrp="1"/>
          </p:cNvSpPr>
          <p:nvPr>
            <p:ph type="sldNum" sz="quarter" idx="12"/>
          </p:nvPr>
        </p:nvSpPr>
        <p:spPr/>
        <p:txBody>
          <a:bodyPr/>
          <a:lstStyle/>
          <a:p>
            <a:fld id="{95CBEC59-7FF9-4688-98DF-89832A0C9025}" type="slidenum">
              <a:rPr lang="en-US" smtClean="0"/>
              <a:t>16</a:t>
            </a:fld>
            <a:endParaRPr lang="en-US" dirty="0"/>
          </a:p>
        </p:txBody>
      </p:sp>
      <p:sp>
        <p:nvSpPr>
          <p:cNvPr id="6" name="TextBox 5">
            <a:extLst>
              <a:ext uri="{FF2B5EF4-FFF2-40B4-BE49-F238E27FC236}">
                <a16:creationId xmlns:a16="http://schemas.microsoft.com/office/drawing/2014/main" id="{DC3FCA4B-BF27-4AB2-8240-3D1DC9DC3C0F}"/>
              </a:ext>
            </a:extLst>
          </p:cNvPr>
          <p:cNvSpPr txBox="1"/>
          <p:nvPr/>
        </p:nvSpPr>
        <p:spPr>
          <a:xfrm>
            <a:off x="9664531" y="5788816"/>
            <a:ext cx="1659685" cy="369332"/>
          </a:xfrm>
          <a:prstGeom prst="rect">
            <a:avLst/>
          </a:prstGeom>
          <a:noFill/>
        </p:spPr>
        <p:txBody>
          <a:bodyPr wrap="none" rtlCol="0">
            <a:spAutoFit/>
          </a:bodyPr>
          <a:lstStyle/>
          <a:p>
            <a:r>
              <a:rPr lang="en-US" dirty="0">
                <a:solidFill>
                  <a:schemeClr val="bg1"/>
                </a:solidFill>
              </a:rPr>
              <a:t>(</a:t>
            </a:r>
            <a:r>
              <a:rPr lang="en-US" dirty="0" err="1">
                <a:solidFill>
                  <a:schemeClr val="bg1"/>
                </a:solidFill>
              </a:rPr>
              <a:t>Harber</a:t>
            </a:r>
            <a:r>
              <a:rPr lang="en-US" dirty="0">
                <a:solidFill>
                  <a:schemeClr val="bg1"/>
                </a:solidFill>
              </a:rPr>
              <a:t>, 2020)</a:t>
            </a:r>
          </a:p>
        </p:txBody>
      </p:sp>
    </p:spTree>
    <p:extLst>
      <p:ext uri="{BB962C8B-B14F-4D97-AF65-F5344CB8AC3E}">
        <p14:creationId xmlns:p14="http://schemas.microsoft.com/office/powerpoint/2010/main" val="5711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21321-2C35-45CE-968B-B06CA2C33238}"/>
              </a:ext>
            </a:extLst>
          </p:cNvPr>
          <p:cNvSpPr>
            <a:spLocks noGrp="1"/>
          </p:cNvSpPr>
          <p:nvPr>
            <p:ph type="title"/>
          </p:nvPr>
        </p:nvSpPr>
        <p:spPr/>
        <p:txBody>
          <a:bodyPr/>
          <a:lstStyle/>
          <a:p>
            <a:r>
              <a:rPr lang="en-US" dirty="0">
                <a:solidFill>
                  <a:srgbClr val="FF6600"/>
                </a:solidFill>
              </a:rPr>
              <a:t>EXPERIENTIAL LEARNING</a:t>
            </a:r>
          </a:p>
        </p:txBody>
      </p:sp>
      <p:sp>
        <p:nvSpPr>
          <p:cNvPr id="3" name="Content Placeholder 2">
            <a:extLst>
              <a:ext uri="{FF2B5EF4-FFF2-40B4-BE49-F238E27FC236}">
                <a16:creationId xmlns:a16="http://schemas.microsoft.com/office/drawing/2014/main" id="{9BF802D6-8E5A-4F00-BEAB-503B05CB2569}"/>
              </a:ext>
            </a:extLst>
          </p:cNvPr>
          <p:cNvSpPr>
            <a:spLocks noGrp="1"/>
          </p:cNvSpPr>
          <p:nvPr>
            <p:ph idx="1"/>
          </p:nvPr>
        </p:nvSpPr>
        <p:spPr>
          <a:xfrm>
            <a:off x="6096000" y="809469"/>
            <a:ext cx="5228216" cy="4932354"/>
          </a:xfrm>
        </p:spPr>
        <p:txBody>
          <a:bodyPr>
            <a:normAutofit/>
          </a:bodyPr>
          <a:lstStyle/>
          <a:p>
            <a:pPr marL="285750" indent="-285750">
              <a:buFont typeface="Arial" panose="020B0604020202020204" pitchFamily="34" charset="0"/>
              <a:buChar char="•"/>
            </a:pPr>
            <a:r>
              <a:rPr lang="en-US" sz="3600" b="1" dirty="0"/>
              <a:t>80% prefer collaborative learning</a:t>
            </a:r>
          </a:p>
          <a:p>
            <a:pPr marL="285750" indent="-285750">
              <a:buFont typeface="Arial" panose="020B0604020202020204" pitchFamily="34" charset="0"/>
              <a:buChar char="•"/>
            </a:pPr>
            <a:r>
              <a:rPr lang="en-US" sz="3600" b="1" dirty="0"/>
              <a:t>Be a “guide on the side”</a:t>
            </a:r>
          </a:p>
          <a:p>
            <a:pPr marL="285750" indent="-285750">
              <a:buFont typeface="Arial" panose="020B0604020202020204" pitchFamily="34" charset="0"/>
              <a:buChar char="•"/>
            </a:pPr>
            <a:r>
              <a:rPr lang="en-US" sz="3600" b="1" dirty="0"/>
              <a:t>Use hands-on activities</a:t>
            </a:r>
          </a:p>
          <a:p>
            <a:pPr marL="285750" indent="-285750">
              <a:buFont typeface="Arial" panose="020B0604020202020204" pitchFamily="34" charset="0"/>
              <a:buChar char="•"/>
            </a:pPr>
            <a:r>
              <a:rPr lang="en-US" sz="3600" b="1" dirty="0"/>
              <a:t>Whole-class feedback/peer review</a:t>
            </a:r>
          </a:p>
          <a:p>
            <a:pPr marL="285750" indent="-285750">
              <a:buFont typeface="Arial" panose="020B0604020202020204" pitchFamily="34" charset="0"/>
              <a:buChar char="•"/>
            </a:pPr>
            <a:r>
              <a:rPr lang="en-US" sz="3600" b="1" dirty="0"/>
              <a:t>Embrace technology</a:t>
            </a:r>
          </a:p>
        </p:txBody>
      </p:sp>
      <p:sp>
        <p:nvSpPr>
          <p:cNvPr id="5" name="Slide Number Placeholder 4">
            <a:extLst>
              <a:ext uri="{FF2B5EF4-FFF2-40B4-BE49-F238E27FC236}">
                <a16:creationId xmlns:a16="http://schemas.microsoft.com/office/drawing/2014/main" id="{F7043E1C-4131-4E49-B499-4D2B8281F31C}"/>
              </a:ext>
            </a:extLst>
          </p:cNvPr>
          <p:cNvSpPr>
            <a:spLocks noGrp="1"/>
          </p:cNvSpPr>
          <p:nvPr>
            <p:ph type="sldNum" sz="quarter" idx="12"/>
          </p:nvPr>
        </p:nvSpPr>
        <p:spPr/>
        <p:txBody>
          <a:bodyPr/>
          <a:lstStyle/>
          <a:p>
            <a:fld id="{95CBEC59-7FF9-4688-98DF-89832A0C9025}" type="slidenum">
              <a:rPr lang="en-US" smtClean="0"/>
              <a:t>17</a:t>
            </a:fld>
            <a:endParaRPr lang="en-US" dirty="0"/>
          </a:p>
        </p:txBody>
      </p:sp>
      <p:sp>
        <p:nvSpPr>
          <p:cNvPr id="6" name="TextBox 5">
            <a:extLst>
              <a:ext uri="{FF2B5EF4-FFF2-40B4-BE49-F238E27FC236}">
                <a16:creationId xmlns:a16="http://schemas.microsoft.com/office/drawing/2014/main" id="{DC3FCA4B-BF27-4AB2-8240-3D1DC9DC3C0F}"/>
              </a:ext>
            </a:extLst>
          </p:cNvPr>
          <p:cNvSpPr txBox="1"/>
          <p:nvPr/>
        </p:nvSpPr>
        <p:spPr>
          <a:xfrm>
            <a:off x="7881607" y="5818206"/>
            <a:ext cx="3442609" cy="369332"/>
          </a:xfrm>
          <a:prstGeom prst="rect">
            <a:avLst/>
          </a:prstGeom>
          <a:noFill/>
        </p:spPr>
        <p:txBody>
          <a:bodyPr wrap="none" rtlCol="0">
            <a:spAutoFit/>
          </a:bodyPr>
          <a:lstStyle/>
          <a:p>
            <a:r>
              <a:rPr lang="en-US" dirty="0">
                <a:solidFill>
                  <a:schemeClr val="bg1"/>
                </a:solidFill>
              </a:rPr>
              <a:t>(Barnes and Noble College, 2018)</a:t>
            </a:r>
          </a:p>
        </p:txBody>
      </p:sp>
    </p:spTree>
    <p:extLst>
      <p:ext uri="{BB962C8B-B14F-4D97-AF65-F5344CB8AC3E}">
        <p14:creationId xmlns:p14="http://schemas.microsoft.com/office/powerpoint/2010/main" val="95668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Diagram, timeline&#10;&#10;Description automatically generated">
            <a:extLst>
              <a:ext uri="{FF2B5EF4-FFF2-40B4-BE49-F238E27FC236}">
                <a16:creationId xmlns:a16="http://schemas.microsoft.com/office/drawing/2014/main" id="{49FEC54B-A451-B9BD-CCEE-62250BEFBFA1}"/>
              </a:ext>
            </a:extLst>
          </p:cNvPr>
          <p:cNvPicPr>
            <a:picLocks noGrp="1" noChangeAspect="1"/>
          </p:cNvPicPr>
          <p:nvPr>
            <p:ph type="pic" sz="quarter" idx="15"/>
          </p:nvPr>
        </p:nvPicPr>
        <p:blipFill>
          <a:blip r:embed="rId3">
            <a:duotone>
              <a:schemeClr val="accent2">
                <a:shade val="45000"/>
                <a:satMod val="135000"/>
              </a:schemeClr>
              <a:prstClr val="white"/>
            </a:duotone>
          </a:blip>
          <a:srcRect t="16791" b="16791"/>
          <a:stretch>
            <a:fillRect/>
          </a:stretch>
        </p:blipFill>
        <p:spPr>
          <a:xfrm>
            <a:off x="0" y="0"/>
            <a:ext cx="12191999" cy="4255097"/>
          </a:xfrm>
        </p:spPr>
      </p:pic>
      <p:sp>
        <p:nvSpPr>
          <p:cNvPr id="3" name="Title 2">
            <a:extLst>
              <a:ext uri="{FF2B5EF4-FFF2-40B4-BE49-F238E27FC236}">
                <a16:creationId xmlns:a16="http://schemas.microsoft.com/office/drawing/2014/main" id="{6AF97D2E-A0F3-D413-3688-A86969527EEE}"/>
              </a:ext>
            </a:extLst>
          </p:cNvPr>
          <p:cNvSpPr>
            <a:spLocks noGrp="1"/>
          </p:cNvSpPr>
          <p:nvPr>
            <p:ph type="ctrTitle"/>
          </p:nvPr>
        </p:nvSpPr>
        <p:spPr/>
        <p:txBody>
          <a:bodyPr/>
          <a:lstStyle/>
          <a:p>
            <a:r>
              <a:rPr lang="en-US" dirty="0">
                <a:solidFill>
                  <a:srgbClr val="FF6600"/>
                </a:solidFill>
              </a:rPr>
              <a:t>FLIPPED CLASSROOM</a:t>
            </a:r>
          </a:p>
        </p:txBody>
      </p:sp>
      <p:sp>
        <p:nvSpPr>
          <p:cNvPr id="9" name="Rectangle 8">
            <a:extLst>
              <a:ext uri="{FF2B5EF4-FFF2-40B4-BE49-F238E27FC236}">
                <a16:creationId xmlns:a16="http://schemas.microsoft.com/office/drawing/2014/main" id="{93737323-BD57-BD1E-5B5C-7ACD47D0EBA2}"/>
              </a:ext>
            </a:extLst>
          </p:cNvPr>
          <p:cNvSpPr/>
          <p:nvPr/>
        </p:nvSpPr>
        <p:spPr>
          <a:xfrm>
            <a:off x="685800" y="0"/>
            <a:ext cx="2410691" cy="436418"/>
          </a:xfrm>
          <a:prstGeom prst="rect">
            <a:avLst/>
          </a:prstGeom>
          <a:solidFill>
            <a:srgbClr val="F6F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5755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21321-2C35-45CE-968B-B06CA2C33238}"/>
              </a:ext>
            </a:extLst>
          </p:cNvPr>
          <p:cNvSpPr>
            <a:spLocks noGrp="1"/>
          </p:cNvSpPr>
          <p:nvPr>
            <p:ph type="title"/>
          </p:nvPr>
        </p:nvSpPr>
        <p:spPr/>
        <p:txBody>
          <a:bodyPr/>
          <a:lstStyle/>
          <a:p>
            <a:r>
              <a:rPr lang="en-US" dirty="0">
                <a:solidFill>
                  <a:srgbClr val="FF6600"/>
                </a:solidFill>
              </a:rPr>
              <a:t>INCLUSIVITY</a:t>
            </a:r>
          </a:p>
        </p:txBody>
      </p:sp>
      <p:sp>
        <p:nvSpPr>
          <p:cNvPr id="3" name="Content Placeholder 2">
            <a:extLst>
              <a:ext uri="{FF2B5EF4-FFF2-40B4-BE49-F238E27FC236}">
                <a16:creationId xmlns:a16="http://schemas.microsoft.com/office/drawing/2014/main" id="{9BF802D6-8E5A-4F00-BEAB-503B05CB2569}"/>
              </a:ext>
            </a:extLst>
          </p:cNvPr>
          <p:cNvSpPr>
            <a:spLocks noGrp="1"/>
          </p:cNvSpPr>
          <p:nvPr>
            <p:ph idx="1"/>
          </p:nvPr>
        </p:nvSpPr>
        <p:spPr>
          <a:xfrm>
            <a:off x="6096000" y="1443655"/>
            <a:ext cx="5228216" cy="4298168"/>
          </a:xfrm>
        </p:spPr>
        <p:txBody>
          <a:bodyPr>
            <a:normAutofit fontScale="92500" lnSpcReduction="10000"/>
          </a:bodyPr>
          <a:lstStyle/>
          <a:p>
            <a:pPr marL="285750" indent="-285750">
              <a:buFont typeface="Arial" panose="020B0604020202020204" pitchFamily="34" charset="0"/>
              <a:buChar char="•"/>
            </a:pPr>
            <a:r>
              <a:rPr lang="en-US" sz="3600" b="1" dirty="0"/>
              <a:t>Explore your culture and biases</a:t>
            </a:r>
          </a:p>
          <a:p>
            <a:pPr marL="285750" indent="-285750">
              <a:buFont typeface="Arial" panose="020B0604020202020204" pitchFamily="34" charset="0"/>
              <a:buChar char="•"/>
            </a:pPr>
            <a:r>
              <a:rPr lang="en-US" sz="3600" b="1" dirty="0"/>
              <a:t>Understand other cultures </a:t>
            </a:r>
          </a:p>
          <a:p>
            <a:pPr marL="285750" indent="-285750">
              <a:buFont typeface="Arial" panose="020B0604020202020204" pitchFamily="34" charset="0"/>
              <a:buChar char="•"/>
            </a:pPr>
            <a:r>
              <a:rPr lang="en-US" sz="3600" b="1" dirty="0"/>
              <a:t>Represent diversity</a:t>
            </a:r>
          </a:p>
          <a:p>
            <a:pPr marL="285750" indent="-285750">
              <a:buFont typeface="Arial" panose="020B0604020202020204" pitchFamily="34" charset="0"/>
              <a:buChar char="•"/>
            </a:pPr>
            <a:r>
              <a:rPr lang="en-US" sz="3600" b="1" dirty="0"/>
              <a:t>Be sensitive to mental health</a:t>
            </a:r>
          </a:p>
          <a:p>
            <a:pPr marL="285750" indent="-285750">
              <a:buFont typeface="Arial" panose="020B0604020202020204" pitchFamily="34" charset="0"/>
              <a:buChar char="•"/>
            </a:pPr>
            <a:r>
              <a:rPr lang="en-US" sz="3600" b="1" dirty="0"/>
              <a:t>Build relationships, trust, and community</a:t>
            </a:r>
          </a:p>
          <a:p>
            <a:pPr marL="285750" indent="-285750">
              <a:buFont typeface="Arial" panose="020B0604020202020204" pitchFamily="34" charset="0"/>
              <a:buChar char="•"/>
            </a:pPr>
            <a:endParaRPr lang="en-US" sz="3600" b="1" dirty="0"/>
          </a:p>
        </p:txBody>
      </p:sp>
      <p:sp>
        <p:nvSpPr>
          <p:cNvPr id="5" name="Slide Number Placeholder 4">
            <a:extLst>
              <a:ext uri="{FF2B5EF4-FFF2-40B4-BE49-F238E27FC236}">
                <a16:creationId xmlns:a16="http://schemas.microsoft.com/office/drawing/2014/main" id="{F7043E1C-4131-4E49-B499-4D2B8281F31C}"/>
              </a:ext>
            </a:extLst>
          </p:cNvPr>
          <p:cNvSpPr>
            <a:spLocks noGrp="1"/>
          </p:cNvSpPr>
          <p:nvPr>
            <p:ph type="sldNum" sz="quarter" idx="12"/>
          </p:nvPr>
        </p:nvSpPr>
        <p:spPr/>
        <p:txBody>
          <a:bodyPr/>
          <a:lstStyle/>
          <a:p>
            <a:fld id="{95CBEC59-7FF9-4688-98DF-89832A0C9025}" type="slidenum">
              <a:rPr lang="en-US" smtClean="0"/>
              <a:t>19</a:t>
            </a:fld>
            <a:endParaRPr lang="en-US" dirty="0"/>
          </a:p>
        </p:txBody>
      </p:sp>
    </p:spTree>
    <p:extLst>
      <p:ext uri="{BB962C8B-B14F-4D97-AF65-F5344CB8AC3E}">
        <p14:creationId xmlns:p14="http://schemas.microsoft.com/office/powerpoint/2010/main" val="60070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CD96C-ADDF-4D9F-B790-CF6E3E55A9DB}"/>
              </a:ext>
            </a:extLst>
          </p:cNvPr>
          <p:cNvSpPr>
            <a:spLocks noGrp="1"/>
          </p:cNvSpPr>
          <p:nvPr>
            <p:ph type="title"/>
          </p:nvPr>
        </p:nvSpPr>
        <p:spPr/>
        <p:txBody>
          <a:bodyPr/>
          <a:lstStyle/>
          <a:p>
            <a:r>
              <a:rPr lang="en-US" dirty="0">
                <a:solidFill>
                  <a:srgbClr val="FF6600"/>
                </a:solidFill>
              </a:rPr>
              <a:t>OVERVIEW</a:t>
            </a:r>
          </a:p>
        </p:txBody>
      </p:sp>
      <p:sp>
        <p:nvSpPr>
          <p:cNvPr id="7" name="Text Placeholder 6">
            <a:extLst>
              <a:ext uri="{FF2B5EF4-FFF2-40B4-BE49-F238E27FC236}">
                <a16:creationId xmlns:a16="http://schemas.microsoft.com/office/drawing/2014/main" id="{109BBFAA-ECE3-46DC-A227-38CCA1EED110}"/>
              </a:ext>
            </a:extLst>
          </p:cNvPr>
          <p:cNvSpPr>
            <a:spLocks noGrp="1"/>
          </p:cNvSpPr>
          <p:nvPr>
            <p:ph type="body" sz="quarter" idx="2"/>
          </p:nvPr>
        </p:nvSpPr>
        <p:spPr>
          <a:xfrm>
            <a:off x="928801" y="2635589"/>
            <a:ext cx="3538862" cy="499493"/>
          </a:xfrm>
        </p:spPr>
        <p:txBody>
          <a:bodyPr>
            <a:normAutofit fontScale="92500"/>
          </a:bodyPr>
          <a:lstStyle/>
          <a:p>
            <a:r>
              <a:rPr lang="en-US" dirty="0"/>
              <a:t>1 Framing the Presentation</a:t>
            </a:r>
          </a:p>
        </p:txBody>
      </p:sp>
      <p:sp>
        <p:nvSpPr>
          <p:cNvPr id="5" name="Slide Number Placeholder 4">
            <a:extLst>
              <a:ext uri="{FF2B5EF4-FFF2-40B4-BE49-F238E27FC236}">
                <a16:creationId xmlns:a16="http://schemas.microsoft.com/office/drawing/2014/main" id="{3F040D52-4191-48B5-89BF-0F57F61C4487}"/>
              </a:ext>
              <a:ext uri="{C183D7F6-B498-43B3-948B-1728B52AA6E4}">
                <adec:decorative xmlns:adec="http://schemas.microsoft.com/office/drawing/2017/decorative" val="1"/>
              </a:ext>
            </a:extLst>
          </p:cNvPr>
          <p:cNvSpPr>
            <a:spLocks noGrp="1"/>
          </p:cNvSpPr>
          <p:nvPr>
            <p:ph type="sldNum" sz="quarter" idx="12"/>
          </p:nvPr>
        </p:nvSpPr>
        <p:spPr/>
        <p:txBody>
          <a:bodyPr/>
          <a:lstStyle/>
          <a:p>
            <a:fld id="{95CBEC59-7FF9-4688-98DF-89832A0C9025}" type="slidenum">
              <a:rPr lang="en-US" smtClean="0"/>
              <a:pPr/>
              <a:t>2</a:t>
            </a:fld>
            <a:endParaRPr lang="en-US" dirty="0"/>
          </a:p>
        </p:txBody>
      </p:sp>
      <p:sp>
        <p:nvSpPr>
          <p:cNvPr id="30" name="Text Placeholder 29">
            <a:extLst>
              <a:ext uri="{FF2B5EF4-FFF2-40B4-BE49-F238E27FC236}">
                <a16:creationId xmlns:a16="http://schemas.microsoft.com/office/drawing/2014/main" id="{0AC0E371-764C-41CA-9680-267350C7EE1C}"/>
              </a:ext>
            </a:extLst>
          </p:cNvPr>
          <p:cNvSpPr>
            <a:spLocks noGrp="1"/>
          </p:cNvSpPr>
          <p:nvPr>
            <p:ph type="body" sz="half" idx="16"/>
          </p:nvPr>
        </p:nvSpPr>
        <p:spPr>
          <a:xfrm>
            <a:off x="6204701" y="2635589"/>
            <a:ext cx="4772979" cy="499493"/>
          </a:xfrm>
        </p:spPr>
        <p:txBody>
          <a:bodyPr>
            <a:normAutofit/>
          </a:bodyPr>
          <a:lstStyle/>
          <a:p>
            <a:r>
              <a:rPr lang="en-US" dirty="0"/>
              <a:t>2 Defining Generational Cohorts</a:t>
            </a:r>
          </a:p>
        </p:txBody>
      </p:sp>
      <p:sp>
        <p:nvSpPr>
          <p:cNvPr id="32" name="Text Placeholder 31">
            <a:extLst>
              <a:ext uri="{FF2B5EF4-FFF2-40B4-BE49-F238E27FC236}">
                <a16:creationId xmlns:a16="http://schemas.microsoft.com/office/drawing/2014/main" id="{188B3941-E817-44DE-8D5A-DCA0DAB61823}"/>
              </a:ext>
            </a:extLst>
          </p:cNvPr>
          <p:cNvSpPr>
            <a:spLocks noGrp="1"/>
          </p:cNvSpPr>
          <p:nvPr>
            <p:ph type="body" sz="half" idx="18"/>
          </p:nvPr>
        </p:nvSpPr>
        <p:spPr>
          <a:xfrm>
            <a:off x="928799" y="4746794"/>
            <a:ext cx="4923595" cy="499493"/>
          </a:xfrm>
        </p:spPr>
        <p:txBody>
          <a:bodyPr>
            <a:normAutofit/>
          </a:bodyPr>
          <a:lstStyle/>
          <a:p>
            <a:r>
              <a:rPr lang="en-US" dirty="0"/>
              <a:t>3 Characteristics of Gen Z Students</a:t>
            </a:r>
          </a:p>
        </p:txBody>
      </p:sp>
      <p:sp>
        <p:nvSpPr>
          <p:cNvPr id="33" name="Text Placeholder 32">
            <a:extLst>
              <a:ext uri="{FF2B5EF4-FFF2-40B4-BE49-F238E27FC236}">
                <a16:creationId xmlns:a16="http://schemas.microsoft.com/office/drawing/2014/main" id="{20613223-43E0-4B37-AFB8-C0C5F47750A5}"/>
              </a:ext>
            </a:extLst>
          </p:cNvPr>
          <p:cNvSpPr>
            <a:spLocks noGrp="1"/>
          </p:cNvSpPr>
          <p:nvPr>
            <p:ph type="body" sz="half" idx="19"/>
          </p:nvPr>
        </p:nvSpPr>
        <p:spPr>
          <a:xfrm>
            <a:off x="6159987" y="4734817"/>
            <a:ext cx="4923595" cy="499493"/>
          </a:xfrm>
        </p:spPr>
        <p:txBody>
          <a:bodyPr>
            <a:normAutofit fontScale="92500"/>
          </a:bodyPr>
          <a:lstStyle/>
          <a:p>
            <a:r>
              <a:rPr lang="en-US" dirty="0"/>
              <a:t>4 Research-based Teaching Strategies</a:t>
            </a:r>
          </a:p>
        </p:txBody>
      </p:sp>
      <p:pic>
        <p:nvPicPr>
          <p:cNvPr id="54" name="Picture 53">
            <a:extLst>
              <a:ext uri="{FF2B5EF4-FFF2-40B4-BE49-F238E27FC236}">
                <a16:creationId xmlns:a16="http://schemas.microsoft.com/office/drawing/2014/main" id="{9C78526B-0945-4CED-BE7C-91DA13E680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flipH="1">
            <a:off x="912518" y="1831344"/>
            <a:ext cx="996696" cy="996696"/>
          </a:xfrm>
          <a:prstGeom prst="rect">
            <a:avLst/>
          </a:prstGeom>
        </p:spPr>
      </p:pic>
      <p:pic>
        <p:nvPicPr>
          <p:cNvPr id="64" name="Picture 63">
            <a:extLst>
              <a:ext uri="{FF2B5EF4-FFF2-40B4-BE49-F238E27FC236}">
                <a16:creationId xmlns:a16="http://schemas.microsoft.com/office/drawing/2014/main" id="{8E52C60B-BF4E-4BFC-9235-FF1E34541CC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04701" y="1732367"/>
            <a:ext cx="1194649" cy="1194649"/>
          </a:xfrm>
          <a:prstGeom prst="rect">
            <a:avLst/>
          </a:prstGeom>
        </p:spPr>
      </p:pic>
      <p:pic>
        <p:nvPicPr>
          <p:cNvPr id="68" name="Picture 67">
            <a:extLst>
              <a:ext uri="{FF2B5EF4-FFF2-40B4-BE49-F238E27FC236}">
                <a16:creationId xmlns:a16="http://schemas.microsoft.com/office/drawing/2014/main" id="{4CE19F9B-477D-48A8-860B-2DF679C5553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60344" y="3727238"/>
            <a:ext cx="1170432" cy="1170432"/>
          </a:xfrm>
          <a:prstGeom prst="rect">
            <a:avLst/>
          </a:prstGeom>
        </p:spPr>
      </p:pic>
      <p:pic>
        <p:nvPicPr>
          <p:cNvPr id="74" name="Picture 73">
            <a:extLst>
              <a:ext uri="{FF2B5EF4-FFF2-40B4-BE49-F238E27FC236}">
                <a16:creationId xmlns:a16="http://schemas.microsoft.com/office/drawing/2014/main" id="{22F7ED2B-74C4-4234-A8E1-85DD66C506C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204701" y="3862857"/>
            <a:ext cx="973339" cy="973339"/>
          </a:xfrm>
          <a:prstGeom prst="rect">
            <a:avLst/>
          </a:prstGeom>
        </p:spPr>
      </p:pic>
    </p:spTree>
    <p:extLst>
      <p:ext uri="{BB962C8B-B14F-4D97-AF65-F5344CB8AC3E}">
        <p14:creationId xmlns:p14="http://schemas.microsoft.com/office/powerpoint/2010/main" val="64380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30" grpId="0" build="p"/>
      <p:bldP spid="32" grpId="0" build="p"/>
      <p:bldP spid="3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21321-2C35-45CE-968B-B06CA2C33238}"/>
              </a:ext>
            </a:extLst>
          </p:cNvPr>
          <p:cNvSpPr>
            <a:spLocks noGrp="1"/>
          </p:cNvSpPr>
          <p:nvPr>
            <p:ph type="title"/>
          </p:nvPr>
        </p:nvSpPr>
        <p:spPr/>
        <p:txBody>
          <a:bodyPr/>
          <a:lstStyle/>
          <a:p>
            <a:r>
              <a:rPr lang="en-US" dirty="0">
                <a:solidFill>
                  <a:srgbClr val="FF6600"/>
                </a:solidFill>
              </a:rPr>
              <a:t>MODULAR CLASSROOM</a:t>
            </a:r>
          </a:p>
        </p:txBody>
      </p:sp>
      <p:pic>
        <p:nvPicPr>
          <p:cNvPr id="6" name="Content Placeholder 5" descr="A sword with a long handle&#10;&#10;Description automatically generated with medium confidence">
            <a:extLst>
              <a:ext uri="{FF2B5EF4-FFF2-40B4-BE49-F238E27FC236}">
                <a16:creationId xmlns:a16="http://schemas.microsoft.com/office/drawing/2014/main" id="{AA9DD40E-F42A-41D9-85B7-3000EC1623F9}"/>
              </a:ext>
            </a:extLst>
          </p:cNvPr>
          <p:cNvPicPr>
            <a:picLocks noGrp="1" noChangeAspect="1"/>
          </p:cNvPicPr>
          <p:nvPr>
            <p:ph idx="1"/>
          </p:nvPr>
        </p:nvPicPr>
        <p:blipFill>
          <a:blip r:embed="rId3"/>
          <a:stretch>
            <a:fillRect/>
          </a:stretch>
        </p:blipFill>
        <p:spPr>
          <a:xfrm>
            <a:off x="5671074" y="1443655"/>
            <a:ext cx="5576256" cy="3111720"/>
          </a:xfrm>
        </p:spPr>
      </p:pic>
      <p:sp>
        <p:nvSpPr>
          <p:cNvPr id="5" name="Slide Number Placeholder 4">
            <a:extLst>
              <a:ext uri="{FF2B5EF4-FFF2-40B4-BE49-F238E27FC236}">
                <a16:creationId xmlns:a16="http://schemas.microsoft.com/office/drawing/2014/main" id="{F7043E1C-4131-4E49-B499-4D2B8281F31C}"/>
              </a:ext>
            </a:extLst>
          </p:cNvPr>
          <p:cNvSpPr>
            <a:spLocks noGrp="1"/>
          </p:cNvSpPr>
          <p:nvPr>
            <p:ph type="sldNum" sz="quarter" idx="12"/>
          </p:nvPr>
        </p:nvSpPr>
        <p:spPr/>
        <p:txBody>
          <a:bodyPr/>
          <a:lstStyle/>
          <a:p>
            <a:fld id="{95CBEC59-7FF9-4688-98DF-89832A0C9025}" type="slidenum">
              <a:rPr lang="en-US" smtClean="0"/>
              <a:t>20</a:t>
            </a:fld>
            <a:endParaRPr lang="en-US" dirty="0"/>
          </a:p>
        </p:txBody>
      </p:sp>
      <p:sp>
        <p:nvSpPr>
          <p:cNvPr id="7" name="TextBox 6">
            <a:extLst>
              <a:ext uri="{FF2B5EF4-FFF2-40B4-BE49-F238E27FC236}">
                <a16:creationId xmlns:a16="http://schemas.microsoft.com/office/drawing/2014/main" id="{C036FA64-8A98-492E-86A0-87F3423A3B33}"/>
              </a:ext>
            </a:extLst>
          </p:cNvPr>
          <p:cNvSpPr txBox="1"/>
          <p:nvPr/>
        </p:nvSpPr>
        <p:spPr>
          <a:xfrm>
            <a:off x="10117034" y="6000768"/>
            <a:ext cx="1475917" cy="369332"/>
          </a:xfrm>
          <a:prstGeom prst="rect">
            <a:avLst/>
          </a:prstGeom>
          <a:noFill/>
        </p:spPr>
        <p:txBody>
          <a:bodyPr wrap="none" rtlCol="0">
            <a:spAutoFit/>
          </a:bodyPr>
          <a:lstStyle/>
          <a:p>
            <a:r>
              <a:rPr lang="en-US" dirty="0">
                <a:solidFill>
                  <a:schemeClr val="bg1"/>
                </a:solidFill>
              </a:rPr>
              <a:t>(Lang, 2020)</a:t>
            </a:r>
          </a:p>
        </p:txBody>
      </p:sp>
    </p:spTree>
    <p:extLst>
      <p:ext uri="{BB962C8B-B14F-4D97-AF65-F5344CB8AC3E}">
        <p14:creationId xmlns:p14="http://schemas.microsoft.com/office/powerpoint/2010/main" val="118429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21321-2C35-45CE-968B-B06CA2C33238}"/>
              </a:ext>
            </a:extLst>
          </p:cNvPr>
          <p:cNvSpPr>
            <a:spLocks noGrp="1"/>
          </p:cNvSpPr>
          <p:nvPr>
            <p:ph type="title"/>
          </p:nvPr>
        </p:nvSpPr>
        <p:spPr/>
        <p:txBody>
          <a:bodyPr/>
          <a:lstStyle/>
          <a:p>
            <a:r>
              <a:rPr lang="en-US" dirty="0">
                <a:solidFill>
                  <a:srgbClr val="FF6600"/>
                </a:solidFill>
              </a:rPr>
              <a:t>MODULAR CLASSROOM</a:t>
            </a:r>
          </a:p>
        </p:txBody>
      </p:sp>
      <p:sp>
        <p:nvSpPr>
          <p:cNvPr id="5" name="Slide Number Placeholder 4">
            <a:extLst>
              <a:ext uri="{FF2B5EF4-FFF2-40B4-BE49-F238E27FC236}">
                <a16:creationId xmlns:a16="http://schemas.microsoft.com/office/drawing/2014/main" id="{F7043E1C-4131-4E49-B499-4D2B8281F31C}"/>
              </a:ext>
            </a:extLst>
          </p:cNvPr>
          <p:cNvSpPr>
            <a:spLocks noGrp="1"/>
          </p:cNvSpPr>
          <p:nvPr>
            <p:ph type="sldNum" sz="quarter" idx="12"/>
          </p:nvPr>
        </p:nvSpPr>
        <p:spPr/>
        <p:txBody>
          <a:bodyPr/>
          <a:lstStyle/>
          <a:p>
            <a:fld id="{95CBEC59-7FF9-4688-98DF-89832A0C9025}" type="slidenum">
              <a:rPr lang="en-US" smtClean="0"/>
              <a:t>21</a:t>
            </a:fld>
            <a:endParaRPr lang="en-US" dirty="0"/>
          </a:p>
        </p:txBody>
      </p:sp>
      <p:pic>
        <p:nvPicPr>
          <p:cNvPr id="8" name="Content Placeholder 7" descr="A picture containing outdoor, echinoderm, worm, snake&#10;&#10;Description automatically generated">
            <a:extLst>
              <a:ext uri="{FF2B5EF4-FFF2-40B4-BE49-F238E27FC236}">
                <a16:creationId xmlns:a16="http://schemas.microsoft.com/office/drawing/2014/main" id="{F1D9A0B4-4F32-45B4-8B41-331C4A4594C6}"/>
              </a:ext>
            </a:extLst>
          </p:cNvPr>
          <p:cNvPicPr>
            <a:picLocks noGrp="1" noChangeAspect="1"/>
          </p:cNvPicPr>
          <p:nvPr>
            <p:ph idx="1"/>
          </p:nvPr>
        </p:nvPicPr>
        <p:blipFill>
          <a:blip r:embed="rId3"/>
          <a:stretch>
            <a:fillRect/>
          </a:stretch>
        </p:blipFill>
        <p:spPr>
          <a:xfrm>
            <a:off x="6096000" y="1443655"/>
            <a:ext cx="5227637" cy="2855138"/>
          </a:xfrm>
        </p:spPr>
      </p:pic>
      <p:sp>
        <p:nvSpPr>
          <p:cNvPr id="10" name="TextBox 9">
            <a:extLst>
              <a:ext uri="{FF2B5EF4-FFF2-40B4-BE49-F238E27FC236}">
                <a16:creationId xmlns:a16="http://schemas.microsoft.com/office/drawing/2014/main" id="{3A52C538-3DD9-41A8-A057-303AC9E991EB}"/>
              </a:ext>
            </a:extLst>
          </p:cNvPr>
          <p:cNvSpPr txBox="1"/>
          <p:nvPr/>
        </p:nvSpPr>
        <p:spPr>
          <a:xfrm>
            <a:off x="10117034" y="6000768"/>
            <a:ext cx="1475917" cy="369332"/>
          </a:xfrm>
          <a:prstGeom prst="rect">
            <a:avLst/>
          </a:prstGeom>
          <a:noFill/>
        </p:spPr>
        <p:txBody>
          <a:bodyPr wrap="none" rtlCol="0">
            <a:spAutoFit/>
          </a:bodyPr>
          <a:lstStyle/>
          <a:p>
            <a:r>
              <a:rPr lang="en-US" dirty="0">
                <a:solidFill>
                  <a:schemeClr val="bg1"/>
                </a:solidFill>
              </a:rPr>
              <a:t>(Lang, 2020)</a:t>
            </a:r>
          </a:p>
        </p:txBody>
      </p:sp>
    </p:spTree>
    <p:extLst>
      <p:ext uri="{BB962C8B-B14F-4D97-AF65-F5344CB8AC3E}">
        <p14:creationId xmlns:p14="http://schemas.microsoft.com/office/powerpoint/2010/main" val="1972492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5BCE0-C492-45D1-B14B-D698228DC08F}"/>
              </a:ext>
            </a:extLst>
          </p:cNvPr>
          <p:cNvSpPr>
            <a:spLocks noGrp="1"/>
          </p:cNvSpPr>
          <p:nvPr>
            <p:ph type="ctrTitle"/>
          </p:nvPr>
        </p:nvSpPr>
        <p:spPr/>
        <p:txBody>
          <a:bodyPr/>
          <a:lstStyle/>
          <a:p>
            <a:r>
              <a:rPr lang="en-US" dirty="0"/>
              <a:t>THANK YOU!</a:t>
            </a:r>
          </a:p>
        </p:txBody>
      </p:sp>
      <p:pic>
        <p:nvPicPr>
          <p:cNvPr id="5" name="Picture 4" descr="Text&#10;&#10;Description automatically generated">
            <a:extLst>
              <a:ext uri="{FF2B5EF4-FFF2-40B4-BE49-F238E27FC236}">
                <a16:creationId xmlns:a16="http://schemas.microsoft.com/office/drawing/2014/main" id="{45B305EC-5572-438A-89C0-B6AD5E482128}"/>
              </a:ext>
            </a:extLst>
          </p:cNvPr>
          <p:cNvPicPr>
            <a:picLocks noChangeAspect="1"/>
          </p:cNvPicPr>
          <p:nvPr/>
        </p:nvPicPr>
        <p:blipFill>
          <a:blip r:embed="rId3"/>
          <a:stretch>
            <a:fillRect/>
          </a:stretch>
        </p:blipFill>
        <p:spPr>
          <a:xfrm>
            <a:off x="1968175" y="5964634"/>
            <a:ext cx="3834971" cy="619045"/>
          </a:xfrm>
          <a:prstGeom prst="rect">
            <a:avLst/>
          </a:prstGeom>
        </p:spPr>
      </p:pic>
      <p:sp>
        <p:nvSpPr>
          <p:cNvPr id="7" name="TextBox 6">
            <a:extLst>
              <a:ext uri="{FF2B5EF4-FFF2-40B4-BE49-F238E27FC236}">
                <a16:creationId xmlns:a16="http://schemas.microsoft.com/office/drawing/2014/main" id="{53A06C23-E2F0-454F-AF76-476966162CCB}"/>
              </a:ext>
            </a:extLst>
          </p:cNvPr>
          <p:cNvSpPr txBox="1"/>
          <p:nvPr/>
        </p:nvSpPr>
        <p:spPr>
          <a:xfrm>
            <a:off x="1033895" y="274321"/>
            <a:ext cx="9107632" cy="4462760"/>
          </a:xfrm>
          <a:prstGeom prst="rect">
            <a:avLst/>
          </a:prstGeom>
          <a:noFill/>
        </p:spPr>
        <p:txBody>
          <a:bodyPr wrap="square">
            <a:spAutoFit/>
          </a:bodyPr>
          <a:lstStyle/>
          <a:p>
            <a:r>
              <a:rPr lang="en-US" sz="2200" dirty="0"/>
              <a:t>American Psychological Association (2018). Stress in America: Generation Z. Stress in America™ Survey.</a:t>
            </a:r>
          </a:p>
          <a:p>
            <a:endParaRPr lang="en-US" sz="2200" dirty="0"/>
          </a:p>
          <a:p>
            <a:r>
              <a:rPr lang="en-US" sz="2200" dirty="0"/>
              <a:t>Barnes and Noble College. (2018). </a:t>
            </a:r>
            <a:r>
              <a:rPr lang="en-US" sz="2200" i="1" dirty="0"/>
              <a:t>Getting to know Gen Z: Exploring middle and high schoolers’ expectations for higher education</a:t>
            </a:r>
            <a:r>
              <a:rPr lang="en-US" sz="2200" dirty="0"/>
              <a:t>. </a:t>
            </a:r>
            <a:r>
              <a:rPr lang="en-US" sz="2200" dirty="0">
                <a:hlinkClick r:id="rId4"/>
              </a:rPr>
              <a:t>https://www.bncollege.com/wp-content/uploads/2018/09/Gen-Z-Report.pdf</a:t>
            </a:r>
            <a:endParaRPr lang="en-US" sz="2200" dirty="0"/>
          </a:p>
          <a:p>
            <a:endParaRPr lang="en-US" sz="2200" dirty="0"/>
          </a:p>
          <a:p>
            <a:r>
              <a:rPr lang="en-US" sz="2200" dirty="0"/>
              <a:t>The Best Generation Years Chart &amp; Names List. (2022, July 12). eDigital Agency. Retrieved July 21, 2022, from https://www.edigitalagency.com.au/market-research/best-generation-years-chart-names-list/</a:t>
            </a:r>
          </a:p>
          <a:p>
            <a:endParaRPr lang="en-US" sz="2400" dirty="0"/>
          </a:p>
          <a:p>
            <a:endParaRPr lang="en-US" dirty="0"/>
          </a:p>
        </p:txBody>
      </p:sp>
    </p:spTree>
    <p:extLst>
      <p:ext uri="{BB962C8B-B14F-4D97-AF65-F5344CB8AC3E}">
        <p14:creationId xmlns:p14="http://schemas.microsoft.com/office/powerpoint/2010/main" val="363015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5BCE0-C492-45D1-B14B-D698228DC08F}"/>
              </a:ext>
            </a:extLst>
          </p:cNvPr>
          <p:cNvSpPr>
            <a:spLocks noGrp="1"/>
          </p:cNvSpPr>
          <p:nvPr>
            <p:ph type="ctrTitle"/>
          </p:nvPr>
        </p:nvSpPr>
        <p:spPr/>
        <p:txBody>
          <a:bodyPr/>
          <a:lstStyle/>
          <a:p>
            <a:r>
              <a:rPr lang="en-US" dirty="0"/>
              <a:t>SOURCES</a:t>
            </a:r>
          </a:p>
        </p:txBody>
      </p:sp>
      <p:pic>
        <p:nvPicPr>
          <p:cNvPr id="5" name="Picture 4" descr="Text&#10;&#10;Description automatically generated">
            <a:extLst>
              <a:ext uri="{FF2B5EF4-FFF2-40B4-BE49-F238E27FC236}">
                <a16:creationId xmlns:a16="http://schemas.microsoft.com/office/drawing/2014/main" id="{45B305EC-5572-438A-89C0-B6AD5E482128}"/>
              </a:ext>
            </a:extLst>
          </p:cNvPr>
          <p:cNvPicPr>
            <a:picLocks noChangeAspect="1"/>
          </p:cNvPicPr>
          <p:nvPr/>
        </p:nvPicPr>
        <p:blipFill>
          <a:blip r:embed="rId2"/>
          <a:stretch>
            <a:fillRect/>
          </a:stretch>
        </p:blipFill>
        <p:spPr>
          <a:xfrm>
            <a:off x="1968175" y="5964634"/>
            <a:ext cx="3834971" cy="619045"/>
          </a:xfrm>
          <a:prstGeom prst="rect">
            <a:avLst/>
          </a:prstGeom>
        </p:spPr>
      </p:pic>
      <p:sp>
        <p:nvSpPr>
          <p:cNvPr id="6" name="TextBox 5">
            <a:extLst>
              <a:ext uri="{FF2B5EF4-FFF2-40B4-BE49-F238E27FC236}">
                <a16:creationId xmlns:a16="http://schemas.microsoft.com/office/drawing/2014/main" id="{33406FB5-DF43-45A2-9AFA-6A6116DD3725}"/>
              </a:ext>
            </a:extLst>
          </p:cNvPr>
          <p:cNvSpPr txBox="1"/>
          <p:nvPr/>
        </p:nvSpPr>
        <p:spPr>
          <a:xfrm>
            <a:off x="753164" y="665940"/>
            <a:ext cx="10099964" cy="4154984"/>
          </a:xfrm>
          <a:prstGeom prst="rect">
            <a:avLst/>
          </a:prstGeom>
          <a:noFill/>
        </p:spPr>
        <p:txBody>
          <a:bodyPr wrap="square">
            <a:spAutoFit/>
          </a:bodyPr>
          <a:lstStyle/>
          <a:p>
            <a:r>
              <a:rPr lang="en-US" sz="2200" dirty="0" err="1"/>
              <a:t>Harber</a:t>
            </a:r>
            <a:r>
              <a:rPr lang="en-US" sz="2200" dirty="0"/>
              <a:t>, J. (2020). It’s time to get serious about critical thinking. </a:t>
            </a:r>
            <a:r>
              <a:rPr lang="en-US" sz="2200" i="1" dirty="0"/>
              <a:t>Inside Higher Ed. </a:t>
            </a:r>
            <a:r>
              <a:rPr lang="en-US" sz="2200" dirty="0"/>
              <a:t>Retrieved October 21, 2022 from </a:t>
            </a:r>
            <a:r>
              <a:rPr lang="en-US" sz="2200" dirty="0">
                <a:hlinkClick r:id="rId3"/>
              </a:rPr>
              <a:t>https://www.insidehighered.com/views/2020/03/02/teaching-students-think-critically-opinion</a:t>
            </a:r>
            <a:r>
              <a:rPr lang="en-US" sz="2200" dirty="0"/>
              <a:t>. </a:t>
            </a:r>
          </a:p>
          <a:p>
            <a:endParaRPr lang="en-US" sz="2200" dirty="0"/>
          </a:p>
          <a:p>
            <a:r>
              <a:rPr lang="en-US" sz="2200" dirty="0"/>
              <a:t>Lang, J. M. (2020). Distracted: Why Students Can’t Focus and What You Can Do About It. Basic Books.</a:t>
            </a:r>
          </a:p>
          <a:p>
            <a:endParaRPr lang="en-US" sz="2200" dirty="0"/>
          </a:p>
          <a:p>
            <a:r>
              <a:rPr lang="en-US" sz="2200" dirty="0"/>
              <a:t>Selingo, J. (2018). </a:t>
            </a:r>
            <a:r>
              <a:rPr lang="en-US" sz="2200" i="1" dirty="0"/>
              <a:t>The new generation of students: How colleges can recruit, teach, and serve gen z.</a:t>
            </a:r>
            <a:r>
              <a:rPr lang="en-US" sz="2200" dirty="0"/>
              <a:t> The Chronicle of Higher Education.</a:t>
            </a:r>
          </a:p>
          <a:p>
            <a:endParaRPr lang="en-US" sz="2200" dirty="0"/>
          </a:p>
          <a:p>
            <a:endParaRPr lang="en-US" sz="2200" dirty="0"/>
          </a:p>
        </p:txBody>
      </p:sp>
    </p:spTree>
    <p:extLst>
      <p:ext uri="{BB962C8B-B14F-4D97-AF65-F5344CB8AC3E}">
        <p14:creationId xmlns:p14="http://schemas.microsoft.com/office/powerpoint/2010/main" val="2447346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5BCE0-C492-45D1-B14B-D698228DC08F}"/>
              </a:ext>
            </a:extLst>
          </p:cNvPr>
          <p:cNvSpPr>
            <a:spLocks noGrp="1"/>
          </p:cNvSpPr>
          <p:nvPr>
            <p:ph type="ctrTitle"/>
          </p:nvPr>
        </p:nvSpPr>
        <p:spPr/>
        <p:txBody>
          <a:bodyPr/>
          <a:lstStyle/>
          <a:p>
            <a:r>
              <a:rPr lang="en-US" dirty="0"/>
              <a:t>SOURCES</a:t>
            </a:r>
          </a:p>
        </p:txBody>
      </p:sp>
      <p:pic>
        <p:nvPicPr>
          <p:cNvPr id="5" name="Picture 4" descr="Text&#10;&#10;Description automatically generated">
            <a:extLst>
              <a:ext uri="{FF2B5EF4-FFF2-40B4-BE49-F238E27FC236}">
                <a16:creationId xmlns:a16="http://schemas.microsoft.com/office/drawing/2014/main" id="{45B305EC-5572-438A-89C0-B6AD5E482128}"/>
              </a:ext>
            </a:extLst>
          </p:cNvPr>
          <p:cNvPicPr>
            <a:picLocks noChangeAspect="1"/>
          </p:cNvPicPr>
          <p:nvPr/>
        </p:nvPicPr>
        <p:blipFill>
          <a:blip r:embed="rId2"/>
          <a:stretch>
            <a:fillRect/>
          </a:stretch>
        </p:blipFill>
        <p:spPr>
          <a:xfrm>
            <a:off x="1968175" y="5964634"/>
            <a:ext cx="3834971" cy="619045"/>
          </a:xfrm>
          <a:prstGeom prst="rect">
            <a:avLst/>
          </a:prstGeom>
        </p:spPr>
      </p:pic>
      <p:sp>
        <p:nvSpPr>
          <p:cNvPr id="6" name="TextBox 5">
            <a:extLst>
              <a:ext uri="{FF2B5EF4-FFF2-40B4-BE49-F238E27FC236}">
                <a16:creationId xmlns:a16="http://schemas.microsoft.com/office/drawing/2014/main" id="{33406FB5-DF43-45A2-9AFA-6A6116DD3725}"/>
              </a:ext>
            </a:extLst>
          </p:cNvPr>
          <p:cNvSpPr txBox="1"/>
          <p:nvPr/>
        </p:nvSpPr>
        <p:spPr>
          <a:xfrm>
            <a:off x="1046018" y="80176"/>
            <a:ext cx="10099964" cy="4154984"/>
          </a:xfrm>
          <a:prstGeom prst="rect">
            <a:avLst/>
          </a:prstGeom>
          <a:noFill/>
        </p:spPr>
        <p:txBody>
          <a:bodyPr wrap="square">
            <a:spAutoFit/>
          </a:bodyPr>
          <a:lstStyle/>
          <a:p>
            <a:r>
              <a:rPr lang="en-US" sz="2200" dirty="0"/>
              <a:t>University and College Designers Association. (2021). Diversity in Higher Education: Statistics, Gaps, and Resources - 08–06-2021 : UCDA contact: Courtesy of Bradley University. https://www.ucda.com/journal/diversity-in-higher-education/</a:t>
            </a:r>
          </a:p>
          <a:p>
            <a:endParaRPr lang="en-US" sz="2200" dirty="0"/>
          </a:p>
          <a:p>
            <a:r>
              <a:rPr lang="en-US" sz="2200" dirty="0"/>
              <a:t>University of Massachusetts Global. (2020, May 4). </a:t>
            </a:r>
            <a:r>
              <a:rPr lang="en-US" sz="2200" i="1" dirty="0"/>
              <a:t>3 Generation Z traits today’s teachers need to adapt to.</a:t>
            </a:r>
            <a:r>
              <a:rPr lang="en-US" sz="2200" dirty="0"/>
              <a:t> Umassglobal.Edu. Retrieved June 14, 2022, from https://www.umassglobal.edu/news-and-events/blog/generation-z-traits-teachers-need-to-adapt-to</a:t>
            </a:r>
          </a:p>
          <a:p>
            <a:endParaRPr lang="en-US" sz="2200" dirty="0"/>
          </a:p>
          <a:p>
            <a:r>
              <a:rPr lang="en-US" sz="2200" dirty="0"/>
              <a:t>Icons from TheNounProject.com; Pictures from UF Photography: </a:t>
            </a:r>
            <a:r>
              <a:rPr lang="en-US" sz="2200" dirty="0">
                <a:hlinkClick r:id="rId3"/>
              </a:rPr>
              <a:t>https://ufphotography.photoshelter.com/index</a:t>
            </a:r>
            <a:r>
              <a:rPr lang="en-US" sz="2200" dirty="0"/>
              <a:t> (photo on introductory slide is a stock PowerPoint photo from the template).</a:t>
            </a:r>
          </a:p>
        </p:txBody>
      </p:sp>
    </p:spTree>
    <p:extLst>
      <p:ext uri="{BB962C8B-B14F-4D97-AF65-F5344CB8AC3E}">
        <p14:creationId xmlns:p14="http://schemas.microsoft.com/office/powerpoint/2010/main" val="3030731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21321-2C35-45CE-968B-B06CA2C33238}"/>
              </a:ext>
            </a:extLst>
          </p:cNvPr>
          <p:cNvSpPr>
            <a:spLocks noGrp="1"/>
          </p:cNvSpPr>
          <p:nvPr>
            <p:ph type="title"/>
          </p:nvPr>
        </p:nvSpPr>
        <p:spPr/>
        <p:txBody>
          <a:bodyPr>
            <a:normAutofit fontScale="90000"/>
          </a:bodyPr>
          <a:lstStyle/>
          <a:p>
            <a:r>
              <a:rPr lang="en-US" dirty="0">
                <a:solidFill>
                  <a:srgbClr val="FF6600"/>
                </a:solidFill>
              </a:rPr>
              <a:t>SIMILARITIES WITH MILLENNIALS</a:t>
            </a:r>
          </a:p>
        </p:txBody>
      </p:sp>
      <p:sp>
        <p:nvSpPr>
          <p:cNvPr id="3" name="Content Placeholder 2">
            <a:extLst>
              <a:ext uri="{FF2B5EF4-FFF2-40B4-BE49-F238E27FC236}">
                <a16:creationId xmlns:a16="http://schemas.microsoft.com/office/drawing/2014/main" id="{9BF802D6-8E5A-4F00-BEAB-503B05CB2569}"/>
              </a:ext>
            </a:extLst>
          </p:cNvPr>
          <p:cNvSpPr>
            <a:spLocks noGrp="1"/>
          </p:cNvSpPr>
          <p:nvPr>
            <p:ph idx="1"/>
          </p:nvPr>
        </p:nvSpPr>
        <p:spPr>
          <a:xfrm>
            <a:off x="6096000" y="1443655"/>
            <a:ext cx="5228216" cy="4298168"/>
          </a:xfrm>
        </p:spPr>
        <p:txBody>
          <a:bodyPr>
            <a:normAutofit/>
          </a:bodyPr>
          <a:lstStyle/>
          <a:p>
            <a:pPr marL="285750" indent="-285750">
              <a:buFont typeface="Arial" panose="020B0604020202020204" pitchFamily="34" charset="0"/>
              <a:buChar char="•"/>
            </a:pPr>
            <a:r>
              <a:rPr lang="en-US" sz="3600" b="1" dirty="0"/>
              <a:t>Information overload</a:t>
            </a:r>
          </a:p>
          <a:p>
            <a:pPr marL="285750" indent="-285750">
              <a:buFont typeface="Arial" panose="020B0604020202020204" pitchFamily="34" charset="0"/>
              <a:buChar char="•"/>
            </a:pPr>
            <a:r>
              <a:rPr lang="en-US" sz="3600" b="1" dirty="0"/>
              <a:t>Speed &amp; instant access</a:t>
            </a:r>
          </a:p>
          <a:p>
            <a:pPr marL="285750" indent="-285750">
              <a:buFont typeface="Arial" panose="020B0604020202020204" pitchFamily="34" charset="0"/>
              <a:buChar char="•"/>
            </a:pPr>
            <a:r>
              <a:rPr lang="en-US" sz="3600" b="1" dirty="0"/>
              <a:t>Multi-media</a:t>
            </a:r>
          </a:p>
          <a:p>
            <a:pPr marL="285750" indent="-285750">
              <a:buFont typeface="Arial" panose="020B0604020202020204" pitchFamily="34" charset="0"/>
              <a:buChar char="•"/>
            </a:pPr>
            <a:endParaRPr lang="en-US" sz="3600" b="1" dirty="0"/>
          </a:p>
          <a:p>
            <a:pPr marL="285750" indent="-285750">
              <a:buFont typeface="Arial" panose="020B0604020202020204" pitchFamily="34" charset="0"/>
              <a:buChar char="•"/>
            </a:pPr>
            <a:endParaRPr lang="en-US" sz="3600" b="1" dirty="0"/>
          </a:p>
        </p:txBody>
      </p:sp>
      <p:sp>
        <p:nvSpPr>
          <p:cNvPr id="5" name="Slide Number Placeholder 4">
            <a:extLst>
              <a:ext uri="{FF2B5EF4-FFF2-40B4-BE49-F238E27FC236}">
                <a16:creationId xmlns:a16="http://schemas.microsoft.com/office/drawing/2014/main" id="{F7043E1C-4131-4E49-B499-4D2B8281F31C}"/>
              </a:ext>
            </a:extLst>
          </p:cNvPr>
          <p:cNvSpPr>
            <a:spLocks noGrp="1"/>
          </p:cNvSpPr>
          <p:nvPr>
            <p:ph type="sldNum" sz="quarter" idx="12"/>
          </p:nvPr>
        </p:nvSpPr>
        <p:spPr/>
        <p:txBody>
          <a:bodyPr/>
          <a:lstStyle/>
          <a:p>
            <a:fld id="{95CBEC59-7FF9-4688-98DF-89832A0C9025}" type="slidenum">
              <a:rPr lang="en-US" smtClean="0"/>
              <a:t>25</a:t>
            </a:fld>
            <a:endParaRPr lang="en-US" dirty="0"/>
          </a:p>
        </p:txBody>
      </p:sp>
    </p:spTree>
    <p:extLst>
      <p:ext uri="{BB962C8B-B14F-4D97-AF65-F5344CB8AC3E}">
        <p14:creationId xmlns:p14="http://schemas.microsoft.com/office/powerpoint/2010/main" val="150286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9A437-8B14-44F3-9CD4-350A04C1CA8C}"/>
              </a:ext>
            </a:extLst>
          </p:cNvPr>
          <p:cNvSpPr>
            <a:spLocks noGrp="1"/>
          </p:cNvSpPr>
          <p:nvPr>
            <p:ph type="title"/>
          </p:nvPr>
        </p:nvSpPr>
        <p:spPr/>
        <p:txBody>
          <a:bodyPr/>
          <a:lstStyle/>
          <a:p>
            <a:r>
              <a:rPr lang="en-US" dirty="0">
                <a:solidFill>
                  <a:srgbClr val="FF6600"/>
                </a:solidFill>
              </a:rPr>
              <a:t>UF COLLEGE OF DENTISTRY</a:t>
            </a:r>
          </a:p>
        </p:txBody>
      </p:sp>
      <p:sp>
        <p:nvSpPr>
          <p:cNvPr id="4" name="Slide Number Placeholder 3">
            <a:extLst>
              <a:ext uri="{FF2B5EF4-FFF2-40B4-BE49-F238E27FC236}">
                <a16:creationId xmlns:a16="http://schemas.microsoft.com/office/drawing/2014/main" id="{73488701-5FB3-46AF-AA79-5DFBF04494AD}"/>
              </a:ext>
            </a:extLst>
          </p:cNvPr>
          <p:cNvSpPr>
            <a:spLocks noGrp="1"/>
          </p:cNvSpPr>
          <p:nvPr>
            <p:ph type="sldNum" sz="quarter" idx="12"/>
          </p:nvPr>
        </p:nvSpPr>
        <p:spPr/>
        <p:txBody>
          <a:bodyPr/>
          <a:lstStyle/>
          <a:p>
            <a:fld id="{95CBEC59-7FF9-4688-98DF-89832A0C9025}" type="slidenum">
              <a:rPr lang="en-US" smtClean="0"/>
              <a:t>26</a:t>
            </a:fld>
            <a:endParaRPr lang="en-US" dirty="0"/>
          </a:p>
        </p:txBody>
      </p:sp>
      <p:graphicFrame>
        <p:nvGraphicFramePr>
          <p:cNvPr id="8" name="Content Placeholder 7">
            <a:extLst>
              <a:ext uri="{FF2B5EF4-FFF2-40B4-BE49-F238E27FC236}">
                <a16:creationId xmlns:a16="http://schemas.microsoft.com/office/drawing/2014/main" id="{166630EE-7BE7-44DA-97D6-B05BFC64C7E1}"/>
              </a:ext>
            </a:extLst>
          </p:cNvPr>
          <p:cNvGraphicFramePr>
            <a:graphicFrameLocks noGrp="1"/>
          </p:cNvGraphicFramePr>
          <p:nvPr>
            <p:ph sz="quarter" idx="4"/>
            <p:extLst>
              <p:ext uri="{D42A27DB-BD31-4B8C-83A1-F6EECF244321}">
                <p14:modId xmlns:p14="http://schemas.microsoft.com/office/powerpoint/2010/main" val="709668146"/>
              </p:ext>
            </p:extLst>
          </p:nvPr>
        </p:nvGraphicFramePr>
        <p:xfrm>
          <a:off x="2618510" y="1680327"/>
          <a:ext cx="8124248" cy="46704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5632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3C2E-1977-40BD-8194-FFAA92F594AB}"/>
              </a:ext>
            </a:extLst>
          </p:cNvPr>
          <p:cNvSpPr>
            <a:spLocks noGrp="1"/>
          </p:cNvSpPr>
          <p:nvPr>
            <p:ph type="title"/>
          </p:nvPr>
        </p:nvSpPr>
        <p:spPr/>
        <p:txBody>
          <a:bodyPr>
            <a:normAutofit/>
          </a:bodyPr>
          <a:lstStyle/>
          <a:p>
            <a:r>
              <a:rPr lang="en-US" sz="3600" dirty="0"/>
              <a:t>FRAMING THE PRESENTATION</a:t>
            </a:r>
          </a:p>
        </p:txBody>
      </p:sp>
      <p:sp>
        <p:nvSpPr>
          <p:cNvPr id="4" name="Slide Number Placeholder 3">
            <a:extLst>
              <a:ext uri="{FF2B5EF4-FFF2-40B4-BE49-F238E27FC236}">
                <a16:creationId xmlns:a16="http://schemas.microsoft.com/office/drawing/2014/main" id="{F1ABA256-8519-42C7-BF9C-F3966AE7FCE5}"/>
              </a:ext>
            </a:extLst>
          </p:cNvPr>
          <p:cNvSpPr>
            <a:spLocks noGrp="1"/>
          </p:cNvSpPr>
          <p:nvPr>
            <p:ph type="sldNum" sz="quarter" idx="12"/>
          </p:nvPr>
        </p:nvSpPr>
        <p:spPr/>
        <p:txBody>
          <a:bodyPr/>
          <a:lstStyle/>
          <a:p>
            <a:fld id="{95CBEC59-7FF9-4688-98DF-89832A0C9025}" type="slidenum">
              <a:rPr lang="en-US" smtClean="0"/>
              <a:pPr/>
              <a:t>3</a:t>
            </a:fld>
            <a:endParaRPr lang="en-US" dirty="0"/>
          </a:p>
        </p:txBody>
      </p:sp>
      <p:pic>
        <p:nvPicPr>
          <p:cNvPr id="9" name="Picture 8" descr="A picture containing qr code&#10;&#10;Description automatically generated">
            <a:extLst>
              <a:ext uri="{FF2B5EF4-FFF2-40B4-BE49-F238E27FC236}">
                <a16:creationId xmlns:a16="http://schemas.microsoft.com/office/drawing/2014/main" id="{E76B792C-2C7C-45EE-AB75-CA245DF908DA}"/>
              </a:ext>
            </a:extLst>
          </p:cNvPr>
          <p:cNvPicPr>
            <a:picLocks noChangeAspect="1"/>
          </p:cNvPicPr>
          <p:nvPr/>
        </p:nvPicPr>
        <p:blipFill>
          <a:blip r:embed="rId2"/>
          <a:stretch>
            <a:fillRect/>
          </a:stretch>
        </p:blipFill>
        <p:spPr>
          <a:xfrm flipH="1">
            <a:off x="653762" y="1001779"/>
            <a:ext cx="2956955" cy="2956955"/>
          </a:xfrm>
          <a:prstGeom prst="rect">
            <a:avLst/>
          </a:prstGeom>
        </p:spPr>
      </p:pic>
    </p:spTree>
    <p:extLst>
      <p:ext uri="{BB962C8B-B14F-4D97-AF65-F5344CB8AC3E}">
        <p14:creationId xmlns:p14="http://schemas.microsoft.com/office/powerpoint/2010/main" val="1920497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21321-2C35-45CE-968B-B06CA2C33238}"/>
              </a:ext>
            </a:extLst>
          </p:cNvPr>
          <p:cNvSpPr>
            <a:spLocks noGrp="1"/>
          </p:cNvSpPr>
          <p:nvPr>
            <p:ph type="title"/>
          </p:nvPr>
        </p:nvSpPr>
        <p:spPr/>
        <p:txBody>
          <a:bodyPr/>
          <a:lstStyle/>
          <a:p>
            <a:r>
              <a:rPr lang="en-US" dirty="0">
                <a:solidFill>
                  <a:srgbClr val="FF6600"/>
                </a:solidFill>
              </a:rPr>
              <a:t>FRAMING</a:t>
            </a:r>
          </a:p>
        </p:txBody>
      </p:sp>
      <p:sp>
        <p:nvSpPr>
          <p:cNvPr id="3" name="Content Placeholder 2">
            <a:extLst>
              <a:ext uri="{FF2B5EF4-FFF2-40B4-BE49-F238E27FC236}">
                <a16:creationId xmlns:a16="http://schemas.microsoft.com/office/drawing/2014/main" id="{9BF802D6-8E5A-4F00-BEAB-503B05CB2569}"/>
              </a:ext>
            </a:extLst>
          </p:cNvPr>
          <p:cNvSpPr>
            <a:spLocks noGrp="1"/>
          </p:cNvSpPr>
          <p:nvPr>
            <p:ph idx="1"/>
          </p:nvPr>
        </p:nvSpPr>
        <p:spPr>
          <a:xfrm>
            <a:off x="6096000" y="1443655"/>
            <a:ext cx="5228216" cy="3122935"/>
          </a:xfrm>
        </p:spPr>
        <p:txBody>
          <a:bodyPr/>
          <a:lstStyle/>
          <a:p>
            <a:pPr marL="285750" indent="-285750">
              <a:buFont typeface="Arial" panose="020B0604020202020204" pitchFamily="34" charset="0"/>
              <a:buChar char="•"/>
            </a:pPr>
            <a:r>
              <a:rPr lang="en-US" sz="3600" b="1" dirty="0"/>
              <a:t>Stereotypes and overgeneralizations</a:t>
            </a:r>
          </a:p>
          <a:p>
            <a:pPr marL="285750" indent="-285750">
              <a:buFont typeface="Arial" panose="020B0604020202020204" pitchFamily="34" charset="0"/>
              <a:buChar char="•"/>
            </a:pPr>
            <a:r>
              <a:rPr lang="en-US" sz="3600" b="1" dirty="0"/>
              <a:t>Relationships are reciprocal</a:t>
            </a:r>
          </a:p>
          <a:p>
            <a:pPr marL="285750" indent="-285750">
              <a:buFont typeface="Arial" panose="020B0604020202020204" pitchFamily="34" charset="0"/>
              <a:buChar char="•"/>
            </a:pPr>
            <a:r>
              <a:rPr lang="en-US" sz="3600" b="1" dirty="0"/>
              <a:t>Principles of teaching</a:t>
            </a:r>
          </a:p>
          <a:p>
            <a:pPr marL="285750" indent="-285750">
              <a:buFont typeface="Arial" panose="020B0604020202020204" pitchFamily="34" charset="0"/>
              <a:buChar char="•"/>
            </a:pPr>
            <a:endParaRPr lang="en-US" b="1" dirty="0"/>
          </a:p>
        </p:txBody>
      </p:sp>
      <p:sp>
        <p:nvSpPr>
          <p:cNvPr id="5" name="Slide Number Placeholder 4">
            <a:extLst>
              <a:ext uri="{FF2B5EF4-FFF2-40B4-BE49-F238E27FC236}">
                <a16:creationId xmlns:a16="http://schemas.microsoft.com/office/drawing/2014/main" id="{F7043E1C-4131-4E49-B499-4D2B8281F31C}"/>
              </a:ext>
            </a:extLst>
          </p:cNvPr>
          <p:cNvSpPr>
            <a:spLocks noGrp="1"/>
          </p:cNvSpPr>
          <p:nvPr>
            <p:ph type="sldNum" sz="quarter" idx="12"/>
          </p:nvPr>
        </p:nvSpPr>
        <p:spPr/>
        <p:txBody>
          <a:bodyPr/>
          <a:lstStyle/>
          <a:p>
            <a:fld id="{95CBEC59-7FF9-4688-98DF-89832A0C9025}" type="slidenum">
              <a:rPr lang="en-US" smtClean="0"/>
              <a:t>4</a:t>
            </a:fld>
            <a:endParaRPr lang="en-US" dirty="0"/>
          </a:p>
        </p:txBody>
      </p:sp>
    </p:spTree>
    <p:extLst>
      <p:ext uri="{BB962C8B-B14F-4D97-AF65-F5344CB8AC3E}">
        <p14:creationId xmlns:p14="http://schemas.microsoft.com/office/powerpoint/2010/main" val="324115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3C2E-1977-40BD-8194-FFAA92F594AB}"/>
              </a:ext>
            </a:extLst>
          </p:cNvPr>
          <p:cNvSpPr>
            <a:spLocks noGrp="1"/>
          </p:cNvSpPr>
          <p:nvPr>
            <p:ph type="title"/>
          </p:nvPr>
        </p:nvSpPr>
        <p:spPr>
          <a:xfrm>
            <a:off x="1698819" y="4537309"/>
            <a:ext cx="9775785" cy="915873"/>
          </a:xfrm>
        </p:spPr>
        <p:txBody>
          <a:bodyPr>
            <a:normAutofit/>
          </a:bodyPr>
          <a:lstStyle/>
          <a:p>
            <a:r>
              <a:rPr lang="en-US" sz="3600" dirty="0"/>
              <a:t>DEFINING GENERATIONAL COHORTS</a:t>
            </a:r>
          </a:p>
        </p:txBody>
      </p:sp>
      <p:sp>
        <p:nvSpPr>
          <p:cNvPr id="4" name="Slide Number Placeholder 3">
            <a:extLst>
              <a:ext uri="{FF2B5EF4-FFF2-40B4-BE49-F238E27FC236}">
                <a16:creationId xmlns:a16="http://schemas.microsoft.com/office/drawing/2014/main" id="{F1ABA256-8519-42C7-BF9C-F3966AE7FCE5}"/>
              </a:ext>
            </a:extLst>
          </p:cNvPr>
          <p:cNvSpPr>
            <a:spLocks noGrp="1"/>
          </p:cNvSpPr>
          <p:nvPr>
            <p:ph type="sldNum" sz="quarter" idx="12"/>
          </p:nvPr>
        </p:nvSpPr>
        <p:spPr/>
        <p:txBody>
          <a:bodyPr/>
          <a:lstStyle/>
          <a:p>
            <a:fld id="{95CBEC59-7FF9-4688-98DF-89832A0C9025}" type="slidenum">
              <a:rPr lang="en-US" smtClean="0"/>
              <a:pPr/>
              <a:t>5</a:t>
            </a:fld>
            <a:endParaRPr lang="en-US" dirty="0"/>
          </a:p>
        </p:txBody>
      </p:sp>
      <p:pic>
        <p:nvPicPr>
          <p:cNvPr id="6" name="Picture 5" descr="A picture containing text&#10;&#10;Description automatically generated">
            <a:extLst>
              <a:ext uri="{FF2B5EF4-FFF2-40B4-BE49-F238E27FC236}">
                <a16:creationId xmlns:a16="http://schemas.microsoft.com/office/drawing/2014/main" id="{90621C3B-5611-4B4E-BA33-5211EAEBF795}"/>
              </a:ext>
            </a:extLst>
          </p:cNvPr>
          <p:cNvPicPr>
            <a:picLocks noChangeAspect="1"/>
          </p:cNvPicPr>
          <p:nvPr/>
        </p:nvPicPr>
        <p:blipFill>
          <a:blip r:embed="rId2"/>
          <a:stretch>
            <a:fillRect/>
          </a:stretch>
        </p:blipFill>
        <p:spPr>
          <a:xfrm>
            <a:off x="602166" y="837333"/>
            <a:ext cx="3384911" cy="3384911"/>
          </a:xfrm>
          <a:prstGeom prst="rect">
            <a:avLst/>
          </a:prstGeom>
        </p:spPr>
      </p:pic>
    </p:spTree>
    <p:extLst>
      <p:ext uri="{BB962C8B-B14F-4D97-AF65-F5344CB8AC3E}">
        <p14:creationId xmlns:p14="http://schemas.microsoft.com/office/powerpoint/2010/main" val="319758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9A437-8B14-44F3-9CD4-350A04C1CA8C}"/>
              </a:ext>
            </a:extLst>
          </p:cNvPr>
          <p:cNvSpPr>
            <a:spLocks noGrp="1"/>
          </p:cNvSpPr>
          <p:nvPr>
            <p:ph type="title"/>
          </p:nvPr>
        </p:nvSpPr>
        <p:spPr/>
        <p:txBody>
          <a:bodyPr/>
          <a:lstStyle/>
          <a:p>
            <a:r>
              <a:rPr lang="en-US" dirty="0">
                <a:solidFill>
                  <a:srgbClr val="FF6600"/>
                </a:solidFill>
              </a:rPr>
              <a:t>GENERATIONS</a:t>
            </a:r>
          </a:p>
        </p:txBody>
      </p:sp>
      <p:sp>
        <p:nvSpPr>
          <p:cNvPr id="4" name="Slide Number Placeholder 3">
            <a:extLst>
              <a:ext uri="{FF2B5EF4-FFF2-40B4-BE49-F238E27FC236}">
                <a16:creationId xmlns:a16="http://schemas.microsoft.com/office/drawing/2014/main" id="{73488701-5FB3-46AF-AA79-5DFBF04494AD}"/>
              </a:ext>
            </a:extLst>
          </p:cNvPr>
          <p:cNvSpPr>
            <a:spLocks noGrp="1"/>
          </p:cNvSpPr>
          <p:nvPr>
            <p:ph type="sldNum" sz="quarter" idx="12"/>
          </p:nvPr>
        </p:nvSpPr>
        <p:spPr/>
        <p:txBody>
          <a:bodyPr/>
          <a:lstStyle/>
          <a:p>
            <a:fld id="{95CBEC59-7FF9-4688-98DF-89832A0C9025}" type="slidenum">
              <a:rPr lang="en-US" smtClean="0"/>
              <a:t>6</a:t>
            </a:fld>
            <a:endParaRPr lang="en-US" dirty="0"/>
          </a:p>
        </p:txBody>
      </p:sp>
      <p:pic>
        <p:nvPicPr>
          <p:cNvPr id="5" name="Picture 4" descr="Graphical user interface, diagram, application&#10;&#10;Description automatically generated">
            <a:extLst>
              <a:ext uri="{FF2B5EF4-FFF2-40B4-BE49-F238E27FC236}">
                <a16:creationId xmlns:a16="http://schemas.microsoft.com/office/drawing/2014/main" id="{4077A9AB-1B2D-D8EF-22DB-2F13E267DBE2}"/>
              </a:ext>
            </a:extLst>
          </p:cNvPr>
          <p:cNvPicPr>
            <a:picLocks noChangeAspect="1"/>
          </p:cNvPicPr>
          <p:nvPr/>
        </p:nvPicPr>
        <p:blipFill rotWithShape="1">
          <a:blip r:embed="rId3"/>
          <a:srcRect r="26841"/>
          <a:stretch/>
        </p:blipFill>
        <p:spPr>
          <a:xfrm>
            <a:off x="6186600" y="157565"/>
            <a:ext cx="4776194" cy="6501305"/>
          </a:xfrm>
          <a:prstGeom prst="rect">
            <a:avLst/>
          </a:prstGeom>
        </p:spPr>
      </p:pic>
      <p:cxnSp>
        <p:nvCxnSpPr>
          <p:cNvPr id="9" name="Straight Connector 8">
            <a:extLst>
              <a:ext uri="{FF2B5EF4-FFF2-40B4-BE49-F238E27FC236}">
                <a16:creationId xmlns:a16="http://schemas.microsoft.com/office/drawing/2014/main" id="{BE5F848B-B70D-FC88-EBEF-6C6534233226}"/>
              </a:ext>
            </a:extLst>
          </p:cNvPr>
          <p:cNvCxnSpPr>
            <a:cxnSpLocks/>
          </p:cNvCxnSpPr>
          <p:nvPr/>
        </p:nvCxnSpPr>
        <p:spPr>
          <a:xfrm>
            <a:off x="10962794" y="136783"/>
            <a:ext cx="0" cy="650130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0486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21321-2C35-45CE-968B-B06CA2C33238}"/>
              </a:ext>
            </a:extLst>
          </p:cNvPr>
          <p:cNvSpPr>
            <a:spLocks noGrp="1"/>
          </p:cNvSpPr>
          <p:nvPr>
            <p:ph type="title"/>
          </p:nvPr>
        </p:nvSpPr>
        <p:spPr>
          <a:xfrm>
            <a:off x="1527519" y="1443655"/>
            <a:ext cx="4241514" cy="1536580"/>
          </a:xfrm>
        </p:spPr>
        <p:txBody>
          <a:bodyPr/>
          <a:lstStyle/>
          <a:p>
            <a:r>
              <a:rPr lang="en-US" dirty="0">
                <a:solidFill>
                  <a:srgbClr val="FF6600"/>
                </a:solidFill>
              </a:rPr>
              <a:t>GENERATIONAL EXPERIENCES</a:t>
            </a:r>
          </a:p>
        </p:txBody>
      </p:sp>
      <p:sp>
        <p:nvSpPr>
          <p:cNvPr id="3" name="Content Placeholder 2">
            <a:extLst>
              <a:ext uri="{FF2B5EF4-FFF2-40B4-BE49-F238E27FC236}">
                <a16:creationId xmlns:a16="http://schemas.microsoft.com/office/drawing/2014/main" id="{9BF802D6-8E5A-4F00-BEAB-503B05CB2569}"/>
              </a:ext>
            </a:extLst>
          </p:cNvPr>
          <p:cNvSpPr>
            <a:spLocks noGrp="1"/>
          </p:cNvSpPr>
          <p:nvPr>
            <p:ph idx="1"/>
          </p:nvPr>
        </p:nvSpPr>
        <p:spPr>
          <a:xfrm>
            <a:off x="6096000" y="1443655"/>
            <a:ext cx="5228216" cy="4298168"/>
          </a:xfrm>
        </p:spPr>
        <p:txBody>
          <a:bodyPr>
            <a:normAutofit/>
          </a:bodyPr>
          <a:lstStyle/>
          <a:p>
            <a:pPr marL="285750" indent="-285750">
              <a:buFont typeface="Arial" panose="020B0604020202020204" pitchFamily="34" charset="0"/>
              <a:buChar char="•"/>
            </a:pPr>
            <a:r>
              <a:rPr lang="en-US" sz="3600" b="1" dirty="0"/>
              <a:t>Technology &amp; Social Media</a:t>
            </a:r>
          </a:p>
          <a:p>
            <a:pPr marL="285750" indent="-285750">
              <a:buFont typeface="Arial" panose="020B0604020202020204" pitchFamily="34" charset="0"/>
              <a:buChar char="•"/>
            </a:pPr>
            <a:r>
              <a:rPr lang="en-US" sz="3600" b="1" dirty="0"/>
              <a:t>School shootings</a:t>
            </a:r>
          </a:p>
          <a:p>
            <a:pPr marL="285750" indent="-285750">
              <a:buFont typeface="Arial" panose="020B0604020202020204" pitchFamily="34" charset="0"/>
              <a:buChar char="•"/>
            </a:pPr>
            <a:r>
              <a:rPr lang="en-US" sz="3600" b="1" dirty="0"/>
              <a:t>Political polarization</a:t>
            </a:r>
          </a:p>
          <a:p>
            <a:pPr marL="285750" indent="-285750">
              <a:buFont typeface="Arial" panose="020B0604020202020204" pitchFamily="34" charset="0"/>
              <a:buChar char="•"/>
            </a:pPr>
            <a:r>
              <a:rPr lang="en-US" sz="3600" b="1" dirty="0"/>
              <a:t>Protests over police brutality</a:t>
            </a:r>
          </a:p>
          <a:p>
            <a:pPr marL="285750" indent="-285750">
              <a:buFont typeface="Arial" panose="020B0604020202020204" pitchFamily="34" charset="0"/>
              <a:buChar char="•"/>
            </a:pPr>
            <a:r>
              <a:rPr lang="en-US" sz="3600" b="1" dirty="0"/>
              <a:t>Marriage equality</a:t>
            </a:r>
          </a:p>
          <a:p>
            <a:pPr marL="285750" indent="-285750">
              <a:buFont typeface="Arial" panose="020B0604020202020204" pitchFamily="34" charset="0"/>
              <a:buChar char="•"/>
            </a:pPr>
            <a:endParaRPr lang="en-US" sz="3600" b="1" dirty="0"/>
          </a:p>
        </p:txBody>
      </p:sp>
      <p:sp>
        <p:nvSpPr>
          <p:cNvPr id="5" name="Slide Number Placeholder 4">
            <a:extLst>
              <a:ext uri="{FF2B5EF4-FFF2-40B4-BE49-F238E27FC236}">
                <a16:creationId xmlns:a16="http://schemas.microsoft.com/office/drawing/2014/main" id="{F7043E1C-4131-4E49-B499-4D2B8281F31C}"/>
              </a:ext>
            </a:extLst>
          </p:cNvPr>
          <p:cNvSpPr>
            <a:spLocks noGrp="1"/>
          </p:cNvSpPr>
          <p:nvPr>
            <p:ph type="sldNum" sz="quarter" idx="12"/>
          </p:nvPr>
        </p:nvSpPr>
        <p:spPr/>
        <p:txBody>
          <a:bodyPr/>
          <a:lstStyle/>
          <a:p>
            <a:fld id="{95CBEC59-7FF9-4688-98DF-89832A0C9025}" type="slidenum">
              <a:rPr lang="en-US" smtClean="0"/>
              <a:t>7</a:t>
            </a:fld>
            <a:endParaRPr lang="en-US" dirty="0"/>
          </a:p>
        </p:txBody>
      </p:sp>
      <p:sp>
        <p:nvSpPr>
          <p:cNvPr id="6" name="TextBox 5">
            <a:extLst>
              <a:ext uri="{FF2B5EF4-FFF2-40B4-BE49-F238E27FC236}">
                <a16:creationId xmlns:a16="http://schemas.microsoft.com/office/drawing/2014/main" id="{68D56478-1405-45D5-A34D-1D9EE93DE660}"/>
              </a:ext>
            </a:extLst>
          </p:cNvPr>
          <p:cNvSpPr txBox="1"/>
          <p:nvPr/>
        </p:nvSpPr>
        <p:spPr>
          <a:xfrm>
            <a:off x="9885432" y="6000768"/>
            <a:ext cx="1707519" cy="369332"/>
          </a:xfrm>
          <a:prstGeom prst="rect">
            <a:avLst/>
          </a:prstGeom>
          <a:noFill/>
        </p:spPr>
        <p:txBody>
          <a:bodyPr wrap="none" rtlCol="0">
            <a:spAutoFit/>
          </a:bodyPr>
          <a:lstStyle/>
          <a:p>
            <a:r>
              <a:rPr lang="en-US" dirty="0">
                <a:solidFill>
                  <a:schemeClr val="bg1"/>
                </a:solidFill>
              </a:rPr>
              <a:t>(Selingo, 2018)</a:t>
            </a:r>
          </a:p>
        </p:txBody>
      </p:sp>
    </p:spTree>
    <p:extLst>
      <p:ext uri="{BB962C8B-B14F-4D97-AF65-F5344CB8AC3E}">
        <p14:creationId xmlns:p14="http://schemas.microsoft.com/office/powerpoint/2010/main" val="33370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5305E-7BA6-45B0-90C4-5E45C2BE29D2}"/>
              </a:ext>
            </a:extLst>
          </p:cNvPr>
          <p:cNvSpPr>
            <a:spLocks noGrp="1"/>
          </p:cNvSpPr>
          <p:nvPr>
            <p:ph type="title"/>
          </p:nvPr>
        </p:nvSpPr>
        <p:spPr/>
        <p:txBody>
          <a:bodyPr/>
          <a:lstStyle/>
          <a:p>
            <a:r>
              <a:rPr lang="en-US" dirty="0">
                <a:solidFill>
                  <a:srgbClr val="FF6600"/>
                </a:solidFill>
              </a:rPr>
              <a:t>COMPARISON WITH MILLENNIALS</a:t>
            </a:r>
            <a:endParaRPr lang="en-US" dirty="0"/>
          </a:p>
        </p:txBody>
      </p:sp>
      <p:sp>
        <p:nvSpPr>
          <p:cNvPr id="3" name="Text Placeholder 2">
            <a:extLst>
              <a:ext uri="{FF2B5EF4-FFF2-40B4-BE49-F238E27FC236}">
                <a16:creationId xmlns:a16="http://schemas.microsoft.com/office/drawing/2014/main" id="{3F8A47AD-375A-4214-A355-9BB403496C66}"/>
              </a:ext>
            </a:extLst>
          </p:cNvPr>
          <p:cNvSpPr>
            <a:spLocks noGrp="1"/>
          </p:cNvSpPr>
          <p:nvPr>
            <p:ph type="body" idx="1"/>
          </p:nvPr>
        </p:nvSpPr>
        <p:spPr>
          <a:xfrm>
            <a:off x="938213" y="2237422"/>
            <a:ext cx="5157787" cy="823912"/>
          </a:xfrm>
        </p:spPr>
        <p:txBody>
          <a:bodyPr>
            <a:normAutofit/>
          </a:bodyPr>
          <a:lstStyle/>
          <a:p>
            <a:r>
              <a:rPr lang="en-US" sz="4000" dirty="0"/>
              <a:t>Millennials</a:t>
            </a:r>
          </a:p>
        </p:txBody>
      </p:sp>
      <p:sp>
        <p:nvSpPr>
          <p:cNvPr id="4" name="Text Placeholder 3">
            <a:extLst>
              <a:ext uri="{FF2B5EF4-FFF2-40B4-BE49-F238E27FC236}">
                <a16:creationId xmlns:a16="http://schemas.microsoft.com/office/drawing/2014/main" id="{C42FCBB0-D03F-44F8-ADAF-7127A4CD8EFC}"/>
              </a:ext>
            </a:extLst>
          </p:cNvPr>
          <p:cNvSpPr>
            <a:spLocks noGrp="1"/>
          </p:cNvSpPr>
          <p:nvPr>
            <p:ph type="body" sz="quarter" idx="3"/>
          </p:nvPr>
        </p:nvSpPr>
        <p:spPr>
          <a:xfrm>
            <a:off x="6294157" y="2237422"/>
            <a:ext cx="5183188" cy="823912"/>
          </a:xfrm>
        </p:spPr>
        <p:txBody>
          <a:bodyPr>
            <a:normAutofit/>
          </a:bodyPr>
          <a:lstStyle/>
          <a:p>
            <a:r>
              <a:rPr lang="en-US" sz="4000" dirty="0"/>
              <a:t>Gen Z</a:t>
            </a:r>
          </a:p>
        </p:txBody>
      </p:sp>
      <p:sp>
        <p:nvSpPr>
          <p:cNvPr id="8" name="Content Placeholder 7">
            <a:extLst>
              <a:ext uri="{FF2B5EF4-FFF2-40B4-BE49-F238E27FC236}">
                <a16:creationId xmlns:a16="http://schemas.microsoft.com/office/drawing/2014/main" id="{FBCA27C6-BE30-486C-8764-44369C0749A9}"/>
              </a:ext>
            </a:extLst>
          </p:cNvPr>
          <p:cNvSpPr>
            <a:spLocks noGrp="1"/>
          </p:cNvSpPr>
          <p:nvPr>
            <p:ph sz="half" idx="2"/>
          </p:nvPr>
        </p:nvSpPr>
        <p:spPr>
          <a:xfrm>
            <a:off x="938213" y="3254817"/>
            <a:ext cx="5157787" cy="2773258"/>
          </a:xfrm>
        </p:spPr>
        <p:txBody>
          <a:bodyPr>
            <a:normAutofit/>
          </a:bodyPr>
          <a:lstStyle/>
          <a:p>
            <a:r>
              <a:rPr lang="en-US" sz="2800" dirty="0"/>
              <a:t>Passive consumers</a:t>
            </a:r>
          </a:p>
          <a:p>
            <a:r>
              <a:rPr lang="en-US" sz="2800" dirty="0"/>
              <a:t>Motivated by traditional measures of success</a:t>
            </a:r>
          </a:p>
          <a:p>
            <a:r>
              <a:rPr lang="en-US" sz="2800" dirty="0"/>
              <a:t>Want directive instruction</a:t>
            </a:r>
          </a:p>
        </p:txBody>
      </p:sp>
      <p:sp>
        <p:nvSpPr>
          <p:cNvPr id="9" name="Content Placeholder 8">
            <a:extLst>
              <a:ext uri="{FF2B5EF4-FFF2-40B4-BE49-F238E27FC236}">
                <a16:creationId xmlns:a16="http://schemas.microsoft.com/office/drawing/2014/main" id="{FC34E72C-C9B4-48F8-8CFF-F1B64863C833}"/>
              </a:ext>
            </a:extLst>
          </p:cNvPr>
          <p:cNvSpPr>
            <a:spLocks noGrp="1"/>
          </p:cNvSpPr>
          <p:nvPr>
            <p:ph sz="half" idx="15"/>
          </p:nvPr>
        </p:nvSpPr>
        <p:spPr>
          <a:xfrm>
            <a:off x="6319558" y="3254817"/>
            <a:ext cx="5157787" cy="2773258"/>
          </a:xfrm>
        </p:spPr>
        <p:txBody>
          <a:bodyPr>
            <a:noAutofit/>
          </a:bodyPr>
          <a:lstStyle/>
          <a:p>
            <a:r>
              <a:rPr lang="en-US" sz="2800" dirty="0"/>
              <a:t>Active consumers</a:t>
            </a:r>
          </a:p>
          <a:p>
            <a:r>
              <a:rPr lang="en-US" sz="2800" dirty="0"/>
              <a:t>Motivated by relevance and social impact</a:t>
            </a:r>
          </a:p>
          <a:p>
            <a:r>
              <a:rPr lang="en-US" sz="2800" dirty="0"/>
              <a:t>Value personalized guidance rather than general information/advising</a:t>
            </a:r>
          </a:p>
        </p:txBody>
      </p:sp>
    </p:spTree>
    <p:extLst>
      <p:ext uri="{BB962C8B-B14F-4D97-AF65-F5344CB8AC3E}">
        <p14:creationId xmlns:p14="http://schemas.microsoft.com/office/powerpoint/2010/main" val="490521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3C2E-1977-40BD-8194-FFAA92F594AB}"/>
              </a:ext>
            </a:extLst>
          </p:cNvPr>
          <p:cNvSpPr>
            <a:spLocks noGrp="1"/>
          </p:cNvSpPr>
          <p:nvPr>
            <p:ph type="title"/>
          </p:nvPr>
        </p:nvSpPr>
        <p:spPr>
          <a:xfrm>
            <a:off x="1698819" y="4537309"/>
            <a:ext cx="10333347" cy="915873"/>
          </a:xfrm>
        </p:spPr>
        <p:txBody>
          <a:bodyPr>
            <a:normAutofit/>
          </a:bodyPr>
          <a:lstStyle/>
          <a:p>
            <a:r>
              <a:rPr lang="en-US" sz="3600" dirty="0"/>
              <a:t>CHARACTERISTICS OF GEN Z STUDENTS</a:t>
            </a:r>
          </a:p>
        </p:txBody>
      </p:sp>
      <p:sp>
        <p:nvSpPr>
          <p:cNvPr id="4" name="Slide Number Placeholder 3">
            <a:extLst>
              <a:ext uri="{FF2B5EF4-FFF2-40B4-BE49-F238E27FC236}">
                <a16:creationId xmlns:a16="http://schemas.microsoft.com/office/drawing/2014/main" id="{F1ABA256-8519-42C7-BF9C-F3966AE7FCE5}"/>
              </a:ext>
            </a:extLst>
          </p:cNvPr>
          <p:cNvSpPr>
            <a:spLocks noGrp="1"/>
          </p:cNvSpPr>
          <p:nvPr>
            <p:ph type="sldNum" sz="quarter" idx="12"/>
          </p:nvPr>
        </p:nvSpPr>
        <p:spPr/>
        <p:txBody>
          <a:bodyPr/>
          <a:lstStyle/>
          <a:p>
            <a:fld id="{95CBEC59-7FF9-4688-98DF-89832A0C9025}" type="slidenum">
              <a:rPr lang="en-US" smtClean="0"/>
              <a:pPr/>
              <a:t>9</a:t>
            </a:fld>
            <a:endParaRPr lang="en-US" dirty="0"/>
          </a:p>
        </p:txBody>
      </p:sp>
      <p:pic>
        <p:nvPicPr>
          <p:cNvPr id="6" name="Picture 5" descr="Icon&#10;&#10;Description automatically generated">
            <a:extLst>
              <a:ext uri="{FF2B5EF4-FFF2-40B4-BE49-F238E27FC236}">
                <a16:creationId xmlns:a16="http://schemas.microsoft.com/office/drawing/2014/main" id="{0EA5366F-F950-4233-B875-59559E79BBD4}"/>
              </a:ext>
            </a:extLst>
          </p:cNvPr>
          <p:cNvPicPr>
            <a:picLocks noChangeAspect="1"/>
          </p:cNvPicPr>
          <p:nvPr/>
        </p:nvPicPr>
        <p:blipFill>
          <a:blip r:embed="rId3"/>
          <a:stretch>
            <a:fillRect/>
          </a:stretch>
        </p:blipFill>
        <p:spPr>
          <a:xfrm>
            <a:off x="347387" y="1001779"/>
            <a:ext cx="3466329" cy="3466329"/>
          </a:xfrm>
          <a:prstGeom prst="rect">
            <a:avLst/>
          </a:prstGeom>
        </p:spPr>
      </p:pic>
    </p:spTree>
    <p:extLst>
      <p:ext uri="{BB962C8B-B14F-4D97-AF65-F5344CB8AC3E}">
        <p14:creationId xmlns:p14="http://schemas.microsoft.com/office/powerpoint/2010/main" val="3881220249"/>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2">
      <a:majorFont>
        <a:latin typeface="Avenir Next LT Pro"/>
        <a:ea typeface=""/>
        <a:cs typeface=""/>
      </a:majorFont>
      <a:minorFont>
        <a:latin typeface="Speak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bg2">
                <a:alpha val="85000"/>
              </a:schemeClr>
            </a:gs>
            <a:gs pos="100000">
              <a:schemeClr val="accent1">
                <a:alpha val="85000"/>
              </a:schemeClr>
            </a:gs>
          </a:gsLst>
          <a:lin ang="0" scaled="1"/>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LT_Template_ModernBoldSophisticated_MO -v5" id="{DF46818F-9661-49C4-BAE8-F3223317B502}" vid="{463BCE77-CCA7-43EE-ABCB-1B1D536A66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9fc9171bb41dc08635275f351de859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29387215989a890c06011de04edfe97d"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817F9CC6-F7CA-41EA-81DA-97EFF19429B6}">
  <ds:schemaRefs>
    <ds:schemaRef ds:uri="http://schemas.microsoft.com/sharepoint/v3/contenttype/forms"/>
  </ds:schemaRefs>
</ds:datastoreItem>
</file>

<file path=customXml/itemProps2.xml><?xml version="1.0" encoding="utf-8"?>
<ds:datastoreItem xmlns:ds="http://schemas.openxmlformats.org/officeDocument/2006/customXml" ds:itemID="{504F5DC0-7B0F-411B-A0C5-A1B1D5EB33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42AFFF-C96F-4C05-9045-3240A5329ECA}">
  <ds:schemaRefs>
    <ds:schemaRef ds:uri="http://schemas.microsoft.com/office/2006/metadata/properties"/>
    <ds:schemaRef ds:uri="http://schemas.openxmlformats.org/package/2006/metadata/core-properties"/>
    <ds:schemaRef ds:uri="http://www.w3.org/XML/1998/namespace"/>
    <ds:schemaRef ds:uri="http://schemas.microsoft.com/office/infopath/2007/PartnerControls"/>
    <ds:schemaRef ds:uri="71af3243-3dd4-4a8d-8c0d-dd76da1f02a5"/>
    <ds:schemaRef ds:uri="http://schemas.microsoft.com/office/2006/documentManagement/types"/>
    <ds:schemaRef ds:uri="http://purl.org/dc/elements/1.1/"/>
    <ds:schemaRef ds:uri="http://purl.org/dc/dcmitype/"/>
    <ds:schemaRef ds:uri="http://purl.org/dc/terms/"/>
    <ds:schemaRef ds:uri="16c05727-aa75-4e4a-9b5f-8a80a1165891"/>
  </ds:schemaRefs>
</ds:datastoreItem>
</file>

<file path=docProps/app.xml><?xml version="1.0" encoding="utf-8"?>
<Properties xmlns="http://schemas.openxmlformats.org/officeDocument/2006/extended-properties" xmlns:vt="http://schemas.openxmlformats.org/officeDocument/2006/docPropsVTypes">
  <Template>Modern bold sophisticated presentation</Template>
  <TotalTime>1619</TotalTime>
  <Words>1515</Words>
  <Application>Microsoft Office PowerPoint</Application>
  <PresentationFormat>Widescreen</PresentationFormat>
  <Paragraphs>197</Paragraphs>
  <Slides>26</Slides>
  <Notes>16</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Avenir Next LT Pro</vt:lpstr>
      <vt:lpstr>Speak Pro</vt:lpstr>
      <vt:lpstr>Calibri</vt:lpstr>
      <vt:lpstr>Arial</vt:lpstr>
      <vt:lpstr>roboto</vt:lpstr>
      <vt:lpstr>Office Theme</vt:lpstr>
      <vt:lpstr>Teaching Gen Z Students</vt:lpstr>
      <vt:lpstr>OVERVIEW</vt:lpstr>
      <vt:lpstr>FRAMING THE PRESENTATION</vt:lpstr>
      <vt:lpstr>FRAMING</vt:lpstr>
      <vt:lpstr>DEFINING GENERATIONAL COHORTS</vt:lpstr>
      <vt:lpstr>GENERATIONS</vt:lpstr>
      <vt:lpstr>GENERATIONAL EXPERIENCES</vt:lpstr>
      <vt:lpstr>COMPARISON WITH MILLENNIALS</vt:lpstr>
      <vt:lpstr>CHARACTERISTICS OF GEN Z STUDENTS</vt:lpstr>
      <vt:lpstr>DIGITAL NATIVES</vt:lpstr>
      <vt:lpstr>DIVERSITY</vt:lpstr>
      <vt:lpstr>PRACTICAL</vt:lpstr>
      <vt:lpstr>MENTAL HEALTH</vt:lpstr>
      <vt:lpstr>RESEARCH-BASED TEACHING STRATEGIES</vt:lpstr>
      <vt:lpstr>TRANSPARENCY</vt:lpstr>
      <vt:lpstr>CRITICAL THINKING</vt:lpstr>
      <vt:lpstr>EXPERIENTIAL LEARNING</vt:lpstr>
      <vt:lpstr>FLIPPED CLASSROOM</vt:lpstr>
      <vt:lpstr>INCLUSIVITY</vt:lpstr>
      <vt:lpstr>MODULAR CLASSROOM</vt:lpstr>
      <vt:lpstr>MODULAR CLASSROOM</vt:lpstr>
      <vt:lpstr>THANK YOU!</vt:lpstr>
      <vt:lpstr>SOURCES</vt:lpstr>
      <vt:lpstr>SOURCES</vt:lpstr>
      <vt:lpstr>SIMILARITIES WITH MILLENNIALS</vt:lpstr>
      <vt:lpstr>UF COLLEGE OF DENTISTRY</vt:lpstr>
    </vt:vector>
  </TitlesOfParts>
  <Company>University of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Gen Z Students</dc:title>
  <dc:creator>Barber, Michael</dc:creator>
  <cp:lastModifiedBy>Barber, Michael</cp:lastModifiedBy>
  <cp:revision>14</cp:revision>
  <dcterms:created xsi:type="dcterms:W3CDTF">2022-07-20T12:42:52Z</dcterms:created>
  <dcterms:modified xsi:type="dcterms:W3CDTF">2023-03-15T20:13:17Z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