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5" r:id="rId2"/>
    <p:sldId id="266" r:id="rId3"/>
    <p:sldId id="258" r:id="rId4"/>
    <p:sldId id="259" r:id="rId5"/>
    <p:sldId id="260" r:id="rId6"/>
    <p:sldId id="261" r:id="rId7"/>
    <p:sldId id="267" r:id="rId8"/>
    <p:sldId id="268" r:id="rId9"/>
    <p:sldId id="264" r:id="rId10"/>
  </p:sldIdLst>
  <p:sldSz cx="18288000" cy="10287000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HK Grotesk Bold" pitchFamily="2" charset="77"/>
      <p:regular r:id="rId15"/>
      <p:bold r:id="rId16"/>
    </p:embeddedFont>
    <p:embeddedFont>
      <p:font typeface="HK Grotesk Light" pitchFamily="2" charset="77"/>
      <p:regular r:id="rId17"/>
    </p:embeddedFont>
    <p:embeddedFont>
      <p:font typeface="HK Grotesk Medium" pitchFamily="2" charset="77"/>
      <p:regular r:id="rId18"/>
    </p:embeddedFont>
    <p:embeddedFont>
      <p:font typeface="HK Grotesk Medium Bold" pitchFamily="2" charset="77"/>
      <p:regular r:id="rId19"/>
      <p:bold r:id="rId20"/>
    </p:embeddedFont>
    <p:embeddedFont>
      <p:font typeface="Lemon Tuesday" panose="02000506040000020004" pitchFamily="2" charset="77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4558" autoAdjust="0"/>
  </p:normalViewPr>
  <p:slideViewPr>
    <p:cSldViewPr>
      <p:cViewPr varScale="1">
        <p:scale>
          <a:sx n="80" d="100"/>
          <a:sy n="80" d="100"/>
        </p:scale>
        <p:origin x="824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13T18:59:20.1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24575,'0'0'0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.xml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951400" y="1549000"/>
            <a:ext cx="2382065" cy="734139"/>
            <a:chOff x="0" y="0"/>
            <a:chExt cx="2434802" cy="75039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4803" cy="750392"/>
            </a:xfrm>
            <a:custGeom>
              <a:avLst/>
              <a:gdLst/>
              <a:ahLst/>
              <a:cxnLst/>
              <a:rect l="l" t="t" r="r" b="b"/>
              <a:pathLst>
                <a:path w="2434803" h="750392">
                  <a:moveTo>
                    <a:pt x="0" y="0"/>
                  </a:moveTo>
                  <a:lnTo>
                    <a:pt x="2434803" y="0"/>
                  </a:lnTo>
                  <a:lnTo>
                    <a:pt x="2434803" y="750392"/>
                  </a:lnTo>
                  <a:lnTo>
                    <a:pt x="0" y="75039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641814" y="9213780"/>
            <a:ext cx="3265186" cy="69222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077129" y="1607769"/>
            <a:ext cx="2207429" cy="6166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48450" y="1770879"/>
            <a:ext cx="8318901" cy="674524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9851269" y="4954897"/>
            <a:ext cx="7080587" cy="2585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875"/>
              </a:lnSpc>
            </a:pPr>
            <a:r>
              <a:rPr lang="en-US" sz="5018">
                <a:solidFill>
                  <a:srgbClr val="FFFFFF"/>
                </a:solidFill>
                <a:latin typeface="HK Grotesk Bold Bold"/>
              </a:rPr>
              <a:t>Create Your Framework for Learning with Design Tools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851269" y="2028303"/>
            <a:ext cx="9156658" cy="16827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657"/>
              </a:lnSpc>
            </a:pPr>
            <a:r>
              <a:rPr lang="en-US" sz="9968">
                <a:solidFill>
                  <a:srgbClr val="FFFFFF"/>
                </a:solidFill>
                <a:latin typeface="HK Grotesk Bold Bold"/>
              </a:rPr>
              <a:t>DesignPLUS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AD2CB19-00ED-D143-9D2D-0FB5E5FD32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4275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6845" t="4476" r="15827" b="2771"/>
          <a:stretch>
            <a:fillRect/>
          </a:stretch>
        </p:blipFill>
        <p:spPr>
          <a:xfrm>
            <a:off x="858466" y="840032"/>
            <a:ext cx="4056926" cy="5596982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4051360" y="1216055"/>
            <a:ext cx="7288660" cy="2422469"/>
          </a:xfrm>
          <a:prstGeom prst="rect">
            <a:avLst/>
          </a:prstGeom>
          <a:solidFill>
            <a:srgbClr val="242424">
              <a:alpha val="92941"/>
            </a:srgbClr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l="7861" r="20361" b="1019"/>
          <a:stretch>
            <a:fillRect/>
          </a:stretch>
        </p:blipFill>
        <p:spPr>
          <a:xfrm>
            <a:off x="13232865" y="3929146"/>
            <a:ext cx="4026435" cy="5552494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7617384" y="6500873"/>
            <a:ext cx="6492240" cy="2422469"/>
          </a:xfrm>
          <a:prstGeom prst="rect">
            <a:avLst/>
          </a:prstGeom>
          <a:solidFill>
            <a:srgbClr val="242424">
              <a:alpha val="92941"/>
            </a:srgbClr>
          </a:solidFill>
        </p:spPr>
      </p:sp>
      <p:sp>
        <p:nvSpPr>
          <p:cNvPr id="6" name="TextBox 6"/>
          <p:cNvSpPr txBox="1"/>
          <p:nvPr/>
        </p:nvSpPr>
        <p:spPr>
          <a:xfrm>
            <a:off x="4302217" y="1571777"/>
            <a:ext cx="7198071" cy="7646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13"/>
              </a:lnSpc>
            </a:pPr>
            <a:r>
              <a:rPr lang="en-US" sz="4969">
                <a:solidFill>
                  <a:srgbClr val="FFFFFF"/>
                </a:solidFill>
                <a:latin typeface="HK Grotesk Bold Bold"/>
              </a:rPr>
              <a:t>Lori Gibbons, M.A.M.C.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302215" y="2300870"/>
            <a:ext cx="4442918" cy="546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27"/>
              </a:lnSpc>
            </a:pPr>
            <a:r>
              <a:rPr lang="en-US" sz="3162">
                <a:solidFill>
                  <a:srgbClr val="FFFFFF"/>
                </a:solidFill>
                <a:latin typeface="Lemon Tuesday"/>
              </a:rPr>
              <a:t>Web Developer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868241" y="6856596"/>
            <a:ext cx="6241383" cy="7646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13"/>
              </a:lnSpc>
            </a:pPr>
            <a:r>
              <a:rPr lang="en-US" sz="4969">
                <a:solidFill>
                  <a:srgbClr val="FFFFFF"/>
                </a:solidFill>
                <a:latin typeface="HK Grotesk Bold Bold"/>
              </a:rPr>
              <a:t>Brenda Such, Ph.D.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868239" y="7585688"/>
            <a:ext cx="4442918" cy="546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27"/>
              </a:lnSpc>
            </a:pPr>
            <a:r>
              <a:rPr lang="en-US" sz="3162">
                <a:solidFill>
                  <a:srgbClr val="FFFFFF"/>
                </a:solidFill>
                <a:latin typeface="Lemon Tuesday"/>
              </a:rPr>
              <a:t>Assistant Director, COIP</a:t>
            </a:r>
          </a:p>
        </p:txBody>
      </p:sp>
      <p:pic>
        <p:nvPicPr>
          <p:cNvPr id="11" name="Picture 1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0C28846-D367-5C47-955F-8C12FB0C52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0"/>
            <a:ext cx="18288000" cy="1027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0919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24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138594"/>
            <a:ext cx="299367" cy="10564189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3" name="AutoShape 3"/>
          <p:cNvSpPr/>
          <p:nvPr/>
        </p:nvSpPr>
        <p:spPr>
          <a:xfrm>
            <a:off x="0" y="-138594"/>
            <a:ext cx="299367" cy="2477174"/>
          </a:xfrm>
          <a:prstGeom prst="rect">
            <a:avLst/>
          </a:prstGeom>
          <a:solidFill>
            <a:srgbClr val="2B5ADC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l="65980" r="4884"/>
          <a:stretch>
            <a:fillRect/>
          </a:stretch>
        </p:blipFill>
        <p:spPr>
          <a:xfrm>
            <a:off x="12325350" y="3243556"/>
            <a:ext cx="3396181" cy="5245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l="1914" r="63005" b="11303"/>
          <a:stretch>
            <a:fillRect/>
          </a:stretch>
        </p:blipFill>
        <p:spPr>
          <a:xfrm>
            <a:off x="1465687" y="0"/>
            <a:ext cx="5773926" cy="9732558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8614043" y="4621643"/>
            <a:ext cx="9212701" cy="44999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59"/>
              </a:lnSpc>
            </a:pPr>
            <a:r>
              <a:rPr lang="en-US" sz="2773" spc="88">
                <a:solidFill>
                  <a:srgbClr val="FFFFFF"/>
                </a:solidFill>
                <a:latin typeface="HK Grotesk Medium"/>
              </a:rPr>
              <a:t>Introduction</a:t>
            </a:r>
          </a:p>
          <a:p>
            <a:pPr>
              <a:lnSpc>
                <a:spcPts val="5159"/>
              </a:lnSpc>
            </a:pPr>
            <a:r>
              <a:rPr lang="en-US" sz="2773" spc="88">
                <a:solidFill>
                  <a:srgbClr val="FFFFFF"/>
                </a:solidFill>
                <a:latin typeface="HK Grotesk Medium"/>
              </a:rPr>
              <a:t>Why Design Tools?</a:t>
            </a:r>
          </a:p>
          <a:p>
            <a:pPr>
              <a:lnSpc>
                <a:spcPts val="5159"/>
              </a:lnSpc>
            </a:pPr>
            <a:r>
              <a:rPr lang="en-US" sz="2773" spc="88">
                <a:solidFill>
                  <a:srgbClr val="FFFFFF"/>
                </a:solidFill>
                <a:latin typeface="HK Grotesk Medium"/>
              </a:rPr>
              <a:t>Design Tools for Faculty and Staff Course</a:t>
            </a:r>
          </a:p>
          <a:p>
            <a:pPr>
              <a:lnSpc>
                <a:spcPts val="5159"/>
              </a:lnSpc>
            </a:pPr>
            <a:r>
              <a:rPr lang="en-US" sz="2773" spc="88">
                <a:solidFill>
                  <a:srgbClr val="FFFFFF"/>
                </a:solidFill>
                <a:latin typeface="HK Grotesk Medium"/>
              </a:rPr>
              <a:t>How to Add Content with Design Tools</a:t>
            </a:r>
          </a:p>
          <a:p>
            <a:pPr>
              <a:lnSpc>
                <a:spcPts val="5159"/>
              </a:lnSpc>
            </a:pPr>
            <a:r>
              <a:rPr lang="en-US" sz="2773" spc="88">
                <a:solidFill>
                  <a:srgbClr val="FFFFFF"/>
                </a:solidFill>
                <a:latin typeface="HK Grotesk Medium"/>
              </a:rPr>
              <a:t>Demonstration with Examples</a:t>
            </a:r>
          </a:p>
          <a:p>
            <a:pPr>
              <a:lnSpc>
                <a:spcPts val="5159"/>
              </a:lnSpc>
            </a:pPr>
            <a:r>
              <a:rPr lang="en-US" sz="2773" spc="88">
                <a:solidFill>
                  <a:srgbClr val="FFFFFF"/>
                </a:solidFill>
                <a:latin typeface="HK Grotesk Medium"/>
              </a:rPr>
              <a:t>Q&amp;A</a:t>
            </a:r>
          </a:p>
          <a:p>
            <a:pPr>
              <a:lnSpc>
                <a:spcPts val="5159"/>
              </a:lnSpc>
            </a:pPr>
            <a:r>
              <a:rPr lang="en-US" sz="2773" spc="88">
                <a:solidFill>
                  <a:srgbClr val="FFFFFF"/>
                </a:solidFill>
                <a:latin typeface="HK Grotesk Medium"/>
              </a:rPr>
              <a:t>Conclusion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8604518" y="1028700"/>
            <a:ext cx="8668150" cy="2176113"/>
            <a:chOff x="0" y="0"/>
            <a:chExt cx="11557533" cy="2901484"/>
          </a:xfrm>
        </p:grpSpPr>
        <p:sp>
          <p:nvSpPr>
            <p:cNvPr id="8" name="TextBox 8"/>
            <p:cNvSpPr txBox="1"/>
            <p:nvPr/>
          </p:nvSpPr>
          <p:spPr>
            <a:xfrm>
              <a:off x="0" y="0"/>
              <a:ext cx="11557533" cy="14588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568"/>
                </a:lnSpc>
              </a:pPr>
              <a:r>
                <a:rPr lang="en-US" sz="7200">
                  <a:solidFill>
                    <a:srgbClr val="FFFFFF"/>
                  </a:solidFill>
                  <a:latin typeface="HK Grotesk Bold Bold"/>
                </a:rPr>
                <a:t>Workshop Outline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787324"/>
              <a:ext cx="10846333" cy="11141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000"/>
                </a:lnSpc>
              </a:pPr>
              <a:r>
                <a:rPr lang="en-US" sz="5000">
                  <a:solidFill>
                    <a:srgbClr val="FFFFFF"/>
                  </a:solidFill>
                  <a:latin typeface="Lemon Tuesday"/>
                </a:rPr>
                <a:t>Key topics for discussion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5A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8127" y="-82564"/>
            <a:ext cx="9152127" cy="10452128"/>
          </a:xfrm>
          <a:prstGeom prst="rect">
            <a:avLst/>
          </a:prstGeom>
          <a:solidFill>
            <a:srgbClr val="242424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65169" r="4884" b="11731"/>
          <a:stretch>
            <a:fillRect/>
          </a:stretch>
        </p:blipFill>
        <p:spPr>
          <a:xfrm>
            <a:off x="10282443" y="1074667"/>
            <a:ext cx="2460171" cy="32632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l="65169" r="4884" b="11731"/>
          <a:stretch>
            <a:fillRect/>
          </a:stretch>
        </p:blipFill>
        <p:spPr>
          <a:xfrm>
            <a:off x="866693" y="1074667"/>
            <a:ext cx="2460171" cy="32632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r="936"/>
          <a:stretch>
            <a:fillRect/>
          </a:stretch>
        </p:blipFill>
        <p:spPr>
          <a:xfrm>
            <a:off x="10282443" y="1685543"/>
            <a:ext cx="6214201" cy="829293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66693" y="1685543"/>
            <a:ext cx="5827180" cy="536047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0282443" y="111412"/>
            <a:ext cx="5589492" cy="963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40"/>
              </a:lnSpc>
            </a:pPr>
            <a:r>
              <a:rPr lang="en-US" sz="5600">
                <a:solidFill>
                  <a:srgbClr val="FFFFFF"/>
                </a:solidFill>
                <a:latin typeface="Lemon Tuesday"/>
              </a:rPr>
              <a:t>After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66693" y="111412"/>
            <a:ext cx="5589492" cy="963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40"/>
              </a:lnSpc>
            </a:pPr>
            <a:r>
              <a:rPr lang="en-US" sz="5600">
                <a:solidFill>
                  <a:srgbClr val="FFFFFF"/>
                </a:solidFill>
                <a:latin typeface="Lemon Tuesday"/>
              </a:rPr>
              <a:t>Before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5A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8127" y="-8886"/>
            <a:ext cx="9152127" cy="5147943"/>
          </a:xfrm>
          <a:prstGeom prst="rect">
            <a:avLst/>
          </a:prstGeom>
          <a:solidFill>
            <a:srgbClr val="242424"/>
          </a:solidFill>
        </p:spPr>
      </p:sp>
      <p:sp>
        <p:nvSpPr>
          <p:cNvPr id="3" name="AutoShape 3"/>
          <p:cNvSpPr/>
          <p:nvPr/>
        </p:nvSpPr>
        <p:spPr>
          <a:xfrm>
            <a:off x="9144000" y="5139057"/>
            <a:ext cx="9152127" cy="5147943"/>
          </a:xfrm>
          <a:prstGeom prst="rect">
            <a:avLst/>
          </a:prstGeom>
          <a:solidFill>
            <a:srgbClr val="242424"/>
          </a:solidFill>
        </p:spPr>
      </p:sp>
      <p:grpSp>
        <p:nvGrpSpPr>
          <p:cNvPr id="4" name="Group 4"/>
          <p:cNvGrpSpPr/>
          <p:nvPr/>
        </p:nvGrpSpPr>
        <p:grpSpPr>
          <a:xfrm>
            <a:off x="1862521" y="1569021"/>
            <a:ext cx="5410830" cy="1992130"/>
            <a:chOff x="0" y="0"/>
            <a:chExt cx="7214440" cy="2656173"/>
          </a:xfrm>
        </p:grpSpPr>
        <p:sp>
          <p:nvSpPr>
            <p:cNvPr id="5" name="TextBox 5"/>
            <p:cNvSpPr txBox="1"/>
            <p:nvPr/>
          </p:nvSpPr>
          <p:spPr>
            <a:xfrm>
              <a:off x="0" y="62444"/>
              <a:ext cx="7214440" cy="17616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88"/>
                </a:lnSpc>
              </a:pPr>
              <a:r>
                <a:rPr lang="en-US" sz="4800">
                  <a:solidFill>
                    <a:srgbClr val="FFFFFF"/>
                  </a:solidFill>
                  <a:latin typeface="HK Grotesk Bold"/>
                </a:rPr>
                <a:t>Build courses in minutes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260026" y="2141135"/>
              <a:ext cx="6694388" cy="5150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19"/>
                </a:lnSpc>
              </a:pPr>
              <a:r>
                <a:rPr lang="en-US" sz="2300">
                  <a:solidFill>
                    <a:srgbClr val="FFFFFF"/>
                  </a:solidFill>
                  <a:latin typeface="HK Grotesk Light"/>
                </a:rPr>
                <a:t>(not hours)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1014649" y="1368103"/>
            <a:ext cx="5410830" cy="2393965"/>
            <a:chOff x="0" y="0"/>
            <a:chExt cx="7214440" cy="3191954"/>
          </a:xfrm>
        </p:grpSpPr>
        <p:sp>
          <p:nvSpPr>
            <p:cNvPr id="8" name="TextBox 8"/>
            <p:cNvSpPr txBox="1"/>
            <p:nvPr/>
          </p:nvSpPr>
          <p:spPr>
            <a:xfrm>
              <a:off x="0" y="62444"/>
              <a:ext cx="7214440" cy="17616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88"/>
                </a:lnSpc>
              </a:pPr>
              <a:r>
                <a:rPr lang="en-US" sz="4800">
                  <a:solidFill>
                    <a:srgbClr val="FFFFFF"/>
                  </a:solidFill>
                  <a:latin typeface="HK Grotesk Bold"/>
                </a:rPr>
                <a:t>Reuse and update existing content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260026" y="2141135"/>
              <a:ext cx="6694388" cy="10508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19"/>
                </a:lnSpc>
              </a:pPr>
              <a:r>
                <a:rPr lang="en-US" sz="2300">
                  <a:solidFill>
                    <a:srgbClr val="FFFFFF"/>
                  </a:solidFill>
                  <a:latin typeface="HK Grotesk Light"/>
                </a:rPr>
                <a:t>Easily copy content and use themes and templates to style pages faster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014649" y="6590415"/>
            <a:ext cx="5410830" cy="2400311"/>
            <a:chOff x="0" y="0"/>
            <a:chExt cx="7214440" cy="3200415"/>
          </a:xfrm>
        </p:grpSpPr>
        <p:sp>
          <p:nvSpPr>
            <p:cNvPr id="11" name="TextBox 11"/>
            <p:cNvSpPr txBox="1"/>
            <p:nvPr/>
          </p:nvSpPr>
          <p:spPr>
            <a:xfrm>
              <a:off x="0" y="66675"/>
              <a:ext cx="7214440" cy="17616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88"/>
                </a:lnSpc>
              </a:pPr>
              <a:r>
                <a:rPr lang="en-US" sz="4800">
                  <a:solidFill>
                    <a:srgbClr val="FFFFFF"/>
                  </a:solidFill>
                  <a:latin typeface="HK Grotesk Bold"/>
                </a:rPr>
                <a:t>Improve student experience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260026" y="2149596"/>
              <a:ext cx="6694388" cy="10508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19"/>
                </a:lnSpc>
              </a:pPr>
              <a:r>
                <a:rPr lang="en-US" sz="2300">
                  <a:solidFill>
                    <a:srgbClr val="FFFFFF"/>
                  </a:solidFill>
                  <a:latin typeface="HK Grotesk Light"/>
                </a:rPr>
                <a:t>Improve the quality, consistency and accessibility of your courses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862521" y="6536520"/>
            <a:ext cx="5410830" cy="2400311"/>
            <a:chOff x="0" y="0"/>
            <a:chExt cx="7214440" cy="3200415"/>
          </a:xfrm>
        </p:grpSpPr>
        <p:sp>
          <p:nvSpPr>
            <p:cNvPr id="14" name="TextBox 14"/>
            <p:cNvSpPr txBox="1"/>
            <p:nvPr/>
          </p:nvSpPr>
          <p:spPr>
            <a:xfrm>
              <a:off x="0" y="66675"/>
              <a:ext cx="7214440" cy="17616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88"/>
                </a:lnSpc>
              </a:pPr>
              <a:r>
                <a:rPr lang="en-US" sz="4800">
                  <a:solidFill>
                    <a:srgbClr val="FFFFFF"/>
                  </a:solidFill>
                  <a:latin typeface="HK Grotesk Bold"/>
                </a:rPr>
                <a:t>Design courses with accessible content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260026" y="2149596"/>
              <a:ext cx="6694388" cy="10508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19"/>
                </a:lnSpc>
              </a:pPr>
              <a:r>
                <a:rPr lang="en-US" sz="2300">
                  <a:solidFill>
                    <a:srgbClr val="FFFFFF"/>
                  </a:solidFill>
                  <a:latin typeface="HK Grotesk Light"/>
                </a:rPr>
                <a:t>Built-in accessibility tools at your fingertips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24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9461009" cy="3297006"/>
            <a:chOff x="0" y="0"/>
            <a:chExt cx="12614679" cy="4396008"/>
          </a:xfrm>
        </p:grpSpPr>
        <p:sp>
          <p:nvSpPr>
            <p:cNvPr id="3" name="TextBox 3"/>
            <p:cNvSpPr txBox="1"/>
            <p:nvPr/>
          </p:nvSpPr>
          <p:spPr>
            <a:xfrm>
              <a:off x="5" y="0"/>
              <a:ext cx="12614673" cy="29054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568"/>
                </a:lnSpc>
              </a:pPr>
              <a:r>
                <a:rPr lang="en-US" sz="7200">
                  <a:solidFill>
                    <a:srgbClr val="FFFFFF"/>
                  </a:solidFill>
                  <a:latin typeface="HK Grotesk Bold Bold"/>
                </a:rPr>
                <a:t>Where to Go for Design Tools Training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3281847"/>
              <a:ext cx="10945984" cy="11141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000"/>
                </a:lnSpc>
              </a:pPr>
              <a:r>
                <a:rPr lang="en-US" sz="5000">
                  <a:solidFill>
                    <a:srgbClr val="FFFFFF"/>
                  </a:solidFill>
                  <a:latin typeface="Lemon Tuesday"/>
                </a:rPr>
                <a:t>UF-targeted training</a:t>
              </a:r>
            </a:p>
          </p:txBody>
        </p:sp>
      </p:grpSp>
      <p:sp>
        <p:nvSpPr>
          <p:cNvPr id="5" name="AutoShape 5"/>
          <p:cNvSpPr/>
          <p:nvPr/>
        </p:nvSpPr>
        <p:spPr>
          <a:xfrm>
            <a:off x="0" y="-138594"/>
            <a:ext cx="299367" cy="10564189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6" name="AutoShape 6"/>
          <p:cNvSpPr/>
          <p:nvPr/>
        </p:nvSpPr>
        <p:spPr>
          <a:xfrm>
            <a:off x="0" y="-138594"/>
            <a:ext cx="299367" cy="2477174"/>
          </a:xfrm>
          <a:prstGeom prst="rect">
            <a:avLst/>
          </a:prstGeom>
          <a:solidFill>
            <a:srgbClr val="2B5ADC"/>
          </a:solid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 l="65169" r="4884" b="11731"/>
          <a:stretch>
            <a:fillRect/>
          </a:stretch>
        </p:blipFill>
        <p:spPr>
          <a:xfrm>
            <a:off x="2165007" y="4273613"/>
            <a:ext cx="2189117" cy="29037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363963" y="0"/>
            <a:ext cx="6172200" cy="9258300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299367" y="5560667"/>
            <a:ext cx="11632080" cy="4213469"/>
            <a:chOff x="0" y="0"/>
            <a:chExt cx="5677447" cy="205653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677447" cy="2056532"/>
            </a:xfrm>
            <a:custGeom>
              <a:avLst/>
              <a:gdLst/>
              <a:ahLst/>
              <a:cxnLst/>
              <a:rect l="l" t="t" r="r" b="b"/>
              <a:pathLst>
                <a:path w="5677447" h="2056532">
                  <a:moveTo>
                    <a:pt x="0" y="0"/>
                  </a:moveTo>
                  <a:lnTo>
                    <a:pt x="5677447" y="0"/>
                  </a:lnTo>
                  <a:lnTo>
                    <a:pt x="5677447" y="2056532"/>
                  </a:lnTo>
                  <a:lnTo>
                    <a:pt x="0" y="2056532"/>
                  </a:lnTo>
                  <a:close/>
                </a:path>
              </a:pathLst>
            </a:custGeom>
            <a:solidFill>
              <a:srgbClr val="2B5ADC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1630246" y="8056118"/>
            <a:ext cx="11200981" cy="11783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81"/>
              </a:lnSpc>
            </a:pPr>
            <a:r>
              <a:rPr lang="en-US" sz="3678" spc="36">
                <a:solidFill>
                  <a:srgbClr val="FFFFFF"/>
                </a:solidFill>
                <a:latin typeface="HK Grotesk Medium Bold"/>
              </a:rPr>
              <a:t>Canvas Course Link:</a:t>
            </a:r>
          </a:p>
          <a:p>
            <a:pPr>
              <a:lnSpc>
                <a:spcPts val="4781"/>
              </a:lnSpc>
            </a:pPr>
            <a:r>
              <a:rPr lang="en-US" sz="3678" spc="36">
                <a:solidFill>
                  <a:srgbClr val="FFFFFF"/>
                </a:solidFill>
                <a:latin typeface="HK Grotesk Medium Bold"/>
              </a:rPr>
              <a:t>https://ufl.instructure.com/courses/414975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630246" y="6176527"/>
            <a:ext cx="8736776" cy="1712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683"/>
              </a:lnSpc>
              <a:spcBef>
                <a:spcPct val="0"/>
              </a:spcBef>
            </a:pPr>
            <a:r>
              <a:rPr lang="en-US" sz="6305">
                <a:solidFill>
                  <a:srgbClr val="FFFFFF"/>
                </a:solidFill>
                <a:latin typeface="HK Grotesk Bold"/>
              </a:rPr>
              <a:t>DesignTools Resources for Faculty and Staff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9408956" y="578677"/>
            <a:ext cx="299367" cy="19117278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3" name="AutoShape 3"/>
          <p:cNvSpPr/>
          <p:nvPr/>
        </p:nvSpPr>
        <p:spPr>
          <a:xfrm rot="-5400000">
            <a:off x="1088903" y="8898730"/>
            <a:ext cx="299367" cy="2477174"/>
          </a:xfrm>
          <a:prstGeom prst="rect">
            <a:avLst/>
          </a:prstGeom>
          <a:solidFill>
            <a:srgbClr val="242424"/>
          </a:solidFill>
        </p:spPr>
      </p:sp>
      <p:grpSp>
        <p:nvGrpSpPr>
          <p:cNvPr id="4" name="Group 4"/>
          <p:cNvGrpSpPr/>
          <p:nvPr/>
        </p:nvGrpSpPr>
        <p:grpSpPr>
          <a:xfrm>
            <a:off x="0" y="0"/>
            <a:ext cx="1401196" cy="9987633"/>
            <a:chOff x="0" y="0"/>
            <a:chExt cx="477324" cy="340233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77324" cy="3402337"/>
            </a:xfrm>
            <a:custGeom>
              <a:avLst/>
              <a:gdLst/>
              <a:ahLst/>
              <a:cxnLst/>
              <a:rect l="l" t="t" r="r" b="b"/>
              <a:pathLst>
                <a:path w="477324" h="3402337">
                  <a:moveTo>
                    <a:pt x="0" y="0"/>
                  </a:moveTo>
                  <a:lnTo>
                    <a:pt x="477324" y="0"/>
                  </a:lnTo>
                  <a:lnTo>
                    <a:pt x="477324" y="3402337"/>
                  </a:lnTo>
                  <a:lnTo>
                    <a:pt x="0" y="3402337"/>
                  </a:lnTo>
                  <a:close/>
                </a:path>
              </a:pathLst>
            </a:custGeom>
            <a:solidFill>
              <a:srgbClr val="242424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5618265" y="5026881"/>
            <a:ext cx="7051469" cy="15855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84"/>
              </a:lnSpc>
            </a:pPr>
            <a:r>
              <a:rPr lang="en-US" sz="10312">
                <a:solidFill>
                  <a:srgbClr val="FFFFFF"/>
                </a:solidFill>
                <a:latin typeface="Lemon Tuesday"/>
              </a:rPr>
              <a:t>Design Tools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618265" y="3655561"/>
            <a:ext cx="7051469" cy="1485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04"/>
              </a:lnSpc>
            </a:pPr>
            <a:r>
              <a:rPr lang="en-US" sz="4800" spc="710" dirty="0">
                <a:solidFill>
                  <a:srgbClr val="FFFFFF"/>
                </a:solidFill>
                <a:latin typeface="HK Grotesk Bold"/>
              </a:rPr>
              <a:t>HOW TO ADD CONTENT WITH</a:t>
            </a:r>
          </a:p>
        </p:txBody>
      </p:sp>
      <p:sp>
        <p:nvSpPr>
          <p:cNvPr id="8" name="TextBox 8"/>
          <p:cNvSpPr txBox="1"/>
          <p:nvPr/>
        </p:nvSpPr>
        <p:spPr>
          <a:xfrm rot="-5400000">
            <a:off x="-4283693" y="4302743"/>
            <a:ext cx="9987633" cy="1382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77"/>
              </a:lnSpc>
            </a:pPr>
            <a:r>
              <a:rPr lang="en-US" sz="9211">
                <a:solidFill>
                  <a:srgbClr val="FFFFFF">
                    <a:alpha val="26666"/>
                  </a:srgbClr>
                </a:solidFill>
                <a:latin typeface="HK Grotesk Bold Bold"/>
              </a:rPr>
              <a:t>ADD CONTENT</a:t>
            </a:r>
          </a:p>
        </p:txBody>
      </p:sp>
      <p:pic>
        <p:nvPicPr>
          <p:cNvPr id="12" name="Picture 11" descr="A picture containing object, antenna&#10;&#10;Description automatically generated">
            <a:extLst>
              <a:ext uri="{FF2B5EF4-FFF2-40B4-BE49-F238E27FC236}">
                <a16:creationId xmlns:a16="http://schemas.microsoft.com/office/drawing/2014/main" id="{D7177A5D-F043-094A-91EF-B8AEB6421E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0"/>
            <a:ext cx="18638388" cy="1047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9007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9408956" y="578677"/>
            <a:ext cx="299367" cy="19117278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3" name="AutoShape 3"/>
          <p:cNvSpPr/>
          <p:nvPr/>
        </p:nvSpPr>
        <p:spPr>
          <a:xfrm rot="-5400000">
            <a:off x="1088903" y="8898730"/>
            <a:ext cx="299367" cy="2477174"/>
          </a:xfrm>
          <a:prstGeom prst="rect">
            <a:avLst/>
          </a:prstGeom>
          <a:solidFill>
            <a:srgbClr val="242424"/>
          </a:solidFill>
        </p:spPr>
      </p:sp>
      <p:grpSp>
        <p:nvGrpSpPr>
          <p:cNvPr id="4" name="Group 4"/>
          <p:cNvGrpSpPr/>
          <p:nvPr/>
        </p:nvGrpSpPr>
        <p:grpSpPr>
          <a:xfrm>
            <a:off x="0" y="0"/>
            <a:ext cx="1401196" cy="9987633"/>
            <a:chOff x="0" y="0"/>
            <a:chExt cx="477324" cy="340233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77324" cy="3402337"/>
            </a:xfrm>
            <a:custGeom>
              <a:avLst/>
              <a:gdLst/>
              <a:ahLst/>
              <a:cxnLst/>
              <a:rect l="l" t="t" r="r" b="b"/>
              <a:pathLst>
                <a:path w="477324" h="3402337">
                  <a:moveTo>
                    <a:pt x="0" y="0"/>
                  </a:moveTo>
                  <a:lnTo>
                    <a:pt x="477324" y="0"/>
                  </a:lnTo>
                  <a:lnTo>
                    <a:pt x="477324" y="3402337"/>
                  </a:lnTo>
                  <a:lnTo>
                    <a:pt x="0" y="3402337"/>
                  </a:lnTo>
                  <a:close/>
                </a:path>
              </a:pathLst>
            </a:custGeom>
            <a:solidFill>
              <a:srgbClr val="242424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5618265" y="4553615"/>
            <a:ext cx="7051469" cy="15855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84"/>
              </a:lnSpc>
            </a:pPr>
            <a:r>
              <a:rPr lang="en-US" sz="10312">
                <a:solidFill>
                  <a:srgbClr val="FFFFFF"/>
                </a:solidFill>
                <a:latin typeface="Lemon Tuesday"/>
              </a:rPr>
              <a:t>Examples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618265" y="3458239"/>
            <a:ext cx="7051469" cy="1485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04"/>
              </a:lnSpc>
            </a:pPr>
            <a:r>
              <a:rPr lang="en-US" sz="4800" spc="710">
                <a:solidFill>
                  <a:srgbClr val="FFFFFF"/>
                </a:solidFill>
                <a:latin typeface="HK Grotesk Bold"/>
              </a:rPr>
              <a:t>DEMONSTRATION WITH</a:t>
            </a:r>
          </a:p>
        </p:txBody>
      </p:sp>
      <p:sp>
        <p:nvSpPr>
          <p:cNvPr id="8" name="TextBox 8"/>
          <p:cNvSpPr txBox="1"/>
          <p:nvPr/>
        </p:nvSpPr>
        <p:spPr>
          <a:xfrm rot="-5400000">
            <a:off x="-4283693" y="4441534"/>
            <a:ext cx="9987633" cy="11045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71"/>
              </a:lnSpc>
            </a:pPr>
            <a:r>
              <a:rPr lang="en-US" sz="7411">
                <a:solidFill>
                  <a:srgbClr val="FFFFFF">
                    <a:alpha val="26666"/>
                  </a:srgbClr>
                </a:solidFill>
                <a:latin typeface="HK Grotesk Bold Bold"/>
              </a:rPr>
              <a:t>HANDS-ON ACTIVITY</a:t>
            </a:r>
          </a:p>
        </p:txBody>
      </p:sp>
      <p:pic>
        <p:nvPicPr>
          <p:cNvPr id="10" name="Picture 9" descr="A picture containing object, antenna&#10;&#10;Description automatically generated">
            <a:extLst>
              <a:ext uri="{FF2B5EF4-FFF2-40B4-BE49-F238E27FC236}">
                <a16:creationId xmlns:a16="http://schemas.microsoft.com/office/drawing/2014/main" id="{5FA0D017-48F1-BD4E-B2F5-08754D6E4F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0"/>
            <a:ext cx="18638388" cy="1047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8864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24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138594"/>
            <a:ext cx="299367" cy="10564189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3" name="AutoShape 3"/>
          <p:cNvSpPr/>
          <p:nvPr/>
        </p:nvSpPr>
        <p:spPr>
          <a:xfrm>
            <a:off x="0" y="-138594"/>
            <a:ext cx="299367" cy="2477174"/>
          </a:xfrm>
          <a:prstGeom prst="rect">
            <a:avLst/>
          </a:prstGeom>
          <a:solidFill>
            <a:srgbClr val="2B5ADC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l="65980" r="4884"/>
          <a:stretch>
            <a:fillRect/>
          </a:stretch>
        </p:blipFill>
        <p:spPr>
          <a:xfrm>
            <a:off x="8482922" y="2556820"/>
            <a:ext cx="4160894" cy="64266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l="1914" r="63005" b="11303"/>
          <a:stretch>
            <a:fillRect/>
          </a:stretch>
        </p:blipFill>
        <p:spPr>
          <a:xfrm>
            <a:off x="1465687" y="0"/>
            <a:ext cx="5773926" cy="973255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 l="34998"/>
          <a:stretch>
            <a:fillRect/>
          </a:stretch>
        </p:blipFill>
        <p:spPr>
          <a:xfrm>
            <a:off x="8482922" y="7330614"/>
            <a:ext cx="3216742" cy="22269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l="34998"/>
          <a:stretch>
            <a:fillRect/>
          </a:stretch>
        </p:blipFill>
        <p:spPr>
          <a:xfrm>
            <a:off x="13214639" y="7330614"/>
            <a:ext cx="3216742" cy="22269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641814" y="9213780"/>
            <a:ext cx="3265186" cy="69222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8482922" y="3595589"/>
            <a:ext cx="9463434" cy="20234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143"/>
              </a:lnSpc>
            </a:pPr>
            <a:r>
              <a:rPr lang="en-US" sz="5816">
                <a:solidFill>
                  <a:srgbClr val="FFFFFF"/>
                </a:solidFill>
                <a:latin typeface="HK Grotesk Bold"/>
              </a:rPr>
              <a:t>Email us with any questions or modification requests!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482922" y="1293540"/>
            <a:ext cx="10083956" cy="1263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967"/>
              </a:lnSpc>
            </a:pPr>
            <a:r>
              <a:rPr lang="en-US" sz="8376">
                <a:solidFill>
                  <a:srgbClr val="FFFFFF"/>
                </a:solidFill>
                <a:latin typeface="Lemon Tuesday Bold"/>
              </a:rPr>
              <a:t>THANK YOU!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482922" y="6763629"/>
            <a:ext cx="4286715" cy="537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53"/>
              </a:lnSpc>
            </a:pPr>
            <a:r>
              <a:rPr lang="en-US" sz="3810">
                <a:solidFill>
                  <a:srgbClr val="FFFFFF"/>
                </a:solidFill>
                <a:latin typeface="HK Grotesk Bold"/>
              </a:rPr>
              <a:t>Website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482922" y="7651599"/>
            <a:ext cx="4286715" cy="359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21"/>
              </a:lnSpc>
            </a:pPr>
            <a:r>
              <a:rPr lang="en-US" sz="2086">
                <a:solidFill>
                  <a:srgbClr val="FFFFFF"/>
                </a:solidFill>
                <a:latin typeface="HK Grotesk Light"/>
              </a:rPr>
              <a:t>coip.aa.ufl.edu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214639" y="6763629"/>
            <a:ext cx="4286715" cy="537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53"/>
              </a:lnSpc>
            </a:pPr>
            <a:r>
              <a:rPr lang="en-US" sz="3810">
                <a:solidFill>
                  <a:srgbClr val="FFFFFF"/>
                </a:solidFill>
                <a:latin typeface="HK Grotesk Bold"/>
              </a:rPr>
              <a:t>Email Address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214639" y="7651599"/>
            <a:ext cx="4286715" cy="359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21"/>
              </a:lnSpc>
            </a:pPr>
            <a:r>
              <a:rPr lang="en-US" sz="2086">
                <a:solidFill>
                  <a:srgbClr val="FFFFFF"/>
                </a:solidFill>
                <a:latin typeface="HK Grotesk Light"/>
              </a:rPr>
              <a:t>coip@mail.ufl.edu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4BEC9B73-1254-AC48-9AA3-C7B28BBDF36A}"/>
                  </a:ext>
                </a:extLst>
              </p14:cNvPr>
              <p14:cNvContentPartPr/>
              <p14:nvPr/>
            </p14:nvContentPartPr>
            <p14:xfrm>
              <a:off x="-544617" y="6340623"/>
              <a:ext cx="360" cy="36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4BEC9B73-1254-AC48-9AA3-C7B28BBDF36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562257" y="6322983"/>
                <a:ext cx="36000" cy="360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189</Words>
  <Application>Microsoft Macintosh PowerPoint</Application>
  <PresentationFormat>Custom</PresentationFormat>
  <Paragraphs>42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Lemon Tuesday Bold</vt:lpstr>
      <vt:lpstr>Arial</vt:lpstr>
      <vt:lpstr>HK Grotesk Medium</vt:lpstr>
      <vt:lpstr>HK Grotesk Light</vt:lpstr>
      <vt:lpstr>HK Grotesk Bold Bold</vt:lpstr>
      <vt:lpstr>HK Grotesk Medium Bold</vt:lpstr>
      <vt:lpstr>HK Grotesk Bold</vt:lpstr>
      <vt:lpstr>Lemon Tuesday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Colorful 3D Illustrated Remote Learning Events and Special Interest Presentation</dc:title>
  <cp:lastModifiedBy>Lori Gibbons</cp:lastModifiedBy>
  <cp:revision>2</cp:revision>
  <dcterms:created xsi:type="dcterms:W3CDTF">2006-08-16T00:00:00Z</dcterms:created>
  <dcterms:modified xsi:type="dcterms:W3CDTF">2020-10-13T18:59:23Z</dcterms:modified>
  <dc:identifier>DAEJ3KP-2eg</dc:identifier>
</cp:coreProperties>
</file>