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6"/>
  </p:notesMasterIdLst>
  <p:handoutMasterIdLst>
    <p:handoutMasterId r:id="rId17"/>
  </p:handoutMasterIdLst>
  <p:sldIdLst>
    <p:sldId id="4391" r:id="rId2"/>
    <p:sldId id="262" r:id="rId3"/>
    <p:sldId id="266" r:id="rId4"/>
    <p:sldId id="263" r:id="rId5"/>
    <p:sldId id="275" r:id="rId6"/>
    <p:sldId id="279" r:id="rId7"/>
    <p:sldId id="4389" r:id="rId8"/>
    <p:sldId id="4390" r:id="rId9"/>
    <p:sldId id="4394" r:id="rId10"/>
    <p:sldId id="271" r:id="rId11"/>
    <p:sldId id="277" r:id="rId12"/>
    <p:sldId id="273" r:id="rId13"/>
    <p:sldId id="4395" r:id="rId14"/>
    <p:sldId id="439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9E"/>
    <a:srgbClr val="757575"/>
    <a:srgbClr val="003366"/>
    <a:srgbClr val="3E4854"/>
    <a:srgbClr val="AD3607"/>
    <a:srgbClr val="E5470A"/>
    <a:srgbClr val="DDDDDD"/>
    <a:srgbClr val="898989"/>
    <a:srgbClr val="405564"/>
    <a:srgbClr val="BEC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66" autoAdjust="0"/>
    <p:restoredTop sz="83158" autoAdjust="0"/>
  </p:normalViewPr>
  <p:slideViewPr>
    <p:cSldViewPr>
      <p:cViewPr>
        <p:scale>
          <a:sx n="70" d="100"/>
          <a:sy n="70" d="100"/>
        </p:scale>
        <p:origin x="1440" y="546"/>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varScale="1">
        <p:scale>
          <a:sx n="84" d="100"/>
          <a:sy n="84" d="100"/>
        </p:scale>
        <p:origin x="297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D860833-0067-477C-AF7B-45CCB570D6E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A8691ED-2A49-4931-926C-738CFC6D23C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01E327-A16E-4266-8CD7-4BE8B289D55A}" type="datetimeFigureOut">
              <a:rPr lang="en-US" smtClean="0"/>
              <a:t>4/13/2021</a:t>
            </a:fld>
            <a:endParaRPr lang="en-US"/>
          </a:p>
        </p:txBody>
      </p:sp>
      <p:sp>
        <p:nvSpPr>
          <p:cNvPr id="4" name="Footer Placeholder 3">
            <a:extLst>
              <a:ext uri="{FF2B5EF4-FFF2-40B4-BE49-F238E27FC236}">
                <a16:creationId xmlns:a16="http://schemas.microsoft.com/office/drawing/2014/main" id="{41E5AB0D-1F39-41DC-85D4-D34DF4A2A5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7624286-B2C8-4D42-B2C7-D983F09D68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2501F6-8A93-4B41-830B-B6CCF6871863}" type="slidenum">
              <a:rPr lang="en-US" smtClean="0"/>
              <a:t>‹#›</a:t>
            </a:fld>
            <a:endParaRPr lang="en-US"/>
          </a:p>
        </p:txBody>
      </p:sp>
    </p:spTree>
    <p:extLst>
      <p:ext uri="{BB962C8B-B14F-4D97-AF65-F5344CB8AC3E}">
        <p14:creationId xmlns:p14="http://schemas.microsoft.com/office/powerpoint/2010/main" val="49435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1A6663-3882-4F2B-B9B5-CB566ADABB9A}" type="datetimeFigureOut">
              <a:rPr lang="en-US" smtClean="0"/>
              <a:t>4/13/2021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98BBE-7436-41D6-BF77-0895F6AB45A8}" type="slidenum">
              <a:rPr lang="en-US" smtClean="0"/>
              <a:t>‹#›</a:t>
            </a:fld>
            <a:endParaRPr lang="en-US"/>
          </a:p>
        </p:txBody>
      </p:sp>
    </p:spTree>
    <p:extLst>
      <p:ext uri="{BB962C8B-B14F-4D97-AF65-F5344CB8AC3E}">
        <p14:creationId xmlns:p14="http://schemas.microsoft.com/office/powerpoint/2010/main" val="836812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praxisframework.org/en/knowledge/leadership"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www.praxisframework.org/en/knowledge/delegation" TargetMode="External"/><Relationship Id="rId4" Type="http://schemas.openxmlformats.org/officeDocument/2006/relationships/hyperlink" Target="https://www.praxisframework.org/en/knowledge/communication"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Notes below are from: https://www.praxisframework.org/en/library/katzenbach-and-smith </a:t>
            </a:r>
            <a:r>
              <a:rPr lang="en-US" b="0" dirty="0"/>
              <a:t>Blend</a:t>
            </a:r>
            <a:r>
              <a:rPr lang="en-US" b="0" baseline="0" dirty="0"/>
              <a:t> between Tuckman’s stages and the Team Performance Curve (</a:t>
            </a:r>
            <a:r>
              <a:rPr lang="en-US" b="0" baseline="0" dirty="0" err="1"/>
              <a:t>Katzenbach</a:t>
            </a:r>
            <a:r>
              <a:rPr lang="en-US" b="0" baseline="0" dirty="0"/>
              <a:t> &amp; Smith)</a:t>
            </a:r>
            <a:endParaRPr lang="en-US" b="1" dirty="0"/>
          </a:p>
          <a:p>
            <a:endParaRPr lang="en-US" b="1" dirty="0"/>
          </a:p>
          <a:p>
            <a:r>
              <a:rPr lang="en-US" b="1" dirty="0"/>
              <a:t>Working group</a:t>
            </a:r>
            <a:endParaRPr lang="en-US" dirty="0"/>
          </a:p>
          <a:p>
            <a:r>
              <a:rPr lang="en-US" dirty="0"/>
              <a:t>The team members come together to share information but as yet there is no common purpose or performance goals that require mutual accountability. Each team member is only accountable for the work that the group has delegated to them.</a:t>
            </a:r>
          </a:p>
          <a:p>
            <a:endParaRPr lang="en-US" dirty="0"/>
          </a:p>
          <a:p>
            <a:r>
              <a:rPr lang="en-US" b="1" dirty="0"/>
              <a:t>Pseudo team</a:t>
            </a:r>
            <a:endParaRPr lang="en-US" dirty="0"/>
          </a:p>
          <a:p>
            <a:r>
              <a:rPr lang="en-US" dirty="0"/>
              <a:t>This team is at the bottom of the performance curve. Members may believe they are part of a team but not yet acting like one. This may be because they don’t want to take the risk of committing to a common purpose and the mutual accountability that this entails. </a:t>
            </a:r>
          </a:p>
          <a:p>
            <a:endParaRPr lang="en-US" b="1" dirty="0"/>
          </a:p>
          <a:p>
            <a:r>
              <a:rPr lang="en-US" b="1" dirty="0"/>
              <a:t>Potential team</a:t>
            </a:r>
            <a:br>
              <a:rPr lang="en-US" dirty="0"/>
            </a:br>
            <a:r>
              <a:rPr lang="en-US" dirty="0"/>
              <a:t>At this level the team members are moving towards a common goal and approach to achieving it. They are working towards a higher level of performance and must agree on mutual accountability.</a:t>
            </a:r>
            <a:br>
              <a:rPr lang="en-US" dirty="0"/>
            </a:br>
            <a:endParaRPr lang="en-US" dirty="0"/>
          </a:p>
          <a:p>
            <a:r>
              <a:rPr lang="en-US" b="1" dirty="0"/>
              <a:t>Real team</a:t>
            </a:r>
            <a:br>
              <a:rPr lang="en-US" dirty="0"/>
            </a:br>
            <a:r>
              <a:rPr lang="en-US" dirty="0"/>
              <a:t>In this type of team a small group of people share a common purpose and approach. They have complementary skills and share accountability for results.</a:t>
            </a:r>
            <a:br>
              <a:rPr lang="en-US" dirty="0"/>
            </a:br>
            <a:endParaRPr lang="en-US" dirty="0"/>
          </a:p>
          <a:p>
            <a:r>
              <a:rPr lang="en-US" b="1" dirty="0"/>
              <a:t>High performing team</a:t>
            </a:r>
            <a:br>
              <a:rPr lang="en-US" dirty="0"/>
            </a:br>
            <a:r>
              <a:rPr lang="en-US" dirty="0"/>
              <a:t>The difference between a real team and a high performing team is the relationships between the team members. High performance results from the members being committed to one another’s personal growth and development.</a:t>
            </a:r>
          </a:p>
          <a:p>
            <a:endParaRPr lang="en-US" dirty="0"/>
          </a:p>
          <a:p>
            <a:endParaRPr lang="en-US" dirty="0"/>
          </a:p>
          <a:p>
            <a:r>
              <a:rPr lang="en-US" dirty="0"/>
              <a:t>See also: https://www.praxisframework.org/en/library/katzenbach-and-smith</a:t>
            </a:r>
          </a:p>
          <a:p>
            <a:endParaRPr lang="en-US" dirty="0"/>
          </a:p>
          <a:p>
            <a:r>
              <a:rPr lang="en-US" sz="1200" b="1" i="0" kern="1200" dirty="0">
                <a:solidFill>
                  <a:schemeClr val="tx1"/>
                </a:solidFill>
                <a:effectLst/>
                <a:latin typeface="+mn-lt"/>
                <a:ea typeface="+mn-ea"/>
                <a:cs typeface="+mn-cs"/>
              </a:rPr>
              <a:t>Forming</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main difference between a random group of people and a team is the team’s common objective. When individuals are first brought together they do not have a common objective. They may be anxious about why they have been brought into this team; they will be hesitant about their new environment, unsure of what they have in common with other team members and confused as to the purpose of the project or </a:t>
            </a:r>
            <a:r>
              <a:rPr lang="en-US" sz="1200" b="0" i="0" kern="1200" dirty="0" err="1">
                <a:solidFill>
                  <a:schemeClr val="tx1"/>
                </a:solidFill>
                <a:effectLst/>
                <a:latin typeface="+mn-lt"/>
                <a:ea typeface="+mn-ea"/>
                <a:cs typeface="+mn-cs"/>
              </a:rPr>
              <a:t>programme</a:t>
            </a:r>
            <a:r>
              <a:rPr lang="en-US" sz="1200" b="0" i="0" kern="1200" dirty="0">
                <a:solidFill>
                  <a:schemeClr val="tx1"/>
                </a:solidFill>
                <a:effectLst/>
                <a:latin typeface="+mn-lt"/>
                <a:ea typeface="+mn-ea"/>
                <a:cs typeface="+mn-cs"/>
              </a:rPr>
              <a:t>.</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Typically, the individuals will indulge in some superficial questioning of colleagues to look for more information, common ground and possible allegiances.</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Storming</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Different types of individual will behave in very different ways during the forming stage. This will start to bring about conflict between individuals or small sub-groups within the team. The more assertive individuals will try to impose some order by defining rules. This could result in </a:t>
            </a:r>
            <a:r>
              <a:rPr lang="en-US" sz="1200" b="0" i="0" u="none" strike="noStrike" kern="1200" dirty="0">
                <a:solidFill>
                  <a:schemeClr val="tx1"/>
                </a:solidFill>
                <a:effectLst/>
                <a:latin typeface="+mn-lt"/>
                <a:ea typeface="+mn-ea"/>
                <a:cs typeface="+mn-cs"/>
                <a:hlinkClick r:id="rId3"/>
              </a:rPr>
              <a:t>leadership</a:t>
            </a:r>
            <a:r>
              <a:rPr lang="en-US" sz="1200" b="0" i="0" kern="1200" dirty="0">
                <a:solidFill>
                  <a:schemeClr val="tx1"/>
                </a:solidFill>
                <a:effectLst/>
                <a:latin typeface="+mn-lt"/>
                <a:ea typeface="+mn-ea"/>
                <a:cs typeface="+mn-cs"/>
              </a:rPr>
              <a:t> being challenged whilst a ‘pecking order’ is established.</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Assuming a common purpose has been identified, very different views will arise as to how that purpose should be achieved.</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Norming</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As the issues and conflicts of the storming stage are resolved, the team starts to settle down and concentrate on tasks and issues rather than personalities. An acceptance of common values and </a:t>
            </a:r>
            <a:r>
              <a:rPr lang="en-US" sz="1200" b="0" i="0" kern="1200" dirty="0" err="1">
                <a:solidFill>
                  <a:schemeClr val="tx1"/>
                </a:solidFill>
                <a:effectLst/>
                <a:latin typeface="+mn-lt"/>
                <a:ea typeface="+mn-ea"/>
                <a:cs typeface="+mn-cs"/>
              </a:rPr>
              <a:t>behaviours</a:t>
            </a:r>
            <a:r>
              <a:rPr lang="en-US" sz="1200" b="0" i="0" kern="1200" dirty="0">
                <a:solidFill>
                  <a:schemeClr val="tx1"/>
                </a:solidFill>
                <a:effectLst/>
                <a:latin typeface="+mn-lt"/>
                <a:ea typeface="+mn-ea"/>
                <a:cs typeface="+mn-cs"/>
              </a:rPr>
              <a:t> develops with open </a:t>
            </a:r>
            <a:r>
              <a:rPr lang="en-US" sz="1200" b="0" i="0" u="none" strike="noStrike" kern="1200" dirty="0">
                <a:solidFill>
                  <a:schemeClr val="tx1"/>
                </a:solidFill>
                <a:effectLst/>
                <a:latin typeface="+mn-lt"/>
                <a:ea typeface="+mn-ea"/>
                <a:cs typeface="+mn-cs"/>
                <a:hlinkClick r:id="rId4"/>
              </a:rPr>
              <a:t>communication</a:t>
            </a:r>
            <a:r>
              <a:rPr lang="en-US" sz="1200" b="0" i="0" kern="1200" dirty="0">
                <a:solidFill>
                  <a:schemeClr val="tx1"/>
                </a:solidFill>
                <a:effectLst/>
                <a:latin typeface="+mn-lt"/>
                <a:ea typeface="+mn-ea"/>
                <a:cs typeface="+mn-cs"/>
              </a:rPr>
              <a:t> that promotes constructive review and suggestions for alternatives.</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team is starting to become a cohesive unit, truly working as a team with its capabilities being greater than the sum of its parts.</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Performing</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By this stage the team is working as a focused unit. There is collaboration between team members to solve problems with a visible change in mentality from “me” to “we”. There is a shared responsibility for the common goal and individuals are confident enough to innovate and provide insights into problems, which arise.</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Individuals demonstrate flexibility, with job titles becoming transparent and </a:t>
            </a:r>
            <a:r>
              <a:rPr lang="en-US" sz="1200" b="0" i="0" u="none" strike="noStrike" kern="1200" dirty="0">
                <a:solidFill>
                  <a:schemeClr val="tx1"/>
                </a:solidFill>
                <a:effectLst/>
                <a:latin typeface="+mn-lt"/>
                <a:ea typeface="+mn-ea"/>
                <a:cs typeface="+mn-cs"/>
                <a:hlinkClick r:id="rId5"/>
              </a:rPr>
              <a:t>delegation</a:t>
            </a:r>
            <a:r>
              <a:rPr lang="en-US" sz="1200" b="0" i="0" kern="1200" dirty="0">
                <a:solidFill>
                  <a:schemeClr val="tx1"/>
                </a:solidFill>
                <a:effectLst/>
                <a:latin typeface="+mn-lt"/>
                <a:ea typeface="+mn-ea"/>
                <a:cs typeface="+mn-cs"/>
              </a:rPr>
              <a:t> of authority working efficiently.</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Adjourning</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This is the stage that comes as the project or </a:t>
            </a:r>
            <a:r>
              <a:rPr lang="en-US" sz="1200" b="0" i="0" kern="1200" dirty="0" err="1">
                <a:solidFill>
                  <a:schemeClr val="tx1"/>
                </a:solidFill>
                <a:effectLst/>
                <a:latin typeface="+mn-lt"/>
                <a:ea typeface="+mn-ea"/>
                <a:cs typeface="+mn-cs"/>
              </a:rPr>
              <a:t>programme</a:t>
            </a:r>
            <a:r>
              <a:rPr lang="en-US" sz="1200" b="0" i="0" kern="1200" dirty="0">
                <a:solidFill>
                  <a:schemeClr val="tx1"/>
                </a:solidFill>
                <a:effectLst/>
                <a:latin typeface="+mn-lt"/>
                <a:ea typeface="+mn-ea"/>
                <a:cs typeface="+mn-cs"/>
              </a:rPr>
              <a:t> commences the closing a project or </a:t>
            </a:r>
            <a:r>
              <a:rPr lang="en-US" sz="1200" b="0" i="0" kern="1200" dirty="0" err="1">
                <a:solidFill>
                  <a:schemeClr val="tx1"/>
                </a:solidFill>
                <a:effectLst/>
                <a:latin typeface="+mn-lt"/>
                <a:ea typeface="+mn-ea"/>
                <a:cs typeface="+mn-cs"/>
              </a:rPr>
              <a:t>programme</a:t>
            </a:r>
            <a:r>
              <a:rPr lang="en-US" sz="1200" b="0" i="0" kern="1200" dirty="0">
                <a:solidFill>
                  <a:schemeClr val="tx1"/>
                </a:solidFill>
                <a:effectLst/>
                <a:latin typeface="+mn-lt"/>
                <a:ea typeface="+mn-ea"/>
                <a:cs typeface="+mn-cs"/>
              </a:rPr>
              <a:t> process and </a:t>
            </a:r>
            <a:r>
              <a:rPr lang="en-US" sz="1200" b="0" i="0" kern="1200" dirty="0" err="1">
                <a:solidFill>
                  <a:schemeClr val="tx1"/>
                </a:solidFill>
                <a:effectLst/>
                <a:latin typeface="+mn-lt"/>
                <a:ea typeface="+mn-ea"/>
                <a:cs typeface="+mn-cs"/>
              </a:rPr>
              <a:t>demobilisation</a:t>
            </a:r>
            <a:r>
              <a:rPr lang="en-US" sz="1200" b="0" i="0" kern="1200" dirty="0">
                <a:solidFill>
                  <a:schemeClr val="tx1"/>
                </a:solidFill>
                <a:effectLst/>
                <a:latin typeface="+mn-lt"/>
                <a:ea typeface="+mn-ea"/>
                <a:cs typeface="+mn-cs"/>
              </a:rPr>
              <a:t> is near. Some team member’s thoughts may turn to life after the project and therefore they pay less attention to the work in hand.</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This could be a dangerous time for the manager who is focused on a rapidly approaching deadline and stakeholders who are suddenly more motivated to get involved as the point of handover approaches.</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Life for team members after the project or </a:t>
            </a:r>
            <a:r>
              <a:rPr lang="en-US" sz="1200" b="0" i="0" kern="1200" dirty="0" err="1">
                <a:solidFill>
                  <a:schemeClr val="tx1"/>
                </a:solidFill>
                <a:effectLst/>
                <a:latin typeface="+mn-lt"/>
                <a:ea typeface="+mn-ea"/>
                <a:cs typeface="+mn-cs"/>
              </a:rPr>
              <a:t>programme</a:t>
            </a:r>
            <a:r>
              <a:rPr lang="en-US" sz="1200" b="0" i="0" kern="1200" dirty="0">
                <a:solidFill>
                  <a:schemeClr val="tx1"/>
                </a:solidFill>
                <a:effectLst/>
                <a:latin typeface="+mn-lt"/>
                <a:ea typeface="+mn-ea"/>
                <a:cs typeface="+mn-cs"/>
              </a:rPr>
              <a:t> is out of the manager’s control but the team member’s performance is affected by it. It must therefore be in the manager’s interests to at least work with the team member to allay their concerns.</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Mourning</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final stage is possibly mourning. Although there are going to be some projects and </a:t>
            </a:r>
            <a:r>
              <a:rPr lang="en-US" sz="1200" b="0" i="0" kern="1200" dirty="0" err="1">
                <a:solidFill>
                  <a:schemeClr val="tx1"/>
                </a:solidFill>
                <a:effectLst/>
                <a:latin typeface="+mn-lt"/>
                <a:ea typeface="+mn-ea"/>
                <a:cs typeface="+mn-cs"/>
              </a:rPr>
              <a:t>programmes</a:t>
            </a:r>
            <a:r>
              <a:rPr lang="en-US" sz="1200" b="0" i="0" kern="1200" dirty="0">
                <a:solidFill>
                  <a:schemeClr val="tx1"/>
                </a:solidFill>
                <a:effectLst/>
                <a:latin typeface="+mn-lt"/>
                <a:ea typeface="+mn-ea"/>
                <a:cs typeface="+mn-cs"/>
              </a:rPr>
              <a:t> that some team members can’t wait to get away from, where the project has been managed well and a team member has worked hard to produce a great result, there will inevitably be a sense of loss.</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mourning stage is not so much a problem at the end of the project or </a:t>
            </a:r>
            <a:r>
              <a:rPr lang="en-US" sz="1200" b="0" i="0" kern="1200" dirty="0" err="1">
                <a:solidFill>
                  <a:schemeClr val="tx1"/>
                </a:solidFill>
                <a:effectLst/>
                <a:latin typeface="+mn-lt"/>
                <a:ea typeface="+mn-ea"/>
                <a:cs typeface="+mn-cs"/>
              </a:rPr>
              <a:t>programme</a:t>
            </a:r>
            <a:r>
              <a:rPr lang="en-US" sz="1200" b="0" i="0" kern="1200" dirty="0">
                <a:solidFill>
                  <a:schemeClr val="tx1"/>
                </a:solidFill>
                <a:effectLst/>
                <a:latin typeface="+mn-lt"/>
                <a:ea typeface="+mn-ea"/>
                <a:cs typeface="+mn-cs"/>
              </a:rPr>
              <a:t> because it comes after the closure. Its main effect is on the manager of the next piece of work who has to get a group of people together and form a new team, some of whom are mourning the passing of the last team. And so we come full circle.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best approach to motivating these team members is to find out what was good and bad about the last project or </a:t>
            </a:r>
            <a:r>
              <a:rPr lang="en-US" sz="1200" b="0" i="0" kern="1200" dirty="0" err="1">
                <a:solidFill>
                  <a:schemeClr val="tx1"/>
                </a:solidFill>
                <a:effectLst/>
                <a:latin typeface="+mn-lt"/>
                <a:ea typeface="+mn-ea"/>
                <a:cs typeface="+mn-cs"/>
              </a:rPr>
              <a:t>programme</a:t>
            </a:r>
            <a:r>
              <a:rPr lang="en-US" sz="1200" b="0" i="0" kern="1200" dirty="0">
                <a:solidFill>
                  <a:schemeClr val="tx1"/>
                </a:solidFill>
                <a:effectLst/>
                <a:latin typeface="+mn-lt"/>
                <a:ea typeface="+mn-ea"/>
                <a:cs typeface="+mn-cs"/>
              </a:rPr>
              <a:t> and encourage them to use their experience to make the current one better.</a:t>
            </a:r>
          </a:p>
          <a:p>
            <a:endParaRPr lang="en-US" dirty="0"/>
          </a:p>
        </p:txBody>
      </p:sp>
      <p:sp>
        <p:nvSpPr>
          <p:cNvPr id="4" name="Slide Number Placeholder 3"/>
          <p:cNvSpPr>
            <a:spLocks noGrp="1"/>
          </p:cNvSpPr>
          <p:nvPr>
            <p:ph type="sldNum" sz="quarter" idx="10"/>
          </p:nvPr>
        </p:nvSpPr>
        <p:spPr/>
        <p:txBody>
          <a:bodyPr/>
          <a:lstStyle/>
          <a:p>
            <a:fld id="{20B45088-A58D-46E6-AB2B-32ACD3070CAF}" type="slidenum">
              <a:rPr lang="en-US" smtClean="0"/>
              <a:t>2</a:t>
            </a:fld>
            <a:endParaRPr lang="en-US"/>
          </a:p>
        </p:txBody>
      </p:sp>
    </p:spTree>
    <p:extLst>
      <p:ext uri="{BB962C8B-B14F-4D97-AF65-F5344CB8AC3E}">
        <p14:creationId xmlns:p14="http://schemas.microsoft.com/office/powerpoint/2010/main" val="3564247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Trust:</a:t>
            </a:r>
            <a:r>
              <a:rPr lang="en-US" baseline="0" dirty="0"/>
              <a:t> will YOU give others the benefit of the doubt when you take a risk?</a:t>
            </a:r>
          </a:p>
          <a:p>
            <a:r>
              <a:rPr lang="en-US" baseline="0" dirty="0"/>
              <a:t>Psych safety: will OTHERS give you the benefit of the doubt when you take a risk?</a:t>
            </a:r>
          </a:p>
        </p:txBody>
      </p:sp>
      <p:sp>
        <p:nvSpPr>
          <p:cNvPr id="4" name="Slide Number Placeholder 3"/>
          <p:cNvSpPr>
            <a:spLocks noGrp="1"/>
          </p:cNvSpPr>
          <p:nvPr>
            <p:ph type="sldNum" sz="quarter" idx="10"/>
          </p:nvPr>
        </p:nvSpPr>
        <p:spPr/>
        <p:txBody>
          <a:bodyPr/>
          <a:lstStyle/>
          <a:p>
            <a:fld id="{269436C9-4605-4D5F-97A0-B5A33FDF5E57}" type="slidenum">
              <a:rPr lang="en-US" smtClean="0"/>
              <a:t>3</a:t>
            </a:fld>
            <a:endParaRPr lang="en-US"/>
          </a:p>
        </p:txBody>
      </p:sp>
    </p:spTree>
    <p:extLst>
      <p:ext uri="{BB962C8B-B14F-4D97-AF65-F5344CB8AC3E}">
        <p14:creationId xmlns:p14="http://schemas.microsoft.com/office/powerpoint/2010/main" val="299629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These two basic dimensions of behavior define five different modes for responding to conflict situations:</a:t>
            </a:r>
          </a:p>
          <a:p>
            <a:r>
              <a:rPr lang="en-US" b="1" dirty="0"/>
              <a:t>Competing</a:t>
            </a:r>
            <a:r>
              <a:rPr lang="en-US" dirty="0"/>
              <a:t> is assertive and uncooperative—an individual pursues his own concerns at the other person's expense. This is a power-oriented mode in which you use whatever power seems appropriate to win your own position—your ability to argue, your rank, or economic sanctions. Competing means "standing up for your rights," defending a position which you believe is correct, or simply trying to win.</a:t>
            </a:r>
          </a:p>
          <a:p>
            <a:r>
              <a:rPr lang="en-US" b="1" dirty="0"/>
              <a:t>Accommodating</a:t>
            </a:r>
            <a:r>
              <a:rPr lang="en-US" dirty="0"/>
              <a:t> is unassertive and cooperative—the complete opposite of competing. When accommodating, the individual neglects his own concerns to satisfy the concerns of the other person; there is an element of self-sacrifice in this mode. Accommodating might take the form of selfless generosity or charity, obeying another person's order when you would prefer not to, or yielding to another's point of view.</a:t>
            </a:r>
          </a:p>
          <a:p>
            <a:r>
              <a:rPr lang="en-US" b="1" dirty="0"/>
              <a:t>Avoiding</a:t>
            </a:r>
            <a:r>
              <a:rPr lang="en-US" dirty="0"/>
              <a:t> is unassertive and uncooperative—the person neither pursues his own concerns nor those of the other individual. Thus he does not deal with the conflict. Avoiding might take the form of diplomatically sidestepping an issue, postponing an issue until a better time, or simply withdrawing from a threatening situation.</a:t>
            </a:r>
          </a:p>
          <a:p>
            <a:r>
              <a:rPr lang="en-US" b="1" dirty="0"/>
              <a:t>Collaborating</a:t>
            </a:r>
            <a:r>
              <a:rPr lang="en-US" dirty="0"/>
              <a:t> is both assertive and cooperative—the complete opposite of avoiding. Collaborating involves an attempt to work with others to find some solution that fully satisfies their concerns. It means digging into an issue to pinpoint the underlying needs and wants of the two individuals. Collaborating between two persons might take the form of exploring a disagreement to learn from each other's insights or trying to find a creative solution to an interpersonal problem.</a:t>
            </a:r>
          </a:p>
          <a:p>
            <a:r>
              <a:rPr lang="en-US" b="1" dirty="0"/>
              <a:t>Compromising</a:t>
            </a:r>
            <a:r>
              <a:rPr lang="en-US" dirty="0"/>
              <a:t> is moderate in both assertiveness and cooperativeness. The objective is to find some expedient, mutually acceptable solution that partially satisfies both parties. It falls intermediate between competing and accommodating. Compromising gives up more than competing but less than accommodating. Likewise, it addresses an issue more directly than avoiding, but does not explore it in as much depth as collaborating. In some situations, compromising might mean splitting the difference between the two positions, exchanging concessions, or seeking a quick middle-ground solution.</a:t>
            </a:r>
          </a:p>
          <a:p>
            <a:r>
              <a:rPr lang="en-US" dirty="0"/>
              <a:t>Each of us is capable of using all five conflict-handling modes. None of us can be characterized as having a single style of dealing with conflict. But certain people use some modes better than others and, therefore, tend to rely on those modes more heavily than others—whether because of temperament or practice.</a:t>
            </a:r>
          </a:p>
          <a:p>
            <a:r>
              <a:rPr lang="en-US" dirty="0"/>
              <a:t>Your conflict behavior in the workplace is therefore a result of both your personal predispositions and the requirements of the situation in which you find yourself. The TKI is designed to measure this mix of conflict-handling modes.</a:t>
            </a:r>
          </a:p>
          <a:p>
            <a:endParaRPr lang="en-US" dirty="0"/>
          </a:p>
        </p:txBody>
      </p:sp>
      <p:sp>
        <p:nvSpPr>
          <p:cNvPr id="4" name="Slide Number Placeholder 3"/>
          <p:cNvSpPr>
            <a:spLocks noGrp="1"/>
          </p:cNvSpPr>
          <p:nvPr>
            <p:ph type="sldNum" sz="quarter" idx="10"/>
          </p:nvPr>
        </p:nvSpPr>
        <p:spPr/>
        <p:txBody>
          <a:bodyPr/>
          <a:lstStyle/>
          <a:p>
            <a:fld id="{C4398BBE-7436-41D6-BF77-0895F6AB45A8}" type="slidenum">
              <a:rPr lang="en-US" smtClean="0"/>
              <a:t>5</a:t>
            </a:fld>
            <a:endParaRPr lang="en-US"/>
          </a:p>
        </p:txBody>
      </p:sp>
    </p:spTree>
    <p:extLst>
      <p:ext uri="{BB962C8B-B14F-4D97-AF65-F5344CB8AC3E}">
        <p14:creationId xmlns:p14="http://schemas.microsoft.com/office/powerpoint/2010/main" val="3198796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Teams remain</a:t>
            </a:r>
            <a:r>
              <a:rPr lang="en-US" baseline="0" dirty="0"/>
              <a:t> together for the duration of the academic year across all courses.  Content delivered via online lectures/readings and in-class active learning modules where a variety of collaborative learning approaches are used including TBL.  Students working in teams during classes for about 8-12 </a:t>
            </a:r>
            <a:r>
              <a:rPr lang="en-US" baseline="0" dirty="0" err="1"/>
              <a:t>hrs</a:t>
            </a:r>
            <a:r>
              <a:rPr lang="en-US" baseline="0" dirty="0"/>
              <a:t>/week.</a:t>
            </a:r>
          </a:p>
          <a:p>
            <a:endParaRPr lang="en-US" dirty="0"/>
          </a:p>
          <a:p>
            <a:r>
              <a:rPr lang="en-US" dirty="0"/>
              <a:t>Debrief</a:t>
            </a:r>
            <a:r>
              <a:rPr lang="en-US" baseline="0" dirty="0"/>
              <a:t> #1: Discuss individual reflection with team and obtain input on what you need to focus on.  Team must agree to the behavior changes expected of each member. Revisit the team contract to reflect or revise.</a:t>
            </a:r>
          </a:p>
          <a:p>
            <a:endParaRPr lang="en-US" baseline="0" dirty="0"/>
          </a:p>
          <a:p>
            <a:r>
              <a:rPr lang="en-US" baseline="0" dirty="0"/>
              <a:t>Debrief #2: Discuss how team members were supported to make their behavior changes; Discuss individual reflection with team and obtain input – team agrees on behavior changes expected of each member. Revisit team contract if needed.</a:t>
            </a:r>
          </a:p>
          <a:p>
            <a:endParaRPr lang="en-US" baseline="0" dirty="0"/>
          </a:p>
          <a:p>
            <a:r>
              <a:rPr lang="en-US" baseline="0" dirty="0"/>
              <a:t>Debrief #3: Discuss how team members were supported, discuss individual reflection with team and obtain input – team agrees on behavior changes expected of each member. Identify behaviors each member should bring to their next team. Revisit team contract if needed.</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4398BBE-7436-41D6-BF77-0895F6AB45A8}" type="slidenum">
              <a:rPr lang="en-US" smtClean="0"/>
              <a:t>8</a:t>
            </a:fld>
            <a:endParaRPr lang="en-US"/>
          </a:p>
        </p:txBody>
      </p:sp>
    </p:spTree>
    <p:extLst>
      <p:ext uri="{BB962C8B-B14F-4D97-AF65-F5344CB8AC3E}">
        <p14:creationId xmlns:p14="http://schemas.microsoft.com/office/powerpoint/2010/main" val="1465603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8 min intra-team discussion/7-minute inter-team</a:t>
            </a:r>
            <a:r>
              <a:rPr lang="en-US" baseline="0" dirty="0"/>
              <a:t> discussion</a:t>
            </a:r>
            <a:endParaRPr lang="en-US" dirty="0"/>
          </a:p>
        </p:txBody>
      </p:sp>
      <p:sp>
        <p:nvSpPr>
          <p:cNvPr id="4" name="Slide Number Placeholder 3"/>
          <p:cNvSpPr>
            <a:spLocks noGrp="1"/>
          </p:cNvSpPr>
          <p:nvPr>
            <p:ph type="sldNum" sz="quarter" idx="10"/>
          </p:nvPr>
        </p:nvSpPr>
        <p:spPr/>
        <p:txBody>
          <a:bodyPr/>
          <a:lstStyle/>
          <a:p>
            <a:fld id="{C4398BBE-7436-41D6-BF77-0895F6AB45A8}" type="slidenum">
              <a:rPr lang="en-US" smtClean="0"/>
              <a:t>10</a:t>
            </a:fld>
            <a:endParaRPr lang="en-US"/>
          </a:p>
        </p:txBody>
      </p:sp>
    </p:spTree>
    <p:extLst>
      <p:ext uri="{BB962C8B-B14F-4D97-AF65-F5344CB8AC3E}">
        <p14:creationId xmlns:p14="http://schemas.microsoft.com/office/powerpoint/2010/main" val="1933220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View video 3 min/7 min intra-team</a:t>
            </a:r>
            <a:r>
              <a:rPr lang="en-US" baseline="0" dirty="0"/>
              <a:t> discussion/5 min inter-team discussion</a:t>
            </a:r>
            <a:endParaRPr lang="en-US" dirty="0"/>
          </a:p>
        </p:txBody>
      </p:sp>
      <p:sp>
        <p:nvSpPr>
          <p:cNvPr id="4" name="Slide Number Placeholder 3"/>
          <p:cNvSpPr>
            <a:spLocks noGrp="1"/>
          </p:cNvSpPr>
          <p:nvPr>
            <p:ph type="sldNum" sz="quarter" idx="10"/>
          </p:nvPr>
        </p:nvSpPr>
        <p:spPr/>
        <p:txBody>
          <a:bodyPr/>
          <a:lstStyle/>
          <a:p>
            <a:fld id="{C4398BBE-7436-41D6-BF77-0895F6AB45A8}" type="slidenum">
              <a:rPr lang="en-US" smtClean="0"/>
              <a:t>12</a:t>
            </a:fld>
            <a:endParaRPr lang="en-US"/>
          </a:p>
        </p:txBody>
      </p:sp>
    </p:spTree>
    <p:extLst>
      <p:ext uri="{BB962C8B-B14F-4D97-AF65-F5344CB8AC3E}">
        <p14:creationId xmlns:p14="http://schemas.microsoft.com/office/powerpoint/2010/main" val="2811155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Shape 16">
            <a:extLst>
              <a:ext uri="{FF2B5EF4-FFF2-40B4-BE49-F238E27FC236}">
                <a16:creationId xmlns:a16="http://schemas.microsoft.com/office/drawing/2014/main" id="{C153959F-E9D4-421C-92C2-E3FCF077F82B}"/>
              </a:ext>
            </a:extLst>
          </p:cNvPr>
          <p:cNvSpPr/>
          <p:nvPr userDrawn="1"/>
        </p:nvSpPr>
        <p:spPr>
          <a:xfrm>
            <a:off x="6201185" y="6088283"/>
            <a:ext cx="4673600" cy="81740"/>
          </a:xfrm>
          <a:prstGeom prst="rect">
            <a:avLst/>
          </a:prstGeom>
          <a:solidFill>
            <a:srgbClr val="003366"/>
          </a:solidFill>
          <a:ln>
            <a:noFill/>
          </a:ln>
        </p:spPr>
        <p:txBody>
          <a:bodyPr lIns="91425" tIns="45700" rIns="91425" bIns="45700" anchor="ctr" anchorCtr="0">
            <a:noAutofit/>
          </a:bodyPr>
          <a:lstStyle/>
          <a:p>
            <a:endParaRPr sz="1800"/>
          </a:p>
        </p:txBody>
      </p:sp>
    </p:spTree>
    <p:extLst>
      <p:ext uri="{BB962C8B-B14F-4D97-AF65-F5344CB8AC3E}">
        <p14:creationId xmlns:p14="http://schemas.microsoft.com/office/powerpoint/2010/main" val="590853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040D07-BF9E-41AD-A42D-FDF826223862}" type="datetime4">
              <a:rPr lang="en-US" smtClean="0"/>
              <a:t>April 13, 2021</a:t>
            </a:fld>
            <a:endParaRPr lang="en-US"/>
          </a:p>
        </p:txBody>
      </p:sp>
      <p:sp>
        <p:nvSpPr>
          <p:cNvPr id="5" name="Footer Placeholder 4"/>
          <p:cNvSpPr>
            <a:spLocks noGrp="1"/>
          </p:cNvSpPr>
          <p:nvPr>
            <p:ph type="ftr" sz="quarter" idx="11"/>
          </p:nvPr>
        </p:nvSpPr>
        <p:spPr/>
        <p:txBody>
          <a:bodyPr/>
          <a:lstStyle/>
          <a:p>
            <a:r>
              <a:rPr lang="en-US"/>
              <a:t>Lecture Topic</a:t>
            </a:r>
          </a:p>
        </p:txBody>
      </p:sp>
      <p:sp>
        <p:nvSpPr>
          <p:cNvPr id="6" name="Slide Number Placeholder 5"/>
          <p:cNvSpPr>
            <a:spLocks noGrp="1"/>
          </p:cNvSpPr>
          <p:nvPr>
            <p:ph type="sldNum" sz="quarter" idx="12"/>
          </p:nvPr>
        </p:nvSpPr>
        <p:spPr/>
        <p:txBody>
          <a:bodyPr/>
          <a:lstStyle/>
          <a:p>
            <a:fld id="{A883E6EB-A06E-4C82-9494-7937E06F2ABC}" type="slidenum">
              <a:rPr lang="en-US" smtClean="0"/>
              <a:t>‹#›</a:t>
            </a:fld>
            <a:endParaRPr lang="en-US"/>
          </a:p>
        </p:txBody>
      </p:sp>
    </p:spTree>
    <p:extLst>
      <p:ext uri="{BB962C8B-B14F-4D97-AF65-F5344CB8AC3E}">
        <p14:creationId xmlns:p14="http://schemas.microsoft.com/office/powerpoint/2010/main" val="1895532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4C33B1-F750-45D7-8806-BF7314A447FB}" type="datetime4">
              <a:rPr lang="en-US" smtClean="0"/>
              <a:t>April 13, 2021</a:t>
            </a:fld>
            <a:endParaRPr lang="en-US"/>
          </a:p>
        </p:txBody>
      </p:sp>
      <p:sp>
        <p:nvSpPr>
          <p:cNvPr id="5" name="Footer Placeholder 4"/>
          <p:cNvSpPr>
            <a:spLocks noGrp="1"/>
          </p:cNvSpPr>
          <p:nvPr>
            <p:ph type="ftr" sz="quarter" idx="11"/>
          </p:nvPr>
        </p:nvSpPr>
        <p:spPr/>
        <p:txBody>
          <a:bodyPr/>
          <a:lstStyle/>
          <a:p>
            <a:r>
              <a:rPr lang="en-US"/>
              <a:t>Lecture Topic</a:t>
            </a:r>
          </a:p>
        </p:txBody>
      </p:sp>
      <p:sp>
        <p:nvSpPr>
          <p:cNvPr id="6" name="Slide Number Placeholder 5"/>
          <p:cNvSpPr>
            <a:spLocks noGrp="1"/>
          </p:cNvSpPr>
          <p:nvPr>
            <p:ph type="sldNum" sz="quarter" idx="12"/>
          </p:nvPr>
        </p:nvSpPr>
        <p:spPr/>
        <p:txBody>
          <a:bodyPr/>
          <a:lstStyle/>
          <a:p>
            <a:fld id="{A883E6EB-A06E-4C82-9494-7937E06F2ABC}" type="slidenum">
              <a:rPr lang="en-US" smtClean="0"/>
              <a:t>‹#›</a:t>
            </a:fld>
            <a:endParaRPr lang="en-US"/>
          </a:p>
        </p:txBody>
      </p:sp>
    </p:spTree>
    <p:extLst>
      <p:ext uri="{BB962C8B-B14F-4D97-AF65-F5344CB8AC3E}">
        <p14:creationId xmlns:p14="http://schemas.microsoft.com/office/powerpoint/2010/main" val="693011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EDBA7-02B8-448B-969C-3F00D05EDC41}"/>
              </a:ext>
            </a:extLst>
          </p:cNvPr>
          <p:cNvSpPr>
            <a:spLocks noGrp="1"/>
          </p:cNvSpPr>
          <p:nvPr>
            <p:ph type="title"/>
          </p:nvPr>
        </p:nvSpPr>
        <p:spPr/>
        <p:txBody>
          <a:bodyPr/>
          <a:lstStyle>
            <a:lvl1pPr>
              <a:defRPr>
                <a:solidFill>
                  <a:srgbClr val="00549E"/>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796528-A141-48BE-AF33-3C8BDF527578}"/>
              </a:ext>
            </a:extLst>
          </p:cNvPr>
          <p:cNvSpPr>
            <a:spLocks noGrp="1"/>
          </p:cNvSpPr>
          <p:nvPr>
            <p:ph idx="1"/>
          </p:nvPr>
        </p:nvSpPr>
        <p:spPr/>
        <p:txBody>
          <a:bodyPr/>
          <a:lstStyle>
            <a:lvl1pPr marL="171450" indent="-171450">
              <a:buClr>
                <a:srgbClr val="07ADEA"/>
              </a:buClr>
              <a:buSzPct val="110000"/>
              <a:buFont typeface="Calibri" panose="020F0502020204030204" pitchFamily="34" charset="0"/>
              <a:buChar char="◦"/>
              <a:defRPr>
                <a:solidFill>
                  <a:srgbClr val="333333"/>
                </a:solidFill>
                <a:latin typeface="Verdana" panose="020B0604030504040204" pitchFamily="34" charset="0"/>
                <a:ea typeface="Verdana" panose="020B0604030504040204" pitchFamily="34" charset="0"/>
                <a:cs typeface="Verdana" panose="020B0604030504040204" pitchFamily="34" charset="0"/>
              </a:defRPr>
            </a:lvl1pPr>
            <a:lvl2pPr marL="514350" indent="-171450">
              <a:buClr>
                <a:srgbClr val="07ADEA"/>
              </a:buClr>
              <a:buSzPct val="70000"/>
              <a:buFont typeface="Calibri" panose="020F0502020204030204" pitchFamily="34" charset="0"/>
              <a:buChar char="•"/>
              <a:defRPr>
                <a:solidFill>
                  <a:srgbClr val="333333"/>
                </a:solidFill>
                <a:latin typeface="Verdana" panose="020B0604030504040204" pitchFamily="34" charset="0"/>
                <a:ea typeface="Verdana" panose="020B0604030504040204" pitchFamily="34" charset="0"/>
                <a:cs typeface="Verdana" panose="020B0604030504040204" pitchFamily="34" charset="0"/>
              </a:defRPr>
            </a:lvl2pPr>
            <a:lvl3pPr marL="857250" indent="-171450">
              <a:buClr>
                <a:srgbClr val="07ADEA"/>
              </a:buClr>
              <a:buSzPct val="100000"/>
              <a:buFont typeface="Calibri" panose="020F0502020204030204" pitchFamily="34" charset="0"/>
              <a:buChar char="◦"/>
              <a:defRPr>
                <a:solidFill>
                  <a:srgbClr val="333333"/>
                </a:solidFill>
                <a:latin typeface="Verdana" panose="020B0604030504040204" pitchFamily="34" charset="0"/>
                <a:ea typeface="Verdana" panose="020B0604030504040204" pitchFamily="34" charset="0"/>
                <a:cs typeface="Verdana" panose="020B0604030504040204" pitchFamily="34" charset="0"/>
              </a:defRPr>
            </a:lvl3pPr>
            <a:lvl4pPr marL="1200150" indent="-171450">
              <a:buClr>
                <a:srgbClr val="07ADEA"/>
              </a:buClr>
              <a:buSzPct val="100000"/>
              <a:buFont typeface="Calibri" panose="020F0502020204030204" pitchFamily="34" charset="0"/>
              <a:buChar char="◦"/>
              <a:defRPr>
                <a:solidFill>
                  <a:srgbClr val="333333"/>
                </a:solidFill>
                <a:latin typeface="Verdana" panose="020B0604030504040204" pitchFamily="34" charset="0"/>
                <a:ea typeface="Verdana" panose="020B0604030504040204" pitchFamily="34" charset="0"/>
                <a:cs typeface="Verdana" panose="020B0604030504040204" pitchFamily="34" charset="0"/>
              </a:defRPr>
            </a:lvl4pPr>
            <a:lvl5pPr marL="1543050" indent="-171450">
              <a:buClr>
                <a:srgbClr val="07ADEA"/>
              </a:buClr>
              <a:buSzPct val="100000"/>
              <a:buFont typeface="Calibri" panose="020F0502020204030204" pitchFamily="34" charset="0"/>
              <a:buChar char="◦"/>
              <a:defRPr>
                <a:solidFill>
                  <a:srgbClr val="333333"/>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64071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asic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A4C3-F002-4D31-AB6B-0FA43D1EAEC7}"/>
              </a:ext>
            </a:extLst>
          </p:cNvPr>
          <p:cNvSpPr>
            <a:spLocks noGrp="1"/>
          </p:cNvSpPr>
          <p:nvPr>
            <p:ph type="title"/>
          </p:nvPr>
        </p:nvSpPr>
        <p:spPr/>
        <p:txBody>
          <a:bodyPr/>
          <a:lstStyle>
            <a:lvl1pPr>
              <a:defRPr>
                <a:solidFill>
                  <a:srgbClr val="00549E"/>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6" name="Content Placeholder 2">
            <a:extLst>
              <a:ext uri="{FF2B5EF4-FFF2-40B4-BE49-F238E27FC236}">
                <a16:creationId xmlns:a16="http://schemas.microsoft.com/office/drawing/2014/main" id="{EE6751FB-3002-406D-A227-11629D916D7C}"/>
              </a:ext>
            </a:extLst>
          </p:cNvPr>
          <p:cNvSpPr>
            <a:spLocks noGrp="1"/>
          </p:cNvSpPr>
          <p:nvPr>
            <p:ph idx="1"/>
          </p:nvPr>
        </p:nvSpPr>
        <p:spPr>
          <a:xfrm>
            <a:off x="838200" y="1825625"/>
            <a:ext cx="10515600" cy="4351338"/>
          </a:xfrm>
        </p:spPr>
        <p:txBody>
          <a:bodyPr/>
          <a:lstStyle>
            <a:lvl1pPr marL="0" indent="0">
              <a:buClr>
                <a:srgbClr val="07ADEA"/>
              </a:buClr>
              <a:buSzPct val="110000"/>
              <a:buFont typeface="Calibri" panose="020F0502020204030204" pitchFamily="34" charset="0"/>
              <a:buNone/>
              <a:defRPr>
                <a:solidFill>
                  <a:srgbClr val="333333"/>
                </a:solidFill>
                <a:latin typeface="Verdana" panose="020B0604030504040204" pitchFamily="34" charset="0"/>
                <a:ea typeface="Verdana" panose="020B0604030504040204" pitchFamily="34" charset="0"/>
                <a:cs typeface="Verdana" panose="020B0604030504040204" pitchFamily="34" charset="0"/>
              </a:defRPr>
            </a:lvl1pPr>
            <a:lvl2pPr marL="514350" indent="-171450">
              <a:buClr>
                <a:srgbClr val="07ADEA"/>
              </a:buClr>
              <a:buSzPct val="70000"/>
              <a:buFont typeface="Calibri" panose="020F0502020204030204" pitchFamily="34" charset="0"/>
              <a:buChar char="•"/>
              <a:defRPr>
                <a:solidFill>
                  <a:srgbClr val="333333"/>
                </a:solidFill>
                <a:latin typeface="Verdana" panose="020B0604030504040204" pitchFamily="34" charset="0"/>
                <a:ea typeface="Verdana" panose="020B0604030504040204" pitchFamily="34" charset="0"/>
                <a:cs typeface="Verdana" panose="020B0604030504040204" pitchFamily="34" charset="0"/>
              </a:defRPr>
            </a:lvl2pPr>
            <a:lvl3pPr marL="857250" indent="-171450">
              <a:buClr>
                <a:srgbClr val="07ADEA"/>
              </a:buClr>
              <a:buSzPct val="100000"/>
              <a:buFont typeface="Calibri" panose="020F0502020204030204" pitchFamily="34" charset="0"/>
              <a:buChar char="◦"/>
              <a:defRPr>
                <a:solidFill>
                  <a:srgbClr val="333333"/>
                </a:solidFill>
                <a:latin typeface="Verdana" panose="020B0604030504040204" pitchFamily="34" charset="0"/>
                <a:ea typeface="Verdana" panose="020B0604030504040204" pitchFamily="34" charset="0"/>
                <a:cs typeface="Verdana" panose="020B0604030504040204" pitchFamily="34" charset="0"/>
              </a:defRPr>
            </a:lvl3pPr>
            <a:lvl4pPr marL="1200150" indent="-171450">
              <a:buClr>
                <a:srgbClr val="07ADEA"/>
              </a:buClr>
              <a:buSzPct val="100000"/>
              <a:buFont typeface="Calibri" panose="020F0502020204030204" pitchFamily="34" charset="0"/>
              <a:buChar char="◦"/>
              <a:defRPr>
                <a:solidFill>
                  <a:srgbClr val="333333"/>
                </a:solidFill>
                <a:latin typeface="Verdana" panose="020B0604030504040204" pitchFamily="34" charset="0"/>
                <a:ea typeface="Verdana" panose="020B0604030504040204" pitchFamily="34" charset="0"/>
                <a:cs typeface="Verdana" panose="020B0604030504040204" pitchFamily="34" charset="0"/>
              </a:defRPr>
            </a:lvl4pPr>
            <a:lvl5pPr marL="1543050" indent="-171450">
              <a:buClr>
                <a:srgbClr val="07ADEA"/>
              </a:buClr>
              <a:buSzPct val="100000"/>
              <a:buFont typeface="Calibri" panose="020F0502020204030204" pitchFamily="34" charset="0"/>
              <a:buChar char="◦"/>
              <a:defRPr>
                <a:solidFill>
                  <a:srgbClr val="333333"/>
                </a:solidFill>
                <a:latin typeface="Verdana" panose="020B0604030504040204" pitchFamily="34" charset="0"/>
                <a:ea typeface="Verdana" panose="020B0604030504040204" pitchFamily="34" charset="0"/>
                <a:cs typeface="Verdana" panose="020B0604030504040204" pitchFamily="34" charset="0"/>
              </a:defRPr>
            </a:lvl5pPr>
          </a:lstStyle>
          <a:p>
            <a:pPr lvl="0"/>
            <a:endParaRPr lang="en-US" dirty="0"/>
          </a:p>
        </p:txBody>
      </p:sp>
    </p:spTree>
    <p:extLst>
      <p:ext uri="{BB962C8B-B14F-4D97-AF65-F5344CB8AC3E}">
        <p14:creationId xmlns:p14="http://schemas.microsoft.com/office/powerpoint/2010/main" val="2117400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Placeholder 1"/>
          <p:cNvSpPr>
            <a:spLocks noGrp="1"/>
          </p:cNvSpPr>
          <p:nvPr>
            <p:ph type="title"/>
          </p:nvPr>
        </p:nvSpPr>
        <p:spPr>
          <a:xfrm>
            <a:off x="609600" y="912768"/>
            <a:ext cx="10972800" cy="992232"/>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p:cNvSpPr>
            <a:spLocks noGrp="1"/>
          </p:cNvSpPr>
          <p:nvPr>
            <p:ph type="dt" sz="half" idx="10"/>
          </p:nvPr>
        </p:nvSpPr>
        <p:spPr/>
        <p:txBody>
          <a:bodyPr/>
          <a:lstStyle/>
          <a:p>
            <a:fld id="{D079EEE6-5996-4DDA-AA16-3A8E81AB7851}" type="datetime4">
              <a:rPr lang="en-US" smtClean="0"/>
              <a:t>April 13,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83E6EB-A06E-4C82-9494-7937E06F2ABC}" type="slidenum">
              <a:rPr lang="en-US" smtClean="0"/>
              <a:t>‹#›</a:t>
            </a:fld>
            <a:endParaRPr lang="en-US"/>
          </a:p>
        </p:txBody>
      </p:sp>
    </p:spTree>
    <p:extLst>
      <p:ext uri="{BB962C8B-B14F-4D97-AF65-F5344CB8AC3E}">
        <p14:creationId xmlns:p14="http://schemas.microsoft.com/office/powerpoint/2010/main" val="36269035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692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1720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934C50-1B94-4749-9BB7-FC7B5ECFFBF7}" type="datetime4">
              <a:rPr lang="en-US" smtClean="0"/>
              <a:t>April 13, 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83E6EB-A06E-4C82-9494-7937E06F2ABC}" type="slidenum">
              <a:rPr lang="en-US" smtClean="0"/>
              <a:t>‹#›</a:t>
            </a:fld>
            <a:endParaRPr lang="en-US"/>
          </a:p>
        </p:txBody>
      </p:sp>
    </p:spTree>
    <p:extLst>
      <p:ext uri="{BB962C8B-B14F-4D97-AF65-F5344CB8AC3E}">
        <p14:creationId xmlns:p14="http://schemas.microsoft.com/office/powerpoint/2010/main" val="47580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7C56AE-A7F3-408C-ADA5-8BB9638181AA}" type="datetime4">
              <a:rPr lang="en-US" smtClean="0"/>
              <a:t>April 13, 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83E6EB-A06E-4C82-9494-7937E06F2ABC}" type="slidenum">
              <a:rPr lang="en-US" smtClean="0"/>
              <a:t>‹#›</a:t>
            </a:fld>
            <a:endParaRPr lang="en-US"/>
          </a:p>
        </p:txBody>
      </p:sp>
    </p:spTree>
    <p:extLst>
      <p:ext uri="{BB962C8B-B14F-4D97-AF65-F5344CB8AC3E}">
        <p14:creationId xmlns:p14="http://schemas.microsoft.com/office/powerpoint/2010/main" val="2480715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09130C-64EB-4E9C-AE56-4CFAE602E54C}" type="datetime4">
              <a:rPr lang="en-US" smtClean="0"/>
              <a:t>April 13, 2021</a:t>
            </a:fld>
            <a:endParaRPr lang="en-US"/>
          </a:p>
        </p:txBody>
      </p:sp>
      <p:sp>
        <p:nvSpPr>
          <p:cNvPr id="8" name="Footer Placeholder 7"/>
          <p:cNvSpPr>
            <a:spLocks noGrp="1"/>
          </p:cNvSpPr>
          <p:nvPr>
            <p:ph type="ftr" sz="quarter" idx="11"/>
          </p:nvPr>
        </p:nvSpPr>
        <p:spPr/>
        <p:txBody>
          <a:bodyPr/>
          <a:lstStyle/>
          <a:p>
            <a:r>
              <a:rPr lang="en-US"/>
              <a:t>Lecture Topic</a:t>
            </a:r>
          </a:p>
        </p:txBody>
      </p:sp>
      <p:sp>
        <p:nvSpPr>
          <p:cNvPr id="9" name="Slide Number Placeholder 8"/>
          <p:cNvSpPr>
            <a:spLocks noGrp="1"/>
          </p:cNvSpPr>
          <p:nvPr>
            <p:ph type="sldNum" sz="quarter" idx="12"/>
          </p:nvPr>
        </p:nvSpPr>
        <p:spPr/>
        <p:txBody>
          <a:bodyPr/>
          <a:lstStyle/>
          <a:p>
            <a:fld id="{A883E6EB-A06E-4C82-9494-7937E06F2ABC}" type="slidenum">
              <a:rPr lang="en-US" smtClean="0"/>
              <a:t>‹#›</a:t>
            </a:fld>
            <a:endParaRPr lang="en-US"/>
          </a:p>
        </p:txBody>
      </p:sp>
    </p:spTree>
    <p:extLst>
      <p:ext uri="{BB962C8B-B14F-4D97-AF65-F5344CB8AC3E}">
        <p14:creationId xmlns:p14="http://schemas.microsoft.com/office/powerpoint/2010/main" val="183517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86DE87-1890-4A26-BBEA-8CD2AF2B35B3}" type="datetime4">
              <a:rPr lang="en-US" smtClean="0"/>
              <a:t>April 13, 2021</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883E6EB-A06E-4C82-9494-7937E06F2ABC}" type="slidenum">
              <a:rPr lang="en-US" smtClean="0"/>
              <a:t>‹#›</a:t>
            </a:fld>
            <a:endParaRPr lang="en-US"/>
          </a:p>
        </p:txBody>
      </p:sp>
    </p:spTree>
    <p:extLst>
      <p:ext uri="{BB962C8B-B14F-4D97-AF65-F5344CB8AC3E}">
        <p14:creationId xmlns:p14="http://schemas.microsoft.com/office/powerpoint/2010/main" val="285791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F143C5-5A03-4EAE-A71F-3868E581DCF8}" type="datetime4">
              <a:rPr lang="en-US" smtClean="0"/>
              <a:t>April 13, 2021</a:t>
            </a:fld>
            <a:endParaRPr lang="en-US"/>
          </a:p>
        </p:txBody>
      </p:sp>
      <p:sp>
        <p:nvSpPr>
          <p:cNvPr id="3" name="Footer Placeholder 2"/>
          <p:cNvSpPr>
            <a:spLocks noGrp="1"/>
          </p:cNvSpPr>
          <p:nvPr>
            <p:ph type="ftr" sz="quarter" idx="11"/>
          </p:nvPr>
        </p:nvSpPr>
        <p:spPr/>
        <p:txBody>
          <a:bodyPr/>
          <a:lstStyle/>
          <a:p>
            <a:r>
              <a:rPr lang="en-US"/>
              <a:t>Lecture Topic</a:t>
            </a:r>
          </a:p>
        </p:txBody>
      </p:sp>
      <p:sp>
        <p:nvSpPr>
          <p:cNvPr id="4" name="Slide Number Placeholder 3"/>
          <p:cNvSpPr>
            <a:spLocks noGrp="1"/>
          </p:cNvSpPr>
          <p:nvPr>
            <p:ph type="sldNum" sz="quarter" idx="12"/>
          </p:nvPr>
        </p:nvSpPr>
        <p:spPr/>
        <p:txBody>
          <a:bodyPr/>
          <a:lstStyle/>
          <a:p>
            <a:fld id="{A883E6EB-A06E-4C82-9494-7937E06F2ABC}" type="slidenum">
              <a:rPr lang="en-US" smtClean="0"/>
              <a:t>‹#›</a:t>
            </a:fld>
            <a:endParaRPr lang="en-US"/>
          </a:p>
        </p:txBody>
      </p:sp>
    </p:spTree>
    <p:extLst>
      <p:ext uri="{BB962C8B-B14F-4D97-AF65-F5344CB8AC3E}">
        <p14:creationId xmlns:p14="http://schemas.microsoft.com/office/powerpoint/2010/main" val="121185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8DB26D-CE4C-4D79-A184-8092CEA18B00}" type="datetime4">
              <a:rPr lang="en-US" smtClean="0"/>
              <a:t>April 13, 2021</a:t>
            </a:fld>
            <a:endParaRPr lang="en-US"/>
          </a:p>
        </p:txBody>
      </p:sp>
      <p:sp>
        <p:nvSpPr>
          <p:cNvPr id="6" name="Footer Placeholder 5"/>
          <p:cNvSpPr>
            <a:spLocks noGrp="1"/>
          </p:cNvSpPr>
          <p:nvPr>
            <p:ph type="ftr" sz="quarter" idx="11"/>
          </p:nvPr>
        </p:nvSpPr>
        <p:spPr/>
        <p:txBody>
          <a:bodyPr/>
          <a:lstStyle/>
          <a:p>
            <a:r>
              <a:rPr lang="en-US"/>
              <a:t>Lecture Topic</a:t>
            </a:r>
          </a:p>
        </p:txBody>
      </p:sp>
      <p:sp>
        <p:nvSpPr>
          <p:cNvPr id="7" name="Slide Number Placeholder 6"/>
          <p:cNvSpPr>
            <a:spLocks noGrp="1"/>
          </p:cNvSpPr>
          <p:nvPr>
            <p:ph type="sldNum" sz="quarter" idx="12"/>
          </p:nvPr>
        </p:nvSpPr>
        <p:spPr/>
        <p:txBody>
          <a:bodyPr/>
          <a:lstStyle/>
          <a:p>
            <a:fld id="{A883E6EB-A06E-4C82-9494-7937E06F2ABC}" type="slidenum">
              <a:rPr lang="en-US" smtClean="0"/>
              <a:t>‹#›</a:t>
            </a:fld>
            <a:endParaRPr lang="en-US"/>
          </a:p>
        </p:txBody>
      </p:sp>
    </p:spTree>
    <p:extLst>
      <p:ext uri="{BB962C8B-B14F-4D97-AF65-F5344CB8AC3E}">
        <p14:creationId xmlns:p14="http://schemas.microsoft.com/office/powerpoint/2010/main" val="2434027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8DFB6CE-ECCF-402D-8C33-2B5BE384C1ED}" type="datetime4">
              <a:rPr lang="en-US" smtClean="0"/>
              <a:t>April 13, 2021</a:t>
            </a:fld>
            <a:endParaRPr lang="en-US"/>
          </a:p>
        </p:txBody>
      </p:sp>
      <p:sp>
        <p:nvSpPr>
          <p:cNvPr id="6" name="Footer Placeholder 5"/>
          <p:cNvSpPr>
            <a:spLocks noGrp="1"/>
          </p:cNvSpPr>
          <p:nvPr>
            <p:ph type="ftr" sz="quarter" idx="11"/>
          </p:nvPr>
        </p:nvSpPr>
        <p:spPr/>
        <p:txBody>
          <a:bodyPr/>
          <a:lstStyle/>
          <a:p>
            <a:r>
              <a:rPr lang="en-US"/>
              <a:t>Lecture Topic</a:t>
            </a:r>
          </a:p>
        </p:txBody>
      </p:sp>
      <p:sp>
        <p:nvSpPr>
          <p:cNvPr id="7" name="Slide Number Placeholder 6"/>
          <p:cNvSpPr>
            <a:spLocks noGrp="1"/>
          </p:cNvSpPr>
          <p:nvPr>
            <p:ph type="sldNum" sz="quarter" idx="12"/>
          </p:nvPr>
        </p:nvSpPr>
        <p:spPr/>
        <p:txBody>
          <a:bodyPr/>
          <a:lstStyle/>
          <a:p>
            <a:fld id="{A883E6EB-A06E-4C82-9494-7937E06F2ABC}" type="slidenum">
              <a:rPr lang="en-US" smtClean="0"/>
              <a:t>‹#›</a:t>
            </a:fld>
            <a:endParaRPr lang="en-US"/>
          </a:p>
        </p:txBody>
      </p:sp>
    </p:spTree>
    <p:extLst>
      <p:ext uri="{BB962C8B-B14F-4D97-AF65-F5344CB8AC3E}">
        <p14:creationId xmlns:p14="http://schemas.microsoft.com/office/powerpoint/2010/main" val="1390864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F5E8A-41C5-4E92-AA8D-CAAE23086F2D}" type="datetime4">
              <a:rPr lang="en-US" smtClean="0"/>
              <a:pPr/>
              <a:t>April 13, 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83E6EB-A06E-4C82-9494-7937E06F2ABC}" type="slidenum">
              <a:rPr lang="en-US" smtClean="0"/>
              <a:pPr/>
              <a:t>‹#›</a:t>
            </a:fld>
            <a:endParaRPr lang="en-US" dirty="0"/>
          </a:p>
        </p:txBody>
      </p:sp>
      <p:grpSp>
        <p:nvGrpSpPr>
          <p:cNvPr id="7" name="Group 6" descr="null">
            <a:extLst>
              <a:ext uri="{FF2B5EF4-FFF2-40B4-BE49-F238E27FC236}">
                <a16:creationId xmlns:a16="http://schemas.microsoft.com/office/drawing/2014/main" id="{4C3C0350-187C-438F-A6EF-1F1130EC9C0A}"/>
              </a:ext>
            </a:extLst>
          </p:cNvPr>
          <p:cNvGrpSpPr/>
          <p:nvPr userDrawn="1"/>
        </p:nvGrpSpPr>
        <p:grpSpPr>
          <a:xfrm>
            <a:off x="0" y="-21511"/>
            <a:ext cx="12192000" cy="6879511"/>
            <a:chOff x="0" y="-21511"/>
            <a:chExt cx="9144000" cy="6879511"/>
          </a:xfrm>
        </p:grpSpPr>
        <p:sp>
          <p:nvSpPr>
            <p:cNvPr id="8" name="Rectangle 7">
              <a:extLst>
                <a:ext uri="{FF2B5EF4-FFF2-40B4-BE49-F238E27FC236}">
                  <a16:creationId xmlns:a16="http://schemas.microsoft.com/office/drawing/2014/main" id="{AEC21FD0-3871-41E0-A71A-C4AF26EED774}"/>
                </a:ext>
              </a:extLst>
            </p:cNvPr>
            <p:cNvSpPr/>
            <p:nvPr userDrawn="1"/>
          </p:nvSpPr>
          <p:spPr>
            <a:xfrm>
              <a:off x="0" y="381000"/>
              <a:ext cx="9144000" cy="64770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Shape 12">
              <a:extLst>
                <a:ext uri="{FF2B5EF4-FFF2-40B4-BE49-F238E27FC236}">
                  <a16:creationId xmlns:a16="http://schemas.microsoft.com/office/drawing/2014/main" id="{6719E514-B6F1-4D96-A888-EC2C0794F4E5}"/>
                </a:ext>
              </a:extLst>
            </p:cNvPr>
            <p:cNvSpPr/>
            <p:nvPr userDrawn="1"/>
          </p:nvSpPr>
          <p:spPr>
            <a:xfrm>
              <a:off x="4561242" y="-21511"/>
              <a:ext cx="3679116" cy="705679"/>
            </a:xfrm>
            <a:prstGeom prst="rect">
              <a:avLst/>
            </a:prstGeom>
            <a:solidFill>
              <a:schemeClr val="lt1"/>
            </a:solidFill>
            <a:ln>
              <a:noFill/>
            </a:ln>
            <a:effectLst>
              <a:outerShdw blurRad="63500" sx="102000" sy="102000" algn="ctr" rotWithShape="0">
                <a:prstClr val="black">
                  <a:alpha val="40000"/>
                </a:prstClr>
              </a:outerShdw>
            </a:effectLst>
          </p:spPr>
          <p:txBody>
            <a:bodyPr lIns="91425" tIns="45700" rIns="91425" bIns="45700" anchor="ctr" anchorCtr="0">
              <a:noAutofit/>
            </a:bodyPr>
            <a:lstStyle/>
            <a:p>
              <a:endParaRPr sz="1800"/>
            </a:p>
          </p:txBody>
        </p:sp>
        <p:sp>
          <p:nvSpPr>
            <p:cNvPr id="10" name="Shape 6">
              <a:extLst>
                <a:ext uri="{FF2B5EF4-FFF2-40B4-BE49-F238E27FC236}">
                  <a16:creationId xmlns:a16="http://schemas.microsoft.com/office/drawing/2014/main" id="{61852DBB-0729-4BB1-94D7-D6EFEC65825F}"/>
                </a:ext>
              </a:extLst>
            </p:cNvPr>
            <p:cNvSpPr/>
            <p:nvPr userDrawn="1"/>
          </p:nvSpPr>
          <p:spPr>
            <a:xfrm>
              <a:off x="4649096" y="-21510"/>
              <a:ext cx="3505200" cy="623938"/>
            </a:xfrm>
            <a:prstGeom prst="rect">
              <a:avLst/>
            </a:prstGeom>
            <a:solidFill>
              <a:srgbClr val="003366"/>
            </a:solidFill>
            <a:ln>
              <a:noFill/>
            </a:ln>
            <a:effectLst/>
          </p:spPr>
          <p:txBody>
            <a:bodyPr lIns="91425" tIns="45700" rIns="91425" bIns="45700" anchor="ctr" anchorCtr="0">
              <a:noAutofit/>
            </a:bodyPr>
            <a:lstStyle/>
            <a:p>
              <a:endParaRPr sz="1800"/>
            </a:p>
          </p:txBody>
        </p:sp>
        <p:pic>
          <p:nvPicPr>
            <p:cNvPr id="11" name="Picture 10">
              <a:extLst>
                <a:ext uri="{FF2B5EF4-FFF2-40B4-BE49-F238E27FC236}">
                  <a16:creationId xmlns:a16="http://schemas.microsoft.com/office/drawing/2014/main" id="{E954AB20-6E07-4ACB-B3AD-7EB3D8890DE5}"/>
                </a:ext>
              </a:extLst>
            </p:cNvPr>
            <p:cNvPicPr>
              <a:picLocks noChangeAspect="1"/>
            </p:cNvPicPr>
            <p:nvPr userDrawn="1"/>
          </p:nvPicPr>
          <p:blipFill rotWithShape="1">
            <a:blip r:embed="rId17" cstate="print">
              <a:extLst>
                <a:ext uri="{28A0092B-C50C-407E-A947-70E740481C1C}">
                  <a14:useLocalDpi xmlns:a14="http://schemas.microsoft.com/office/drawing/2010/main" val="0"/>
                </a:ext>
              </a:extLst>
            </a:blip>
            <a:srcRect r="3058"/>
            <a:stretch/>
          </p:blipFill>
          <p:spPr>
            <a:xfrm>
              <a:off x="5105400" y="33337"/>
              <a:ext cx="2584694" cy="525939"/>
            </a:xfrm>
            <a:prstGeom prst="rect">
              <a:avLst/>
            </a:prstGeom>
          </p:spPr>
        </p:pic>
        <p:sp>
          <p:nvSpPr>
            <p:cNvPr id="12" name="Shape 19">
              <a:extLst>
                <a:ext uri="{FF2B5EF4-FFF2-40B4-BE49-F238E27FC236}">
                  <a16:creationId xmlns:a16="http://schemas.microsoft.com/office/drawing/2014/main" id="{3DDC1522-4212-4F38-ABF9-33A62C278040}"/>
                </a:ext>
              </a:extLst>
            </p:cNvPr>
            <p:cNvSpPr/>
            <p:nvPr userDrawn="1"/>
          </p:nvSpPr>
          <p:spPr>
            <a:xfrm>
              <a:off x="457200" y="6166660"/>
              <a:ext cx="8229600" cy="81740"/>
            </a:xfrm>
            <a:prstGeom prst="rect">
              <a:avLst/>
            </a:prstGeom>
            <a:solidFill>
              <a:srgbClr val="003366"/>
            </a:solidFill>
            <a:ln>
              <a:noFill/>
            </a:ln>
          </p:spPr>
          <p:txBody>
            <a:bodyPr lIns="91425" tIns="45700" rIns="91425" bIns="45700" anchor="ctr" anchorCtr="0">
              <a:noAutofit/>
            </a:bodyPr>
            <a:lstStyle/>
            <a:p>
              <a:endParaRPr sz="1800"/>
            </a:p>
          </p:txBody>
        </p:sp>
      </p:grpSp>
    </p:spTree>
    <p:extLst>
      <p:ext uri="{BB962C8B-B14F-4D97-AF65-F5344CB8AC3E}">
        <p14:creationId xmlns:p14="http://schemas.microsoft.com/office/powerpoint/2010/main" val="716332241"/>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690" r:id="rId12"/>
    <p:sldLayoutId id="2147483691" r:id="rId13"/>
    <p:sldLayoutId id="2147483650" r:id="rId14"/>
    <p:sldLayoutId id="2147483663" r:id="rId15"/>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kilmanndiagnostics.com/overview-thomas-kilmann-conflict-mode-instrument-tk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24000" y="1122363"/>
            <a:ext cx="10134600" cy="2387600"/>
          </a:xfrm>
        </p:spPr>
        <p:txBody>
          <a:bodyPr>
            <a:normAutofit/>
          </a:bodyPr>
          <a:lstStyle/>
          <a:p>
            <a:pPr algn="r"/>
            <a:r>
              <a:rPr lang="en-US" sz="4000" b="1" dirty="0">
                <a:solidFill>
                  <a:srgbClr val="00549E"/>
                </a:solidFill>
              </a:rPr>
              <a:t>Collaborative learning teams </a:t>
            </a:r>
            <a:br>
              <a:rPr lang="en-US" sz="4000" b="1" dirty="0">
                <a:solidFill>
                  <a:srgbClr val="00549E"/>
                </a:solidFill>
              </a:rPr>
            </a:br>
            <a:r>
              <a:rPr lang="en-US" sz="4000" b="1" u="sng" dirty="0">
                <a:solidFill>
                  <a:srgbClr val="00549E"/>
                </a:solidFill>
              </a:rPr>
              <a:t>  +            A dose of intention </a:t>
            </a:r>
            <a:br>
              <a:rPr lang="en-US" sz="4000" b="1" u="sng" dirty="0">
                <a:solidFill>
                  <a:srgbClr val="00549E"/>
                </a:solidFill>
              </a:rPr>
            </a:br>
            <a:r>
              <a:rPr lang="en-US" sz="4000" b="1" dirty="0">
                <a:solidFill>
                  <a:srgbClr val="00549E"/>
                </a:solidFill>
              </a:rPr>
              <a:t>Teamwork skill development</a:t>
            </a:r>
          </a:p>
        </p:txBody>
      </p:sp>
      <p:sp>
        <p:nvSpPr>
          <p:cNvPr id="2" name="Subtitle 1"/>
          <p:cNvSpPr>
            <a:spLocks noGrp="1"/>
          </p:cNvSpPr>
          <p:nvPr>
            <p:ph type="subTitle" idx="1"/>
          </p:nvPr>
        </p:nvSpPr>
        <p:spPr>
          <a:xfrm>
            <a:off x="6934200" y="4078977"/>
            <a:ext cx="4724400" cy="1655762"/>
          </a:xfrm>
        </p:spPr>
        <p:txBody>
          <a:bodyPr>
            <a:normAutofit/>
          </a:bodyPr>
          <a:lstStyle/>
          <a:p>
            <a:pPr algn="r"/>
            <a:r>
              <a:rPr lang="en-US" dirty="0"/>
              <a:t>Priti Patel, PharmD, BCPS</a:t>
            </a:r>
          </a:p>
          <a:p>
            <a:pPr algn="r"/>
            <a:r>
              <a:rPr lang="en-US" dirty="0"/>
              <a:t>Stacy Miller, PharmD, MBA, BCACP</a:t>
            </a:r>
          </a:p>
        </p:txBody>
      </p:sp>
      <p:grpSp>
        <p:nvGrpSpPr>
          <p:cNvPr id="6" name="Group 5">
            <a:extLst>
              <a:ext uri="{FF2B5EF4-FFF2-40B4-BE49-F238E27FC236}">
                <a16:creationId xmlns:a16="http://schemas.microsoft.com/office/drawing/2014/main" id="{97DABB09-4107-4943-870D-8F35AFAF2A04}"/>
              </a:ext>
            </a:extLst>
          </p:cNvPr>
          <p:cNvGrpSpPr/>
          <p:nvPr/>
        </p:nvGrpSpPr>
        <p:grpSpPr>
          <a:xfrm>
            <a:off x="1284605" y="800100"/>
            <a:ext cx="3788198" cy="4800600"/>
            <a:chOff x="2266477" y="803697"/>
            <a:chExt cx="3026198" cy="4419600"/>
          </a:xfrm>
        </p:grpSpPr>
        <p:pic>
          <p:nvPicPr>
            <p:cNvPr id="4" name="Picture 2" descr="14+ Prescription Templates - Doctor - Pharmacy - Medical">
              <a:extLst>
                <a:ext uri="{FF2B5EF4-FFF2-40B4-BE49-F238E27FC236}">
                  <a16:creationId xmlns:a16="http://schemas.microsoft.com/office/drawing/2014/main" id="{45BA9C61-4796-4EC2-AB6A-EE95F4C18CA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05446">
              <a:off x="2266477" y="803697"/>
              <a:ext cx="3026198" cy="4419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A603925-6294-4EDC-9C78-31C9AC7FCF42}"/>
                </a:ext>
              </a:extLst>
            </p:cNvPr>
            <p:cNvSpPr txBox="1"/>
            <p:nvPr/>
          </p:nvSpPr>
          <p:spPr>
            <a:xfrm rot="21040154">
              <a:off x="2501858" y="2344576"/>
              <a:ext cx="2618093" cy="1558424"/>
            </a:xfrm>
            <a:prstGeom prst="rect">
              <a:avLst/>
            </a:prstGeom>
            <a:noFill/>
          </p:spPr>
          <p:txBody>
            <a:bodyPr wrap="square" rtlCol="0">
              <a:spAutoFit/>
            </a:bodyPr>
            <a:lstStyle/>
            <a:p>
              <a:pPr algn="ctr"/>
              <a:r>
                <a:rPr lang="en-US" sz="4800" dirty="0">
                  <a:latin typeface="Freestyle Script" panose="030804020302050B0404" pitchFamily="66" charset="0"/>
                </a:rPr>
                <a:t>Teamwork Skills</a:t>
              </a:r>
            </a:p>
            <a:p>
              <a:pPr algn="ctr"/>
              <a:endParaRPr lang="en-US" sz="2400" dirty="0">
                <a:latin typeface="Freestyle Script" panose="030804020302050B0404" pitchFamily="66" charset="0"/>
              </a:endParaRPr>
            </a:p>
            <a:p>
              <a:pPr algn="ctr"/>
              <a:r>
                <a:rPr lang="en-US" sz="3200" dirty="0">
                  <a:latin typeface="Freestyle Script" panose="030804020302050B0404" pitchFamily="66" charset="0"/>
                </a:rPr>
                <a:t>Use daily as needed</a:t>
              </a:r>
            </a:p>
          </p:txBody>
        </p:sp>
      </p:grpSp>
    </p:spTree>
    <p:extLst>
      <p:ext uri="{BB962C8B-B14F-4D97-AF65-F5344CB8AC3E}">
        <p14:creationId xmlns:p14="http://schemas.microsoft.com/office/powerpoint/2010/main" val="3010856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0503DF-C90F-4D6E-8C17-581798AF54AF}"/>
              </a:ext>
            </a:extLst>
          </p:cNvPr>
          <p:cNvSpPr>
            <a:spLocks noGrp="1"/>
          </p:cNvSpPr>
          <p:nvPr>
            <p:ph type="title"/>
          </p:nvPr>
        </p:nvSpPr>
        <p:spPr>
          <a:xfrm>
            <a:off x="838200" y="365125"/>
            <a:ext cx="10515600" cy="3063874"/>
          </a:xfrm>
        </p:spPr>
        <p:txBody>
          <a:bodyPr>
            <a:noAutofit/>
          </a:bodyPr>
          <a:lstStyle/>
          <a:p>
            <a:r>
              <a:rPr lang="en-US" sz="3200" b="1" dirty="0"/>
              <a:t>Congratulations! You’ve implemented a collaborative learning method in your classroom. You want to demonstrate students are more effective team members at the end of the course. Which method will you use? Select one.</a:t>
            </a:r>
          </a:p>
        </p:txBody>
      </p:sp>
      <p:sp>
        <p:nvSpPr>
          <p:cNvPr id="2" name="Content Placeholder 1"/>
          <p:cNvSpPr>
            <a:spLocks noGrp="1"/>
          </p:cNvSpPr>
          <p:nvPr>
            <p:ph idx="1"/>
          </p:nvPr>
        </p:nvSpPr>
        <p:spPr>
          <a:xfrm>
            <a:off x="838200" y="3428999"/>
            <a:ext cx="10515600" cy="2747963"/>
          </a:xfrm>
        </p:spPr>
        <p:txBody>
          <a:bodyPr>
            <a:normAutofit/>
          </a:bodyPr>
          <a:lstStyle/>
          <a:p>
            <a:pPr marL="514350" indent="-514350">
              <a:buFont typeface="+mj-lt"/>
              <a:buAutoNum type="alphaUcPeriod"/>
            </a:pPr>
            <a:r>
              <a:rPr lang="en-US" dirty="0">
                <a:latin typeface="+mj-lt"/>
              </a:rPr>
              <a:t>Team Contract</a:t>
            </a:r>
          </a:p>
          <a:p>
            <a:pPr marL="514350" indent="-514350">
              <a:buFont typeface="+mj-lt"/>
              <a:buAutoNum type="alphaUcPeriod"/>
            </a:pPr>
            <a:r>
              <a:rPr lang="en-US" dirty="0">
                <a:latin typeface="+mj-lt"/>
              </a:rPr>
              <a:t>Team Debriefings</a:t>
            </a:r>
          </a:p>
          <a:p>
            <a:pPr marL="514350" indent="-514350">
              <a:buFont typeface="+mj-lt"/>
              <a:buAutoNum type="alphaUcPeriod"/>
            </a:pPr>
            <a:r>
              <a:rPr lang="en-US" dirty="0">
                <a:latin typeface="+mj-lt"/>
              </a:rPr>
              <a:t>Peer Evaluation</a:t>
            </a:r>
          </a:p>
          <a:p>
            <a:pPr marL="514350" indent="-514350">
              <a:buFont typeface="+mj-lt"/>
              <a:buAutoNum type="alphaUcPeriod"/>
            </a:pPr>
            <a:r>
              <a:rPr lang="en-US" dirty="0">
                <a:latin typeface="+mj-lt"/>
              </a:rPr>
              <a:t>Team Evaluation</a:t>
            </a:r>
          </a:p>
          <a:p>
            <a:pPr marL="514350" indent="-514350">
              <a:buFont typeface="+mj-lt"/>
              <a:buAutoNum type="alphaUcPeriod"/>
            </a:pPr>
            <a:r>
              <a:rPr lang="en-US" dirty="0">
                <a:latin typeface="+mj-lt"/>
              </a:rPr>
              <a:t>Targeted Faculty Coaching (Individuals &amp; Teams)</a:t>
            </a:r>
          </a:p>
        </p:txBody>
      </p:sp>
    </p:spTree>
    <p:extLst>
      <p:ext uri="{BB962C8B-B14F-4D97-AF65-F5344CB8AC3E}">
        <p14:creationId xmlns:p14="http://schemas.microsoft.com/office/powerpoint/2010/main" val="1216688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D7BFDE-167A-4548-8EFF-F4439DBC6F99}"/>
              </a:ext>
            </a:extLst>
          </p:cNvPr>
          <p:cNvSpPr>
            <a:spLocks noGrp="1"/>
          </p:cNvSpPr>
          <p:nvPr>
            <p:ph idx="1"/>
          </p:nvPr>
        </p:nvSpPr>
        <p:spPr>
          <a:xfrm>
            <a:off x="838200" y="990600"/>
            <a:ext cx="10515600" cy="5186363"/>
          </a:xfrm>
        </p:spPr>
        <p:txBody>
          <a:bodyPr>
            <a:normAutofit/>
          </a:bodyPr>
          <a:lstStyle/>
          <a:p>
            <a:pPr marL="0" indent="0">
              <a:buNone/>
            </a:pPr>
            <a:r>
              <a:rPr lang="en-US" sz="3200" b="1" dirty="0">
                <a:latin typeface="+mj-lt"/>
              </a:rPr>
              <a:t>You are utilizing team-based learning in your classroom.  You tell teams to discuss a question you give them. You see a team that looks like this:</a:t>
            </a:r>
          </a:p>
          <a:p>
            <a:pPr marL="0" indent="0">
              <a:buNone/>
            </a:pPr>
            <a:endParaRPr lang="en-US" dirty="0">
              <a:latin typeface="+mj-lt"/>
            </a:endParaRPr>
          </a:p>
          <a:p>
            <a:r>
              <a:rPr lang="en-US" dirty="0">
                <a:latin typeface="+mj-lt"/>
              </a:rPr>
              <a:t>Chung: texting on his phone and occasionally listening to teammates</a:t>
            </a:r>
          </a:p>
          <a:p>
            <a:r>
              <a:rPr lang="en-US" dirty="0">
                <a:latin typeface="+mj-lt"/>
              </a:rPr>
              <a:t>Mala: discussing the question out loud</a:t>
            </a:r>
          </a:p>
          <a:p>
            <a:r>
              <a:rPr lang="en-US" dirty="0">
                <a:latin typeface="+mj-lt"/>
              </a:rPr>
              <a:t>Javier: listening to Mala but not saying much</a:t>
            </a:r>
          </a:p>
          <a:p>
            <a:r>
              <a:rPr lang="en-US" dirty="0">
                <a:latin typeface="+mj-lt"/>
              </a:rPr>
              <a:t>Nisha: shopping on her laptop</a:t>
            </a:r>
          </a:p>
          <a:p>
            <a:r>
              <a:rPr lang="en-US" dirty="0">
                <a:latin typeface="+mj-lt"/>
              </a:rPr>
              <a:t>William: scrolling through his notes looking for the answer</a:t>
            </a:r>
          </a:p>
        </p:txBody>
      </p:sp>
      <p:sp>
        <p:nvSpPr>
          <p:cNvPr id="4" name="Date Placeholder 3">
            <a:extLst>
              <a:ext uri="{FF2B5EF4-FFF2-40B4-BE49-F238E27FC236}">
                <a16:creationId xmlns:a16="http://schemas.microsoft.com/office/drawing/2014/main" id="{8C0EDDAA-88A7-4168-856E-B53F8B5DE584}"/>
              </a:ext>
            </a:extLst>
          </p:cNvPr>
          <p:cNvSpPr>
            <a:spLocks noGrp="1"/>
          </p:cNvSpPr>
          <p:nvPr>
            <p:ph type="dt" sz="half" idx="10"/>
          </p:nvPr>
        </p:nvSpPr>
        <p:spPr/>
        <p:txBody>
          <a:bodyPr/>
          <a:lstStyle/>
          <a:p>
            <a:fld id="{D079EEE6-5996-4DDA-AA16-3A8E81AB7851}" type="datetime4">
              <a:rPr lang="en-US" smtClean="0"/>
              <a:t>April 13, 2021</a:t>
            </a:fld>
            <a:endParaRPr lang="en-US" dirty="0"/>
          </a:p>
        </p:txBody>
      </p:sp>
      <p:sp>
        <p:nvSpPr>
          <p:cNvPr id="5" name="Footer Placeholder 4">
            <a:extLst>
              <a:ext uri="{FF2B5EF4-FFF2-40B4-BE49-F238E27FC236}">
                <a16:creationId xmlns:a16="http://schemas.microsoft.com/office/drawing/2014/main" id="{3E700413-7A7F-4F55-B929-374D799722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CDACFA-4D1E-4F46-8D52-21ACDB2334AA}"/>
              </a:ext>
            </a:extLst>
          </p:cNvPr>
          <p:cNvSpPr>
            <a:spLocks noGrp="1"/>
          </p:cNvSpPr>
          <p:nvPr>
            <p:ph type="sldNum" sz="quarter" idx="12"/>
          </p:nvPr>
        </p:nvSpPr>
        <p:spPr/>
        <p:txBody>
          <a:bodyPr/>
          <a:lstStyle/>
          <a:p>
            <a:fld id="{A883E6EB-A06E-4C82-9494-7937E06F2ABC}" type="slidenum">
              <a:rPr lang="en-US" smtClean="0"/>
              <a:t>11</a:t>
            </a:fld>
            <a:endParaRPr lang="en-US"/>
          </a:p>
        </p:txBody>
      </p:sp>
    </p:spTree>
    <p:extLst>
      <p:ext uri="{BB962C8B-B14F-4D97-AF65-F5344CB8AC3E}">
        <p14:creationId xmlns:p14="http://schemas.microsoft.com/office/powerpoint/2010/main" val="3112349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673016"/>
            <a:ext cx="10515600" cy="1325563"/>
          </a:xfrm>
        </p:spPr>
        <p:txBody>
          <a:bodyPr>
            <a:noAutofit/>
          </a:bodyPr>
          <a:lstStyle/>
          <a:p>
            <a:r>
              <a:rPr lang="en-US" sz="3200" b="1" dirty="0"/>
              <a:t>In the short-term, what will be the most effective intervention for you to do to assist this team in improving team dynamics?</a:t>
            </a:r>
          </a:p>
        </p:txBody>
      </p:sp>
      <p:sp>
        <p:nvSpPr>
          <p:cNvPr id="2" name="Content Placeholder 1"/>
          <p:cNvSpPr>
            <a:spLocks noGrp="1"/>
          </p:cNvSpPr>
          <p:nvPr>
            <p:ph idx="1"/>
          </p:nvPr>
        </p:nvSpPr>
        <p:spPr>
          <a:xfrm>
            <a:off x="838200" y="2743199"/>
            <a:ext cx="10515600" cy="3433763"/>
          </a:xfrm>
        </p:spPr>
        <p:txBody>
          <a:bodyPr>
            <a:normAutofit/>
          </a:bodyPr>
          <a:lstStyle/>
          <a:p>
            <a:pPr marL="514350" indent="-514350">
              <a:buFont typeface="+mj-lt"/>
              <a:buAutoNum type="alphaUcPeriod"/>
            </a:pPr>
            <a:r>
              <a:rPr lang="en-US" dirty="0">
                <a:latin typeface="+mj-lt"/>
              </a:rPr>
              <a:t>Do nothing immediately, and rely on the peer evaluation later this semester.</a:t>
            </a:r>
          </a:p>
          <a:p>
            <a:pPr marL="514350" indent="-514350">
              <a:buFont typeface="+mj-lt"/>
              <a:buAutoNum type="alphaUcPeriod"/>
            </a:pPr>
            <a:r>
              <a:rPr lang="en-US" dirty="0">
                <a:latin typeface="+mj-lt"/>
              </a:rPr>
              <a:t>Encourage the team to engage in team building (e.g. bring food, happy hour </a:t>
            </a:r>
            <a:r>
              <a:rPr lang="en-US" dirty="0" err="1">
                <a:latin typeface="+mj-lt"/>
              </a:rPr>
              <a:t>etc</a:t>
            </a:r>
            <a:r>
              <a:rPr lang="en-US" dirty="0">
                <a:latin typeface="+mj-lt"/>
              </a:rPr>
              <a:t>).</a:t>
            </a:r>
          </a:p>
          <a:p>
            <a:pPr marL="514350" indent="-514350">
              <a:buFont typeface="+mj-lt"/>
              <a:buAutoNum type="alphaUcPeriod"/>
            </a:pPr>
            <a:r>
              <a:rPr lang="en-US" dirty="0">
                <a:latin typeface="+mj-lt"/>
              </a:rPr>
              <a:t>Encourage students to organize a team meeting.</a:t>
            </a:r>
          </a:p>
          <a:p>
            <a:pPr marL="514350" indent="-514350">
              <a:buFont typeface="+mj-lt"/>
              <a:buAutoNum type="alphaUcPeriod"/>
            </a:pPr>
            <a:r>
              <a:rPr lang="en-US" dirty="0">
                <a:latin typeface="+mj-lt"/>
              </a:rPr>
              <a:t>Faculty organizes a team meeting.</a:t>
            </a:r>
          </a:p>
          <a:p>
            <a:pPr marL="514350" indent="-514350">
              <a:buFont typeface="+mj-lt"/>
              <a:buAutoNum type="alphaUcPeriod"/>
            </a:pPr>
            <a:r>
              <a:rPr lang="en-US" dirty="0">
                <a:latin typeface="+mj-lt"/>
              </a:rPr>
              <a:t>Faculty meets 1-on-1 with select team members.</a:t>
            </a:r>
          </a:p>
        </p:txBody>
      </p:sp>
    </p:spTree>
    <p:extLst>
      <p:ext uri="{BB962C8B-B14F-4D97-AF65-F5344CB8AC3E}">
        <p14:creationId xmlns:p14="http://schemas.microsoft.com/office/powerpoint/2010/main" val="2659791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B97B8-8F03-4577-A0E0-43F2A1818D89}"/>
              </a:ext>
            </a:extLst>
          </p:cNvPr>
          <p:cNvSpPr>
            <a:spLocks noGrp="1"/>
          </p:cNvSpPr>
          <p:nvPr>
            <p:ph type="title"/>
          </p:nvPr>
        </p:nvSpPr>
        <p:spPr>
          <a:xfrm>
            <a:off x="838200" y="808037"/>
            <a:ext cx="10515600" cy="1325563"/>
          </a:xfrm>
        </p:spPr>
        <p:txBody>
          <a:bodyPr/>
          <a:lstStyle/>
          <a:p>
            <a:r>
              <a:rPr lang="en-US" b="1" dirty="0">
                <a:solidFill>
                  <a:srgbClr val="00549E"/>
                </a:solidFill>
              </a:rPr>
              <a:t>UF College of Pharmacy Team Learning Summary</a:t>
            </a:r>
          </a:p>
        </p:txBody>
      </p:sp>
      <p:sp>
        <p:nvSpPr>
          <p:cNvPr id="4" name="Date Placeholder 3">
            <a:extLst>
              <a:ext uri="{FF2B5EF4-FFF2-40B4-BE49-F238E27FC236}">
                <a16:creationId xmlns:a16="http://schemas.microsoft.com/office/drawing/2014/main" id="{29761089-52BE-4259-88E0-C455A64EB6FF}"/>
              </a:ext>
            </a:extLst>
          </p:cNvPr>
          <p:cNvSpPr>
            <a:spLocks noGrp="1"/>
          </p:cNvSpPr>
          <p:nvPr>
            <p:ph type="dt" sz="half" idx="10"/>
          </p:nvPr>
        </p:nvSpPr>
        <p:spPr/>
        <p:txBody>
          <a:bodyPr/>
          <a:lstStyle/>
          <a:p>
            <a:fld id="{A147ED75-458A-4917-A278-F9C69C06FCB8}" type="datetime1">
              <a:rPr lang="en-US" smtClean="0"/>
              <a:pPr/>
              <a:t>4/13/2021</a:t>
            </a:fld>
            <a:endParaRPr lang="en-US" dirty="0"/>
          </a:p>
        </p:txBody>
      </p:sp>
      <p:sp>
        <p:nvSpPr>
          <p:cNvPr id="5" name="Footer Placeholder 4">
            <a:extLst>
              <a:ext uri="{FF2B5EF4-FFF2-40B4-BE49-F238E27FC236}">
                <a16:creationId xmlns:a16="http://schemas.microsoft.com/office/drawing/2014/main" id="{25898AB2-1638-48CA-A2DE-5C9358B7578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ABDCBD-FD48-4C80-BCB1-492E4EFDEFCF}"/>
              </a:ext>
            </a:extLst>
          </p:cNvPr>
          <p:cNvSpPr>
            <a:spLocks noGrp="1"/>
          </p:cNvSpPr>
          <p:nvPr>
            <p:ph type="sldNum" sz="quarter" idx="12"/>
          </p:nvPr>
        </p:nvSpPr>
        <p:spPr/>
        <p:txBody>
          <a:bodyPr/>
          <a:lstStyle/>
          <a:p>
            <a:fld id="{48F63A3B-78C7-47BE-AE5E-E10140E04643}" type="slidenum">
              <a:rPr lang="en-US" smtClean="0"/>
              <a:pPr/>
              <a:t>13</a:t>
            </a:fld>
            <a:endParaRPr lang="en-US" dirty="0"/>
          </a:p>
        </p:txBody>
      </p:sp>
      <p:sp>
        <p:nvSpPr>
          <p:cNvPr id="7" name="Title 2">
            <a:extLst>
              <a:ext uri="{FF2B5EF4-FFF2-40B4-BE49-F238E27FC236}">
                <a16:creationId xmlns:a16="http://schemas.microsoft.com/office/drawing/2014/main" id="{96C2419D-DB7E-46DE-B0A5-9005631FBB59}"/>
              </a:ext>
            </a:extLst>
          </p:cNvPr>
          <p:cNvSpPr txBox="1">
            <a:spLocks/>
          </p:cNvSpPr>
          <p:nvPr/>
        </p:nvSpPr>
        <p:spPr>
          <a:xfrm>
            <a:off x="657367" y="2743200"/>
            <a:ext cx="61722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4000" b="1" dirty="0"/>
              <a:t>Collaborative learning teams </a:t>
            </a:r>
            <a:br>
              <a:rPr lang="en-US" sz="4000" b="1" dirty="0"/>
            </a:br>
            <a:r>
              <a:rPr lang="en-US" sz="4000" b="1" u="sng" dirty="0"/>
              <a:t>  +            Dose(s) of intention </a:t>
            </a:r>
            <a:br>
              <a:rPr lang="en-US" sz="4000" b="1" u="sng" dirty="0"/>
            </a:br>
            <a:r>
              <a:rPr lang="en-US" sz="4000" b="1" dirty="0"/>
              <a:t>Teamwork skill development</a:t>
            </a:r>
          </a:p>
        </p:txBody>
      </p:sp>
      <p:sp>
        <p:nvSpPr>
          <p:cNvPr id="8" name="Callout: Line 7">
            <a:extLst>
              <a:ext uri="{FF2B5EF4-FFF2-40B4-BE49-F238E27FC236}">
                <a16:creationId xmlns:a16="http://schemas.microsoft.com/office/drawing/2014/main" id="{C6CF04E5-1307-44C7-82A2-FF0A20129530}"/>
              </a:ext>
            </a:extLst>
          </p:cNvPr>
          <p:cNvSpPr/>
          <p:nvPr/>
        </p:nvSpPr>
        <p:spPr>
          <a:xfrm>
            <a:off x="7724632" y="2514600"/>
            <a:ext cx="4314967" cy="1075899"/>
          </a:xfrm>
          <a:prstGeom prst="borderCallout1">
            <a:avLst>
              <a:gd name="adj1" fmla="val 51731"/>
              <a:gd name="adj2" fmla="val -3318"/>
              <a:gd name="adj3" fmla="val 73177"/>
              <a:gd name="adj4" fmla="val -232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2000" dirty="0"/>
              <a:t>Assigned by faculty</a:t>
            </a:r>
          </a:p>
          <a:p>
            <a:pPr marL="285750" indent="-285750">
              <a:buFont typeface="Arial" panose="020B0604020202020204" pitchFamily="34" charset="0"/>
              <a:buChar char="•"/>
            </a:pPr>
            <a:r>
              <a:rPr lang="en-US" sz="2000" dirty="0"/>
              <a:t>Same teams for entire academic year through all required courses</a:t>
            </a:r>
          </a:p>
        </p:txBody>
      </p:sp>
      <p:sp>
        <p:nvSpPr>
          <p:cNvPr id="9" name="Callout: Line 8">
            <a:extLst>
              <a:ext uri="{FF2B5EF4-FFF2-40B4-BE49-F238E27FC236}">
                <a16:creationId xmlns:a16="http://schemas.microsoft.com/office/drawing/2014/main" id="{4BAE0D44-2492-4BCE-B37E-F453E1E5743E}"/>
              </a:ext>
            </a:extLst>
          </p:cNvPr>
          <p:cNvSpPr/>
          <p:nvPr/>
        </p:nvSpPr>
        <p:spPr>
          <a:xfrm>
            <a:off x="7724633" y="4130249"/>
            <a:ext cx="4314966" cy="1000552"/>
          </a:xfrm>
          <a:prstGeom prst="borderCallout1">
            <a:avLst>
              <a:gd name="adj1" fmla="val 51410"/>
              <a:gd name="adj2" fmla="val -2243"/>
              <a:gd name="adj3" fmla="val -4445"/>
              <a:gd name="adj4" fmla="val -240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2000" dirty="0"/>
              <a:t>Teamwork theories</a:t>
            </a:r>
          </a:p>
          <a:p>
            <a:pPr marL="285750" indent="-285750">
              <a:buFont typeface="Arial" panose="020B0604020202020204" pitchFamily="34" charset="0"/>
              <a:buChar char="•"/>
            </a:pPr>
            <a:r>
              <a:rPr lang="en-US" sz="2000" dirty="0"/>
              <a:t>Team-Based Learning methods</a:t>
            </a:r>
          </a:p>
        </p:txBody>
      </p:sp>
    </p:spTree>
    <p:extLst>
      <p:ext uri="{BB962C8B-B14F-4D97-AF65-F5344CB8AC3E}">
        <p14:creationId xmlns:p14="http://schemas.microsoft.com/office/powerpoint/2010/main" val="4236030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24000" y="1122363"/>
            <a:ext cx="10134600" cy="2387600"/>
          </a:xfrm>
        </p:spPr>
        <p:txBody>
          <a:bodyPr>
            <a:normAutofit/>
          </a:bodyPr>
          <a:lstStyle/>
          <a:p>
            <a:pPr algn="r"/>
            <a:r>
              <a:rPr lang="en-US" sz="4000" b="1" dirty="0">
                <a:solidFill>
                  <a:srgbClr val="00549E"/>
                </a:solidFill>
              </a:rPr>
              <a:t>Collaborative learning teams </a:t>
            </a:r>
            <a:br>
              <a:rPr lang="en-US" sz="4000" b="1" dirty="0">
                <a:solidFill>
                  <a:srgbClr val="00549E"/>
                </a:solidFill>
              </a:rPr>
            </a:br>
            <a:r>
              <a:rPr lang="en-US" sz="4000" b="1" u="sng" dirty="0">
                <a:solidFill>
                  <a:srgbClr val="00549E"/>
                </a:solidFill>
              </a:rPr>
              <a:t>  +            A dose of intention </a:t>
            </a:r>
            <a:br>
              <a:rPr lang="en-US" sz="4000" b="1" u="sng" dirty="0">
                <a:solidFill>
                  <a:srgbClr val="00549E"/>
                </a:solidFill>
              </a:rPr>
            </a:br>
            <a:r>
              <a:rPr lang="en-US" sz="4000" b="1" dirty="0">
                <a:solidFill>
                  <a:srgbClr val="00549E"/>
                </a:solidFill>
              </a:rPr>
              <a:t>Teamwork skill development</a:t>
            </a:r>
          </a:p>
        </p:txBody>
      </p:sp>
      <p:sp>
        <p:nvSpPr>
          <p:cNvPr id="2" name="Subtitle 1"/>
          <p:cNvSpPr>
            <a:spLocks noGrp="1"/>
          </p:cNvSpPr>
          <p:nvPr>
            <p:ph type="subTitle" idx="1"/>
          </p:nvPr>
        </p:nvSpPr>
        <p:spPr>
          <a:xfrm>
            <a:off x="6934200" y="4078977"/>
            <a:ext cx="4724400" cy="1655762"/>
          </a:xfrm>
        </p:spPr>
        <p:txBody>
          <a:bodyPr>
            <a:normAutofit/>
          </a:bodyPr>
          <a:lstStyle/>
          <a:p>
            <a:pPr algn="r"/>
            <a:r>
              <a:rPr lang="en-US" dirty="0"/>
              <a:t>Priti Patel, PharmD, BCPS</a:t>
            </a:r>
          </a:p>
          <a:p>
            <a:pPr algn="r"/>
            <a:r>
              <a:rPr lang="en-US" dirty="0"/>
              <a:t>Stacy Miller, PharmD, MBA, BCACP</a:t>
            </a:r>
          </a:p>
        </p:txBody>
      </p:sp>
      <p:grpSp>
        <p:nvGrpSpPr>
          <p:cNvPr id="6" name="Group 5">
            <a:extLst>
              <a:ext uri="{FF2B5EF4-FFF2-40B4-BE49-F238E27FC236}">
                <a16:creationId xmlns:a16="http://schemas.microsoft.com/office/drawing/2014/main" id="{97DABB09-4107-4943-870D-8F35AFAF2A04}"/>
              </a:ext>
            </a:extLst>
          </p:cNvPr>
          <p:cNvGrpSpPr/>
          <p:nvPr/>
        </p:nvGrpSpPr>
        <p:grpSpPr>
          <a:xfrm>
            <a:off x="1284605" y="800100"/>
            <a:ext cx="3788198" cy="4800600"/>
            <a:chOff x="2266477" y="803697"/>
            <a:chExt cx="3026198" cy="4419600"/>
          </a:xfrm>
        </p:grpSpPr>
        <p:pic>
          <p:nvPicPr>
            <p:cNvPr id="4" name="Picture 2" descr="14+ Prescription Templates - Doctor - Pharmacy - Medical">
              <a:extLst>
                <a:ext uri="{FF2B5EF4-FFF2-40B4-BE49-F238E27FC236}">
                  <a16:creationId xmlns:a16="http://schemas.microsoft.com/office/drawing/2014/main" id="{45BA9C61-4796-4EC2-AB6A-EE95F4C18CA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05446">
              <a:off x="2266477" y="803697"/>
              <a:ext cx="3026198" cy="4419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A603925-6294-4EDC-9C78-31C9AC7FCF42}"/>
                </a:ext>
              </a:extLst>
            </p:cNvPr>
            <p:cNvSpPr txBox="1"/>
            <p:nvPr/>
          </p:nvSpPr>
          <p:spPr>
            <a:xfrm rot="21040154">
              <a:off x="2501858" y="2344576"/>
              <a:ext cx="2618093" cy="1558424"/>
            </a:xfrm>
            <a:prstGeom prst="rect">
              <a:avLst/>
            </a:prstGeom>
            <a:noFill/>
          </p:spPr>
          <p:txBody>
            <a:bodyPr wrap="square" rtlCol="0">
              <a:spAutoFit/>
            </a:bodyPr>
            <a:lstStyle/>
            <a:p>
              <a:pPr algn="ctr"/>
              <a:r>
                <a:rPr lang="en-US" sz="4800" dirty="0">
                  <a:latin typeface="Freestyle Script" panose="030804020302050B0404" pitchFamily="66" charset="0"/>
                </a:rPr>
                <a:t>Teamwork Skills</a:t>
              </a:r>
            </a:p>
            <a:p>
              <a:pPr algn="ctr"/>
              <a:endParaRPr lang="en-US" sz="2400" dirty="0">
                <a:latin typeface="Freestyle Script" panose="030804020302050B0404" pitchFamily="66" charset="0"/>
              </a:endParaRPr>
            </a:p>
            <a:p>
              <a:pPr algn="ctr"/>
              <a:r>
                <a:rPr lang="en-US" sz="3200" dirty="0">
                  <a:latin typeface="Freestyle Script" panose="030804020302050B0404" pitchFamily="66" charset="0"/>
                </a:rPr>
                <a:t>Use daily as needed</a:t>
              </a:r>
            </a:p>
          </p:txBody>
        </p:sp>
      </p:grpSp>
    </p:spTree>
    <p:extLst>
      <p:ext uri="{BB962C8B-B14F-4D97-AF65-F5344CB8AC3E}">
        <p14:creationId xmlns:p14="http://schemas.microsoft.com/office/powerpoint/2010/main" val="4071553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Team Development &amp; the Team Performance Curve</a:t>
            </a:r>
          </a:p>
        </p:txBody>
      </p:sp>
      <p:pic>
        <p:nvPicPr>
          <p:cNvPr id="4" name="Shape 114"/>
          <p:cNvPicPr preferRelativeResize="0">
            <a:picLocks noGrp="1"/>
          </p:cNvPicPr>
          <p:nvPr>
            <p:ph idx="1"/>
          </p:nvPr>
        </p:nvPicPr>
        <p:blipFill rotWithShape="1">
          <a:blip r:embed="rId3">
            <a:alphaModFix/>
          </a:blip>
          <a:stretch/>
        </p:blipFill>
        <p:spPr>
          <a:xfrm>
            <a:off x="3581400" y="1397417"/>
            <a:ext cx="7214937" cy="5059363"/>
          </a:xfrm>
          <a:prstGeom prst="rect">
            <a:avLst/>
          </a:prstGeom>
          <a:noFill/>
          <a:ln>
            <a:noFill/>
          </a:ln>
        </p:spPr>
      </p:pic>
      <p:sp>
        <p:nvSpPr>
          <p:cNvPr id="5" name="Shape 115"/>
          <p:cNvSpPr/>
          <p:nvPr/>
        </p:nvSpPr>
        <p:spPr>
          <a:xfrm>
            <a:off x="6009099" y="6302983"/>
            <a:ext cx="3681374" cy="245436"/>
          </a:xfrm>
          <a:prstGeom prst="rect">
            <a:avLst/>
          </a:prstGeom>
          <a:noFill/>
          <a:ln>
            <a:noFill/>
          </a:ln>
        </p:spPr>
        <p:txBody>
          <a:bodyPr lIns="68569" tIns="34275" rIns="68569" bIns="3427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buSzPct val="25000"/>
            </a:pPr>
            <a:r>
              <a:rPr lang="en-US" sz="1050" dirty="0">
                <a:solidFill>
                  <a:schemeClr val="dk1"/>
                </a:solidFill>
                <a:latin typeface="Calibri"/>
                <a:ea typeface="Calibri"/>
                <a:cs typeface="Calibri"/>
                <a:sym typeface="Calibri"/>
              </a:rPr>
              <a:t>http://www.teamperformancegroup.com/TeamFormations.html</a:t>
            </a:r>
          </a:p>
        </p:txBody>
      </p:sp>
      <p:sp>
        <p:nvSpPr>
          <p:cNvPr id="6" name="TextBox 5"/>
          <p:cNvSpPr txBox="1"/>
          <p:nvPr/>
        </p:nvSpPr>
        <p:spPr>
          <a:xfrm>
            <a:off x="6248400" y="5791200"/>
            <a:ext cx="3434052" cy="300082"/>
          </a:xfrm>
          <a:prstGeom prst="rect">
            <a:avLst/>
          </a:prstGeom>
          <a:noFill/>
        </p:spPr>
        <p:txBody>
          <a:bodyPr wrap="square" rtlCol="0">
            <a:spAutoFit/>
          </a:bodyPr>
          <a:lstStyle/>
          <a:p>
            <a:r>
              <a:rPr lang="en-US" sz="1350" b="1" dirty="0"/>
              <a:t>Tuckman’s Stages of Team Development</a:t>
            </a:r>
          </a:p>
        </p:txBody>
      </p:sp>
      <p:sp>
        <p:nvSpPr>
          <p:cNvPr id="7" name="TextBox 6"/>
          <p:cNvSpPr txBox="1"/>
          <p:nvPr/>
        </p:nvSpPr>
        <p:spPr>
          <a:xfrm>
            <a:off x="2286000" y="2997617"/>
            <a:ext cx="2207354" cy="1546577"/>
          </a:xfrm>
          <a:prstGeom prst="rect">
            <a:avLst/>
          </a:prstGeom>
          <a:noFill/>
        </p:spPr>
        <p:txBody>
          <a:bodyPr wrap="square" rtlCol="0">
            <a:spAutoFit/>
          </a:bodyPr>
          <a:lstStyle/>
          <a:p>
            <a:r>
              <a:rPr lang="en-US" sz="1350" b="1" dirty="0" err="1"/>
              <a:t>Katzenbach</a:t>
            </a:r>
            <a:r>
              <a:rPr lang="en-US" sz="1350" b="1" dirty="0"/>
              <a:t> &amp; Smith’s Team Performance Curve. </a:t>
            </a:r>
            <a:br>
              <a:rPr lang="en-US" sz="1350" dirty="0"/>
            </a:br>
            <a:r>
              <a:rPr lang="en-US" sz="1350" dirty="0"/>
              <a:t>The Wisdom of Teams: Creating the High-Performance Organization. Harvard Business Review Press. 1993.</a:t>
            </a:r>
          </a:p>
        </p:txBody>
      </p:sp>
    </p:spTree>
    <p:extLst>
      <p:ext uri="{BB962C8B-B14F-4D97-AF65-F5344CB8AC3E}">
        <p14:creationId xmlns:p14="http://schemas.microsoft.com/office/powerpoint/2010/main" val="1243243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Psychological Safety</a:t>
            </a: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562600" y="1905000"/>
            <a:ext cx="5410955" cy="3962953"/>
          </a:xfrm>
          <a:prstGeom prst="rect">
            <a:avLst/>
          </a:prstGeom>
        </p:spPr>
      </p:pic>
      <p:sp>
        <p:nvSpPr>
          <p:cNvPr id="5" name="TextBox 4"/>
          <p:cNvSpPr txBox="1"/>
          <p:nvPr/>
        </p:nvSpPr>
        <p:spPr>
          <a:xfrm>
            <a:off x="1218445" y="2325833"/>
            <a:ext cx="3852319" cy="1938992"/>
          </a:xfrm>
          <a:prstGeom prst="rect">
            <a:avLst/>
          </a:prstGeom>
          <a:noFill/>
        </p:spPr>
        <p:txBody>
          <a:bodyPr wrap="square" rtlCol="0">
            <a:spAutoFit/>
          </a:bodyPr>
          <a:lstStyle/>
          <a:p>
            <a:r>
              <a:rPr lang="en-US" sz="3000" dirty="0"/>
              <a:t>“A shared belief that the team is safe for interpersonal risk taking.”</a:t>
            </a:r>
          </a:p>
        </p:txBody>
      </p:sp>
      <p:sp>
        <p:nvSpPr>
          <p:cNvPr id="8" name="TextBox 7"/>
          <p:cNvSpPr txBox="1"/>
          <p:nvPr/>
        </p:nvSpPr>
        <p:spPr>
          <a:xfrm>
            <a:off x="1218445" y="4435949"/>
            <a:ext cx="2996799" cy="577081"/>
          </a:xfrm>
          <a:prstGeom prst="rect">
            <a:avLst/>
          </a:prstGeom>
          <a:noFill/>
        </p:spPr>
        <p:txBody>
          <a:bodyPr wrap="square" rtlCol="0">
            <a:spAutoFit/>
          </a:bodyPr>
          <a:lstStyle/>
          <a:p>
            <a:r>
              <a:rPr lang="en-US" sz="1050" dirty="0"/>
              <a:t>Edmondson A. The fearless organization: creating psychological safety in the workplace for learning, innovation, and growth. Wiley, 2018. </a:t>
            </a:r>
          </a:p>
        </p:txBody>
      </p:sp>
      <p:sp>
        <p:nvSpPr>
          <p:cNvPr id="6" name="TextBox 5"/>
          <p:cNvSpPr txBox="1"/>
          <p:nvPr/>
        </p:nvSpPr>
        <p:spPr>
          <a:xfrm>
            <a:off x="5070765" y="6338317"/>
            <a:ext cx="5625310" cy="253916"/>
          </a:xfrm>
          <a:prstGeom prst="rect">
            <a:avLst/>
          </a:prstGeom>
          <a:noFill/>
        </p:spPr>
        <p:txBody>
          <a:bodyPr wrap="square" rtlCol="0">
            <a:spAutoFit/>
          </a:bodyPr>
          <a:lstStyle/>
          <a:p>
            <a:r>
              <a:rPr lang="en-US" sz="1050" dirty="0"/>
              <a:t>https://www.weforum.org/agenda/2016/04/team-psychological-danger-work-performance/</a:t>
            </a:r>
          </a:p>
        </p:txBody>
      </p:sp>
    </p:spTree>
    <p:extLst>
      <p:ext uri="{BB962C8B-B14F-4D97-AF65-F5344CB8AC3E}">
        <p14:creationId xmlns:p14="http://schemas.microsoft.com/office/powerpoint/2010/main" val="2590564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7645"/>
            <a:ext cx="10515600" cy="1325563"/>
          </a:xfrm>
        </p:spPr>
        <p:txBody>
          <a:bodyPr>
            <a:normAutofit/>
          </a:bodyPr>
          <a:lstStyle/>
          <a:p>
            <a:r>
              <a:rPr lang="en-US" dirty="0"/>
              <a:t>The Five Dysfunctions of a Team</a:t>
            </a:r>
          </a:p>
        </p:txBody>
      </p:sp>
      <p:pic>
        <p:nvPicPr>
          <p:cNvPr id="5" name="Content Placeholder 4"/>
          <p:cNvPicPr>
            <a:picLocks noGrp="1" noChangeAspect="1"/>
          </p:cNvPicPr>
          <p:nvPr>
            <p:ph idx="1"/>
          </p:nvPr>
        </p:nvPicPr>
        <p:blipFill>
          <a:blip r:embed="rId2"/>
          <a:stretch>
            <a:fillRect/>
          </a:stretch>
        </p:blipFill>
        <p:spPr>
          <a:xfrm>
            <a:off x="2141958" y="1825625"/>
            <a:ext cx="7908083" cy="4351338"/>
          </a:xfrm>
          <a:prstGeom prst="rect">
            <a:avLst/>
          </a:prstGeom>
        </p:spPr>
      </p:pic>
      <p:sp>
        <p:nvSpPr>
          <p:cNvPr id="6" name="TextBox 5"/>
          <p:cNvSpPr txBox="1"/>
          <p:nvPr/>
        </p:nvSpPr>
        <p:spPr>
          <a:xfrm>
            <a:off x="1636166" y="1697218"/>
            <a:ext cx="1452068" cy="861774"/>
          </a:xfrm>
          <a:prstGeom prst="rect">
            <a:avLst/>
          </a:prstGeom>
          <a:solidFill>
            <a:schemeClr val="bg1"/>
          </a:solidFill>
        </p:spPr>
        <p:txBody>
          <a:bodyPr wrap="square" rtlCol="0">
            <a:spAutoFit/>
          </a:bodyPr>
          <a:lstStyle/>
          <a:p>
            <a:endParaRPr lang="en-US" sz="5000" dirty="0"/>
          </a:p>
        </p:txBody>
      </p:sp>
      <p:sp>
        <p:nvSpPr>
          <p:cNvPr id="7" name="Shape 115"/>
          <p:cNvSpPr/>
          <p:nvPr/>
        </p:nvSpPr>
        <p:spPr>
          <a:xfrm>
            <a:off x="2362200" y="6318431"/>
            <a:ext cx="2167128" cy="237196"/>
          </a:xfrm>
          <a:prstGeom prst="rect">
            <a:avLst/>
          </a:prstGeom>
          <a:noFill/>
          <a:ln>
            <a:noFill/>
          </a:ln>
        </p:spPr>
        <p:txBody>
          <a:bodyPr lIns="68569" tIns="34275" rIns="68569" bIns="3427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buSzPct val="25000"/>
            </a:pPr>
            <a:r>
              <a:rPr lang="en-US" sz="1050" dirty="0">
                <a:solidFill>
                  <a:schemeClr val="dk1"/>
                </a:solidFill>
                <a:latin typeface="Calibri"/>
                <a:ea typeface="Calibri"/>
                <a:cs typeface="Calibri"/>
                <a:sym typeface="Calibri"/>
              </a:rPr>
              <a:t>Patrick </a:t>
            </a:r>
            <a:r>
              <a:rPr lang="en-US" sz="1050" dirty="0" err="1">
                <a:solidFill>
                  <a:schemeClr val="dk1"/>
                </a:solidFill>
                <a:latin typeface="Calibri"/>
                <a:ea typeface="Calibri"/>
                <a:cs typeface="Calibri"/>
                <a:sym typeface="Calibri"/>
              </a:rPr>
              <a:t>Lencioni</a:t>
            </a:r>
            <a:r>
              <a:rPr lang="en-US" sz="1050" dirty="0">
                <a:solidFill>
                  <a:schemeClr val="dk1"/>
                </a:solidFill>
                <a:latin typeface="Calibri"/>
                <a:ea typeface="Calibri"/>
                <a:cs typeface="Calibri"/>
                <a:sym typeface="Calibri"/>
              </a:rPr>
              <a:t>. </a:t>
            </a:r>
            <a:r>
              <a:rPr lang="en-US" sz="1050" dirty="0" err="1">
                <a:solidFill>
                  <a:schemeClr val="dk1"/>
                </a:solidFill>
                <a:latin typeface="Calibri"/>
                <a:ea typeface="Calibri"/>
                <a:cs typeface="Calibri"/>
                <a:sym typeface="Calibri"/>
              </a:rPr>
              <a:t>Jossey</a:t>
            </a:r>
            <a:r>
              <a:rPr lang="en-US" sz="1050" dirty="0">
                <a:solidFill>
                  <a:schemeClr val="dk1"/>
                </a:solidFill>
                <a:latin typeface="Calibri"/>
                <a:ea typeface="Calibri"/>
                <a:cs typeface="Calibri"/>
                <a:sym typeface="Calibri"/>
              </a:rPr>
              <a:t>-Bass, 2002.</a:t>
            </a:r>
          </a:p>
        </p:txBody>
      </p:sp>
    </p:spTree>
    <p:extLst>
      <p:ext uri="{BB962C8B-B14F-4D97-AF65-F5344CB8AC3E}">
        <p14:creationId xmlns:p14="http://schemas.microsoft.com/office/powerpoint/2010/main" val="1701711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Modes</a:t>
            </a:r>
          </a:p>
        </p:txBody>
      </p:sp>
      <p:sp>
        <p:nvSpPr>
          <p:cNvPr id="6" name="Shape 115"/>
          <p:cNvSpPr/>
          <p:nvPr/>
        </p:nvSpPr>
        <p:spPr>
          <a:xfrm>
            <a:off x="1752600" y="6400757"/>
            <a:ext cx="8648674" cy="706583"/>
          </a:xfrm>
          <a:prstGeom prst="rect">
            <a:avLst/>
          </a:prstGeom>
          <a:noFill/>
          <a:ln>
            <a:noFill/>
          </a:ln>
        </p:spPr>
        <p:txBody>
          <a:bodyPr lIns="68569" tIns="34275" rIns="68569" bIns="3427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lvl="0">
              <a:buSzPct val="25000"/>
            </a:pPr>
            <a:r>
              <a:rPr lang="en-US" sz="1050" dirty="0">
                <a:solidFill>
                  <a:schemeClr val="dk1"/>
                </a:solidFill>
                <a:latin typeface="Calibri"/>
                <a:ea typeface="Calibri"/>
                <a:cs typeface="Calibri"/>
                <a:sym typeface="Calibri"/>
              </a:rPr>
              <a:t>Thomas-</a:t>
            </a:r>
            <a:r>
              <a:rPr lang="en-US" sz="1050" dirty="0" err="1">
                <a:solidFill>
                  <a:schemeClr val="dk1"/>
                </a:solidFill>
                <a:latin typeface="Calibri"/>
                <a:ea typeface="Calibri"/>
                <a:cs typeface="Calibri"/>
                <a:sym typeface="Calibri"/>
              </a:rPr>
              <a:t>Kilmann</a:t>
            </a:r>
            <a:r>
              <a:rPr lang="en-US" sz="1050" dirty="0">
                <a:solidFill>
                  <a:schemeClr val="dk1"/>
                </a:solidFill>
                <a:latin typeface="Calibri"/>
                <a:ea typeface="Calibri"/>
                <a:cs typeface="Calibri"/>
                <a:sym typeface="Calibri"/>
              </a:rPr>
              <a:t> Conflict Mode Instrument. Available at: </a:t>
            </a:r>
            <a:r>
              <a:rPr lang="en-US" sz="1050" dirty="0">
                <a:solidFill>
                  <a:schemeClr val="dk1"/>
                </a:solidFill>
                <a:latin typeface="Calibri"/>
                <a:ea typeface="Calibri"/>
                <a:cs typeface="Calibri"/>
                <a:sym typeface="Calibri"/>
                <a:hlinkClick r:id="rId3"/>
              </a:rPr>
              <a:t>https://www.kilmanndiagnostics.com/overview-thomas-kilmann-conflict-mode-instrument-tki</a:t>
            </a:r>
            <a:r>
              <a:rPr lang="en-US" sz="1050" dirty="0">
                <a:solidFill>
                  <a:schemeClr val="dk1"/>
                </a:solidFill>
                <a:latin typeface="Calibri"/>
                <a:ea typeface="Calibri"/>
                <a:cs typeface="Calibri"/>
                <a:sym typeface="Calibri"/>
              </a:rPr>
              <a:t> </a:t>
            </a:r>
          </a:p>
        </p:txBody>
      </p:sp>
      <p:pic>
        <p:nvPicPr>
          <p:cNvPr id="1026" name="Picture 2" descr="Thomas-Kilmann Instrument TKI Conflict Model">
            <a:extLst>
              <a:ext uri="{FF2B5EF4-FFF2-40B4-BE49-F238E27FC236}">
                <a16:creationId xmlns:a16="http://schemas.microsoft.com/office/drawing/2014/main" id="{B6E99BF5-8F96-4BC7-AC16-09B5CEF0314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1401" y="1898272"/>
            <a:ext cx="4537075" cy="42060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147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C87D4-93DD-4626-AA46-07FC2B2DEAA5}"/>
              </a:ext>
            </a:extLst>
          </p:cNvPr>
          <p:cNvSpPr>
            <a:spLocks noGrp="1"/>
          </p:cNvSpPr>
          <p:nvPr>
            <p:ph type="title"/>
          </p:nvPr>
        </p:nvSpPr>
        <p:spPr/>
        <p:txBody>
          <a:bodyPr>
            <a:normAutofit/>
          </a:bodyPr>
          <a:lstStyle/>
          <a:p>
            <a:r>
              <a:rPr lang="en-US" b="1" dirty="0">
                <a:solidFill>
                  <a:srgbClr val="00549E"/>
                </a:solidFill>
              </a:rPr>
              <a:t>UF College of Pharmacy</a:t>
            </a:r>
          </a:p>
        </p:txBody>
      </p:sp>
      <p:sp>
        <p:nvSpPr>
          <p:cNvPr id="3" name="Content Placeholder 2">
            <a:extLst>
              <a:ext uri="{FF2B5EF4-FFF2-40B4-BE49-F238E27FC236}">
                <a16:creationId xmlns:a16="http://schemas.microsoft.com/office/drawing/2014/main" id="{92EF4216-EA1E-445D-8E80-B90E7A8FFEF7}"/>
              </a:ext>
            </a:extLst>
          </p:cNvPr>
          <p:cNvSpPr>
            <a:spLocks noGrp="1"/>
          </p:cNvSpPr>
          <p:nvPr>
            <p:ph idx="1"/>
          </p:nvPr>
        </p:nvSpPr>
        <p:spPr/>
        <p:txBody>
          <a:bodyPr/>
          <a:lstStyle/>
          <a:p>
            <a:r>
              <a:rPr lang="en-US" dirty="0"/>
              <a:t>Doctor of Pharmacy Program</a:t>
            </a:r>
          </a:p>
          <a:p>
            <a:pPr marL="457200" indent="-457200">
              <a:buFont typeface="Arial" panose="020B0604020202020204" pitchFamily="34" charset="0"/>
              <a:buChar char="•"/>
            </a:pPr>
            <a:r>
              <a:rPr lang="en-US" dirty="0"/>
              <a:t>4 years</a:t>
            </a:r>
          </a:p>
          <a:p>
            <a:pPr marL="971550" lvl="1" indent="-457200">
              <a:buFont typeface="Arial" panose="020B0604020202020204" pitchFamily="34" charset="0"/>
              <a:buChar char="•"/>
            </a:pPr>
            <a:r>
              <a:rPr lang="en-US" dirty="0"/>
              <a:t>3 years didactic</a:t>
            </a:r>
          </a:p>
          <a:p>
            <a:pPr marL="971550" lvl="1" indent="-457200">
              <a:buFont typeface="Arial" panose="020B0604020202020204" pitchFamily="34" charset="0"/>
              <a:buChar char="•"/>
            </a:pPr>
            <a:r>
              <a:rPr lang="en-US" dirty="0"/>
              <a:t>1 year experiential</a:t>
            </a:r>
          </a:p>
          <a:p>
            <a:pPr marL="971550" lvl="1"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Team-Based Learning curriculum</a:t>
            </a:r>
          </a:p>
        </p:txBody>
      </p:sp>
    </p:spTree>
    <p:extLst>
      <p:ext uri="{BB962C8B-B14F-4D97-AF65-F5344CB8AC3E}">
        <p14:creationId xmlns:p14="http://schemas.microsoft.com/office/powerpoint/2010/main" val="844311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 name="Rectangle 520">
            <a:extLst>
              <a:ext uri="{FF2B5EF4-FFF2-40B4-BE49-F238E27FC236}">
                <a16:creationId xmlns:a16="http://schemas.microsoft.com/office/drawing/2014/main" id="{2DEC015C-4737-4636-8BD5-F5CC10181403}"/>
              </a:ext>
            </a:extLst>
          </p:cNvPr>
          <p:cNvSpPr/>
          <p:nvPr/>
        </p:nvSpPr>
        <p:spPr>
          <a:xfrm rot="16200000">
            <a:off x="941848" y="2574473"/>
            <a:ext cx="914832" cy="9148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522" name="Rounded Rectangle 86">
            <a:extLst>
              <a:ext uri="{FF2B5EF4-FFF2-40B4-BE49-F238E27FC236}">
                <a16:creationId xmlns:a16="http://schemas.microsoft.com/office/drawing/2014/main" id="{688E121C-D655-4355-8D02-003A57041652}"/>
              </a:ext>
            </a:extLst>
          </p:cNvPr>
          <p:cNvSpPr/>
          <p:nvPr/>
        </p:nvSpPr>
        <p:spPr>
          <a:xfrm>
            <a:off x="1703448" y="2869145"/>
            <a:ext cx="306464" cy="11199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23" name="Rounded Rectangle 87">
            <a:extLst>
              <a:ext uri="{FF2B5EF4-FFF2-40B4-BE49-F238E27FC236}">
                <a16:creationId xmlns:a16="http://schemas.microsoft.com/office/drawing/2014/main" id="{2AA7F4A7-3AF3-4541-BD9F-06AC3E6C40CB}"/>
              </a:ext>
            </a:extLst>
          </p:cNvPr>
          <p:cNvSpPr/>
          <p:nvPr/>
        </p:nvSpPr>
        <p:spPr>
          <a:xfrm>
            <a:off x="1703448" y="2710555"/>
            <a:ext cx="306464" cy="11199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24" name="Rounded Rectangle 88">
            <a:extLst>
              <a:ext uri="{FF2B5EF4-FFF2-40B4-BE49-F238E27FC236}">
                <a16:creationId xmlns:a16="http://schemas.microsoft.com/office/drawing/2014/main" id="{FF11F879-0342-413C-8A73-CBCC9EF84B4D}"/>
              </a:ext>
            </a:extLst>
          </p:cNvPr>
          <p:cNvSpPr/>
          <p:nvPr/>
        </p:nvSpPr>
        <p:spPr>
          <a:xfrm>
            <a:off x="795963" y="3247998"/>
            <a:ext cx="306464" cy="11199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25" name="Rounded Rectangle 89">
            <a:extLst>
              <a:ext uri="{FF2B5EF4-FFF2-40B4-BE49-F238E27FC236}">
                <a16:creationId xmlns:a16="http://schemas.microsoft.com/office/drawing/2014/main" id="{E29F6A9E-B898-483C-9FE0-087EC2021EAD}"/>
              </a:ext>
            </a:extLst>
          </p:cNvPr>
          <p:cNvSpPr/>
          <p:nvPr/>
        </p:nvSpPr>
        <p:spPr>
          <a:xfrm>
            <a:off x="795963" y="3089408"/>
            <a:ext cx="306464" cy="11199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26" name="Rectangle 525">
            <a:extLst>
              <a:ext uri="{FF2B5EF4-FFF2-40B4-BE49-F238E27FC236}">
                <a16:creationId xmlns:a16="http://schemas.microsoft.com/office/drawing/2014/main" id="{C500E5C5-22F6-49FF-AB1C-0A0C1B4DDCB8}"/>
              </a:ext>
            </a:extLst>
          </p:cNvPr>
          <p:cNvSpPr/>
          <p:nvPr/>
        </p:nvSpPr>
        <p:spPr>
          <a:xfrm rot="16200000">
            <a:off x="941848" y="3592216"/>
            <a:ext cx="914832" cy="9148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527" name="Rounded Rectangle 98">
            <a:extLst>
              <a:ext uri="{FF2B5EF4-FFF2-40B4-BE49-F238E27FC236}">
                <a16:creationId xmlns:a16="http://schemas.microsoft.com/office/drawing/2014/main" id="{B63F5EB0-BA8F-40F7-BC31-AE4B9B6F80F3}"/>
              </a:ext>
            </a:extLst>
          </p:cNvPr>
          <p:cNvSpPr/>
          <p:nvPr/>
        </p:nvSpPr>
        <p:spPr>
          <a:xfrm>
            <a:off x="1703448" y="3886887"/>
            <a:ext cx="306464" cy="11199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28" name="Rounded Rectangle 99">
            <a:extLst>
              <a:ext uri="{FF2B5EF4-FFF2-40B4-BE49-F238E27FC236}">
                <a16:creationId xmlns:a16="http://schemas.microsoft.com/office/drawing/2014/main" id="{62D66A24-54EE-4C40-81D9-FDD22AB9AEAB}"/>
              </a:ext>
            </a:extLst>
          </p:cNvPr>
          <p:cNvSpPr/>
          <p:nvPr/>
        </p:nvSpPr>
        <p:spPr>
          <a:xfrm>
            <a:off x="1703448" y="3728298"/>
            <a:ext cx="306464" cy="11199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29" name="Rounded Rectangle 100">
            <a:extLst>
              <a:ext uri="{FF2B5EF4-FFF2-40B4-BE49-F238E27FC236}">
                <a16:creationId xmlns:a16="http://schemas.microsoft.com/office/drawing/2014/main" id="{9CD102AD-32A4-4A76-8A72-8DD7145CFF30}"/>
              </a:ext>
            </a:extLst>
          </p:cNvPr>
          <p:cNvSpPr/>
          <p:nvPr/>
        </p:nvSpPr>
        <p:spPr>
          <a:xfrm>
            <a:off x="795963" y="4265740"/>
            <a:ext cx="306464" cy="11199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30" name="Rounded Rectangle 101">
            <a:extLst>
              <a:ext uri="{FF2B5EF4-FFF2-40B4-BE49-F238E27FC236}">
                <a16:creationId xmlns:a16="http://schemas.microsoft.com/office/drawing/2014/main" id="{8B7F495D-0265-469E-9ACE-F958A98C614A}"/>
              </a:ext>
            </a:extLst>
          </p:cNvPr>
          <p:cNvSpPr/>
          <p:nvPr/>
        </p:nvSpPr>
        <p:spPr>
          <a:xfrm>
            <a:off x="795963" y="4107151"/>
            <a:ext cx="306464" cy="11199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31" name="Rectangle 530">
            <a:extLst>
              <a:ext uri="{FF2B5EF4-FFF2-40B4-BE49-F238E27FC236}">
                <a16:creationId xmlns:a16="http://schemas.microsoft.com/office/drawing/2014/main" id="{F5F483BA-47E9-4DC6-ACAE-7D83EA0DBF7B}"/>
              </a:ext>
            </a:extLst>
          </p:cNvPr>
          <p:cNvSpPr/>
          <p:nvPr/>
        </p:nvSpPr>
        <p:spPr>
          <a:xfrm rot="16200000">
            <a:off x="941848" y="4609291"/>
            <a:ext cx="914832" cy="9148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532" name="Rounded Rectangle 122">
            <a:extLst>
              <a:ext uri="{FF2B5EF4-FFF2-40B4-BE49-F238E27FC236}">
                <a16:creationId xmlns:a16="http://schemas.microsoft.com/office/drawing/2014/main" id="{1B07F7E4-F942-42AF-AB14-E6AC0E4C3AE5}"/>
              </a:ext>
            </a:extLst>
          </p:cNvPr>
          <p:cNvSpPr/>
          <p:nvPr/>
        </p:nvSpPr>
        <p:spPr>
          <a:xfrm>
            <a:off x="1703448" y="4903963"/>
            <a:ext cx="306464" cy="111991"/>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33" name="Rounded Rectangle 123">
            <a:extLst>
              <a:ext uri="{FF2B5EF4-FFF2-40B4-BE49-F238E27FC236}">
                <a16:creationId xmlns:a16="http://schemas.microsoft.com/office/drawing/2014/main" id="{A90E6F5C-0A87-4E10-9F18-B562ED57995C}"/>
              </a:ext>
            </a:extLst>
          </p:cNvPr>
          <p:cNvSpPr/>
          <p:nvPr/>
        </p:nvSpPr>
        <p:spPr>
          <a:xfrm>
            <a:off x="1703448" y="4745374"/>
            <a:ext cx="306464" cy="111991"/>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34" name="Rounded Rectangle 124">
            <a:extLst>
              <a:ext uri="{FF2B5EF4-FFF2-40B4-BE49-F238E27FC236}">
                <a16:creationId xmlns:a16="http://schemas.microsoft.com/office/drawing/2014/main" id="{CE5D5167-AC1B-4F17-9E94-20AA6CBD091A}"/>
              </a:ext>
            </a:extLst>
          </p:cNvPr>
          <p:cNvSpPr/>
          <p:nvPr/>
        </p:nvSpPr>
        <p:spPr>
          <a:xfrm>
            <a:off x="795963" y="5282816"/>
            <a:ext cx="306464" cy="111991"/>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35" name="Rounded Rectangle 125">
            <a:extLst>
              <a:ext uri="{FF2B5EF4-FFF2-40B4-BE49-F238E27FC236}">
                <a16:creationId xmlns:a16="http://schemas.microsoft.com/office/drawing/2014/main" id="{716C4DD4-3C76-48F4-A3C4-71BE73BB9375}"/>
              </a:ext>
            </a:extLst>
          </p:cNvPr>
          <p:cNvSpPr/>
          <p:nvPr/>
        </p:nvSpPr>
        <p:spPr>
          <a:xfrm>
            <a:off x="795963" y="5124226"/>
            <a:ext cx="306464" cy="111991"/>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38" name="Rectangle 537">
            <a:extLst>
              <a:ext uri="{FF2B5EF4-FFF2-40B4-BE49-F238E27FC236}">
                <a16:creationId xmlns:a16="http://schemas.microsoft.com/office/drawing/2014/main" id="{FFDE0AB3-8B8B-4145-99D0-6039B00B2AB7}"/>
              </a:ext>
            </a:extLst>
          </p:cNvPr>
          <p:cNvSpPr/>
          <p:nvPr/>
        </p:nvSpPr>
        <p:spPr>
          <a:xfrm>
            <a:off x="2227264" y="2767030"/>
            <a:ext cx="3729966" cy="523220"/>
          </a:xfrm>
          <a:prstGeom prst="rect">
            <a:avLst/>
          </a:prstGeom>
        </p:spPr>
        <p:txBody>
          <a:bodyPr wrap="square">
            <a:spAutoFit/>
          </a:bodyPr>
          <a:lstStyle/>
          <a:p>
            <a:r>
              <a:rPr lang="en-US" sz="2800" b="1" dirty="0">
                <a:solidFill>
                  <a:schemeClr val="tx2"/>
                </a:solidFill>
                <a:latin typeface="Poppins SemiBold" pitchFamily="2" charset="77"/>
                <a:ea typeface="Roboto Medium" panose="02000000000000000000" pitchFamily="2" charset="0"/>
                <a:cs typeface="Montserrat" charset="0"/>
              </a:rPr>
              <a:t>Faculty-assigned teams</a:t>
            </a:r>
            <a:endParaRPr lang="en-US" sz="8800" b="1" dirty="0">
              <a:solidFill>
                <a:schemeClr val="tx2"/>
              </a:solidFill>
              <a:latin typeface="Poppins SemiBold" pitchFamily="2" charset="77"/>
              <a:ea typeface="Roboto Medium" panose="02000000000000000000" pitchFamily="2" charset="0"/>
              <a:cs typeface="Montserrat" charset="0"/>
            </a:endParaRPr>
          </a:p>
        </p:txBody>
      </p:sp>
      <p:sp>
        <p:nvSpPr>
          <p:cNvPr id="539" name="Rectangle 538">
            <a:extLst>
              <a:ext uri="{FF2B5EF4-FFF2-40B4-BE49-F238E27FC236}">
                <a16:creationId xmlns:a16="http://schemas.microsoft.com/office/drawing/2014/main" id="{CCCB419D-B23C-4C26-97E2-0E53E635C5E3}"/>
              </a:ext>
            </a:extLst>
          </p:cNvPr>
          <p:cNvSpPr/>
          <p:nvPr/>
        </p:nvSpPr>
        <p:spPr>
          <a:xfrm>
            <a:off x="2227264" y="3810020"/>
            <a:ext cx="2468880" cy="523220"/>
          </a:xfrm>
          <a:prstGeom prst="rect">
            <a:avLst/>
          </a:prstGeom>
        </p:spPr>
        <p:txBody>
          <a:bodyPr wrap="square">
            <a:spAutoFit/>
          </a:bodyPr>
          <a:lstStyle/>
          <a:p>
            <a:r>
              <a:rPr lang="en-US" sz="2800" b="1" dirty="0">
                <a:solidFill>
                  <a:schemeClr val="tx2"/>
                </a:solidFill>
                <a:latin typeface="Poppins SemiBold" pitchFamily="2" charset="77"/>
                <a:ea typeface="Roboto Medium" panose="02000000000000000000" pitchFamily="2" charset="0"/>
                <a:cs typeface="Montserrat" charset="0"/>
              </a:rPr>
              <a:t>Team contract</a:t>
            </a:r>
            <a:endParaRPr lang="en-US" sz="8800" b="1" dirty="0">
              <a:solidFill>
                <a:schemeClr val="tx2"/>
              </a:solidFill>
              <a:latin typeface="Poppins SemiBold" pitchFamily="2" charset="77"/>
              <a:ea typeface="Roboto Medium" panose="02000000000000000000" pitchFamily="2" charset="0"/>
              <a:cs typeface="Montserrat" charset="0"/>
            </a:endParaRPr>
          </a:p>
        </p:txBody>
      </p:sp>
      <p:sp>
        <p:nvSpPr>
          <p:cNvPr id="540" name="Rectangle 539">
            <a:extLst>
              <a:ext uri="{FF2B5EF4-FFF2-40B4-BE49-F238E27FC236}">
                <a16:creationId xmlns:a16="http://schemas.microsoft.com/office/drawing/2014/main" id="{4B7280C3-1A51-4876-9E6E-3DCF84A5E594}"/>
              </a:ext>
            </a:extLst>
          </p:cNvPr>
          <p:cNvSpPr/>
          <p:nvPr/>
        </p:nvSpPr>
        <p:spPr>
          <a:xfrm>
            <a:off x="2227264" y="4815899"/>
            <a:ext cx="3944936" cy="523220"/>
          </a:xfrm>
          <a:prstGeom prst="rect">
            <a:avLst/>
          </a:prstGeom>
        </p:spPr>
        <p:txBody>
          <a:bodyPr wrap="square">
            <a:spAutoFit/>
          </a:bodyPr>
          <a:lstStyle/>
          <a:p>
            <a:r>
              <a:rPr lang="en-US" sz="2800" b="1" dirty="0">
                <a:solidFill>
                  <a:schemeClr val="tx2"/>
                </a:solidFill>
                <a:latin typeface="Poppins SemiBold" pitchFamily="2" charset="77"/>
                <a:ea typeface="Roboto Medium" panose="02000000000000000000" pitchFamily="2" charset="0"/>
                <a:cs typeface="Montserrat" charset="0"/>
              </a:rPr>
              <a:t>Peer &amp; team evaluations</a:t>
            </a:r>
            <a:endParaRPr lang="en-US" sz="8800" b="1" dirty="0">
              <a:solidFill>
                <a:schemeClr val="tx2"/>
              </a:solidFill>
              <a:latin typeface="Poppins SemiBold" pitchFamily="2" charset="77"/>
              <a:ea typeface="Roboto Medium" panose="02000000000000000000" pitchFamily="2" charset="0"/>
              <a:cs typeface="Montserrat" charset="0"/>
            </a:endParaRPr>
          </a:p>
        </p:txBody>
      </p:sp>
      <p:sp>
        <p:nvSpPr>
          <p:cNvPr id="542" name="Rectangle 541">
            <a:extLst>
              <a:ext uri="{FF2B5EF4-FFF2-40B4-BE49-F238E27FC236}">
                <a16:creationId xmlns:a16="http://schemas.microsoft.com/office/drawing/2014/main" id="{04680A8E-4F8B-412B-965E-90F50840545B}"/>
              </a:ext>
            </a:extLst>
          </p:cNvPr>
          <p:cNvSpPr/>
          <p:nvPr/>
        </p:nvSpPr>
        <p:spPr>
          <a:xfrm rot="16200000">
            <a:off x="6673541" y="2598537"/>
            <a:ext cx="914832" cy="9148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543" name="Rounded Rectangle 134">
            <a:extLst>
              <a:ext uri="{FF2B5EF4-FFF2-40B4-BE49-F238E27FC236}">
                <a16:creationId xmlns:a16="http://schemas.microsoft.com/office/drawing/2014/main" id="{7DD5D585-6BB4-4333-B66D-98AC1A9883D1}"/>
              </a:ext>
            </a:extLst>
          </p:cNvPr>
          <p:cNvSpPr/>
          <p:nvPr/>
        </p:nvSpPr>
        <p:spPr>
          <a:xfrm>
            <a:off x="6844529" y="2891432"/>
            <a:ext cx="306464" cy="111991"/>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44" name="Rounded Rectangle 135">
            <a:extLst>
              <a:ext uri="{FF2B5EF4-FFF2-40B4-BE49-F238E27FC236}">
                <a16:creationId xmlns:a16="http://schemas.microsoft.com/office/drawing/2014/main" id="{65D29B87-53CA-4AFB-9BE0-23DED54C8AF7}"/>
              </a:ext>
            </a:extLst>
          </p:cNvPr>
          <p:cNvSpPr/>
          <p:nvPr/>
        </p:nvSpPr>
        <p:spPr>
          <a:xfrm>
            <a:off x="6844529" y="2732842"/>
            <a:ext cx="306464" cy="111991"/>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45" name="Rounded Rectangle 136">
            <a:extLst>
              <a:ext uri="{FF2B5EF4-FFF2-40B4-BE49-F238E27FC236}">
                <a16:creationId xmlns:a16="http://schemas.microsoft.com/office/drawing/2014/main" id="{666133DA-BA29-4A9E-8B9B-FE20449A69D6}"/>
              </a:ext>
            </a:extLst>
          </p:cNvPr>
          <p:cNvSpPr/>
          <p:nvPr/>
        </p:nvSpPr>
        <p:spPr>
          <a:xfrm>
            <a:off x="6527656" y="3272062"/>
            <a:ext cx="306464" cy="111991"/>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46" name="Rounded Rectangle 137">
            <a:extLst>
              <a:ext uri="{FF2B5EF4-FFF2-40B4-BE49-F238E27FC236}">
                <a16:creationId xmlns:a16="http://schemas.microsoft.com/office/drawing/2014/main" id="{B608842F-D086-438F-A316-0FB0B8F50B59}"/>
              </a:ext>
            </a:extLst>
          </p:cNvPr>
          <p:cNvSpPr/>
          <p:nvPr/>
        </p:nvSpPr>
        <p:spPr>
          <a:xfrm>
            <a:off x="6527656" y="3113472"/>
            <a:ext cx="306464" cy="111991"/>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47" name="Rectangle 546">
            <a:extLst>
              <a:ext uri="{FF2B5EF4-FFF2-40B4-BE49-F238E27FC236}">
                <a16:creationId xmlns:a16="http://schemas.microsoft.com/office/drawing/2014/main" id="{661AE526-8FC0-4899-86E5-DA8E3BB7E46E}"/>
              </a:ext>
            </a:extLst>
          </p:cNvPr>
          <p:cNvSpPr/>
          <p:nvPr/>
        </p:nvSpPr>
        <p:spPr>
          <a:xfrm rot="16200000">
            <a:off x="6673541" y="3616280"/>
            <a:ext cx="914832" cy="91483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548" name="Rounded Rectangle 140">
            <a:extLst>
              <a:ext uri="{FF2B5EF4-FFF2-40B4-BE49-F238E27FC236}">
                <a16:creationId xmlns:a16="http://schemas.microsoft.com/office/drawing/2014/main" id="{3F99F690-0596-4C07-A89C-E8B1EBAA32D7}"/>
              </a:ext>
            </a:extLst>
          </p:cNvPr>
          <p:cNvSpPr/>
          <p:nvPr/>
        </p:nvSpPr>
        <p:spPr>
          <a:xfrm>
            <a:off x="6844529" y="3909174"/>
            <a:ext cx="306464" cy="111991"/>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49" name="Rounded Rectangle 141">
            <a:extLst>
              <a:ext uri="{FF2B5EF4-FFF2-40B4-BE49-F238E27FC236}">
                <a16:creationId xmlns:a16="http://schemas.microsoft.com/office/drawing/2014/main" id="{14B58D0F-2011-42B6-8DCF-D29F9D8687A8}"/>
              </a:ext>
            </a:extLst>
          </p:cNvPr>
          <p:cNvSpPr/>
          <p:nvPr/>
        </p:nvSpPr>
        <p:spPr>
          <a:xfrm>
            <a:off x="6844529" y="3750585"/>
            <a:ext cx="306464" cy="111991"/>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50" name="Rounded Rectangle 142">
            <a:extLst>
              <a:ext uri="{FF2B5EF4-FFF2-40B4-BE49-F238E27FC236}">
                <a16:creationId xmlns:a16="http://schemas.microsoft.com/office/drawing/2014/main" id="{F7158FF5-E785-4958-8D44-F694D09B7CD2}"/>
              </a:ext>
            </a:extLst>
          </p:cNvPr>
          <p:cNvSpPr/>
          <p:nvPr/>
        </p:nvSpPr>
        <p:spPr>
          <a:xfrm>
            <a:off x="6527656" y="4289804"/>
            <a:ext cx="306464" cy="111991"/>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51" name="Rounded Rectangle 143">
            <a:extLst>
              <a:ext uri="{FF2B5EF4-FFF2-40B4-BE49-F238E27FC236}">
                <a16:creationId xmlns:a16="http://schemas.microsoft.com/office/drawing/2014/main" id="{41522CB0-1246-4FFD-9628-5A76CAD6D605}"/>
              </a:ext>
            </a:extLst>
          </p:cNvPr>
          <p:cNvSpPr/>
          <p:nvPr/>
        </p:nvSpPr>
        <p:spPr>
          <a:xfrm>
            <a:off x="6527656" y="4131215"/>
            <a:ext cx="306464" cy="111991"/>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567"/>
          </a:p>
        </p:txBody>
      </p:sp>
      <p:sp>
        <p:nvSpPr>
          <p:cNvPr id="559" name="Rectangle 558">
            <a:extLst>
              <a:ext uri="{FF2B5EF4-FFF2-40B4-BE49-F238E27FC236}">
                <a16:creationId xmlns:a16="http://schemas.microsoft.com/office/drawing/2014/main" id="{65DAC50D-7D71-4EBF-9FE8-9012B57E583C}"/>
              </a:ext>
            </a:extLst>
          </p:cNvPr>
          <p:cNvSpPr/>
          <p:nvPr/>
        </p:nvSpPr>
        <p:spPr>
          <a:xfrm>
            <a:off x="7729249" y="2605640"/>
            <a:ext cx="4055918" cy="954107"/>
          </a:xfrm>
          <a:prstGeom prst="rect">
            <a:avLst/>
          </a:prstGeom>
        </p:spPr>
        <p:txBody>
          <a:bodyPr wrap="square">
            <a:spAutoFit/>
          </a:bodyPr>
          <a:lstStyle/>
          <a:p>
            <a:r>
              <a:rPr lang="en-US" sz="2800" b="1" dirty="0">
                <a:solidFill>
                  <a:schemeClr val="tx2"/>
                </a:solidFill>
                <a:latin typeface="Poppins SemiBold" pitchFamily="2" charset="77"/>
                <a:ea typeface="Roboto Medium" panose="02000000000000000000" pitchFamily="2" charset="0"/>
                <a:cs typeface="Montserrat" charset="0"/>
              </a:rPr>
              <a:t>Team debriefings with self- and team- reflection</a:t>
            </a:r>
            <a:endParaRPr lang="en-US" sz="8800" b="1" dirty="0">
              <a:solidFill>
                <a:schemeClr val="tx2"/>
              </a:solidFill>
              <a:latin typeface="Poppins SemiBold" pitchFamily="2" charset="77"/>
              <a:ea typeface="Roboto Medium" panose="02000000000000000000" pitchFamily="2" charset="0"/>
              <a:cs typeface="Montserrat" charset="0"/>
            </a:endParaRPr>
          </a:p>
        </p:txBody>
      </p:sp>
      <p:sp>
        <p:nvSpPr>
          <p:cNvPr id="560" name="Rectangle 559">
            <a:extLst>
              <a:ext uri="{FF2B5EF4-FFF2-40B4-BE49-F238E27FC236}">
                <a16:creationId xmlns:a16="http://schemas.microsoft.com/office/drawing/2014/main" id="{A2675C3B-8F3E-45FF-A2D4-FC99AE4A4C4C}"/>
              </a:ext>
            </a:extLst>
          </p:cNvPr>
          <p:cNvSpPr/>
          <p:nvPr/>
        </p:nvSpPr>
        <p:spPr>
          <a:xfrm>
            <a:off x="7684617" y="3900704"/>
            <a:ext cx="3944936" cy="523220"/>
          </a:xfrm>
          <a:prstGeom prst="rect">
            <a:avLst/>
          </a:prstGeom>
        </p:spPr>
        <p:txBody>
          <a:bodyPr wrap="square">
            <a:spAutoFit/>
          </a:bodyPr>
          <a:lstStyle/>
          <a:p>
            <a:r>
              <a:rPr lang="en-US" sz="2800" b="1" dirty="0">
                <a:solidFill>
                  <a:schemeClr val="tx2"/>
                </a:solidFill>
                <a:latin typeface="Poppins SemiBold" pitchFamily="2" charset="77"/>
                <a:ea typeface="Roboto Medium" panose="02000000000000000000" pitchFamily="2" charset="0"/>
                <a:cs typeface="Montserrat" charset="0"/>
              </a:rPr>
              <a:t>Targeted faculty coaching</a:t>
            </a:r>
            <a:endParaRPr lang="en-US" sz="8800" b="1" dirty="0">
              <a:solidFill>
                <a:schemeClr val="tx2"/>
              </a:solidFill>
              <a:latin typeface="Poppins SemiBold" pitchFamily="2" charset="77"/>
              <a:ea typeface="Roboto Medium" panose="02000000000000000000" pitchFamily="2" charset="0"/>
              <a:cs typeface="Montserrat" charset="0"/>
            </a:endParaRPr>
          </a:p>
        </p:txBody>
      </p:sp>
      <p:sp>
        <p:nvSpPr>
          <p:cNvPr id="562" name="Forma libre 178">
            <a:extLst>
              <a:ext uri="{FF2B5EF4-FFF2-40B4-BE49-F238E27FC236}">
                <a16:creationId xmlns:a16="http://schemas.microsoft.com/office/drawing/2014/main" id="{2F8AB2DE-0BC9-4BF0-861B-9A5204DD2F7F}"/>
              </a:ext>
            </a:extLst>
          </p:cNvPr>
          <p:cNvSpPr/>
          <p:nvPr/>
        </p:nvSpPr>
        <p:spPr>
          <a:xfrm>
            <a:off x="1293602" y="2885275"/>
            <a:ext cx="22509" cy="45018"/>
          </a:xfrm>
          <a:custGeom>
            <a:avLst/>
            <a:gdLst>
              <a:gd name="connsiteX0" fmla="*/ 12983 w 25966"/>
              <a:gd name="connsiteY0" fmla="*/ 51931 h 51931"/>
              <a:gd name="connsiteX1" fmla="*/ 25966 w 25966"/>
              <a:gd name="connsiteY1" fmla="*/ 38948 h 51931"/>
              <a:gd name="connsiteX2" fmla="*/ 25966 w 25966"/>
              <a:gd name="connsiteY2" fmla="*/ 12983 h 51931"/>
              <a:gd name="connsiteX3" fmla="*/ 12983 w 25966"/>
              <a:gd name="connsiteY3" fmla="*/ 0 h 51931"/>
              <a:gd name="connsiteX4" fmla="*/ 0 w 25966"/>
              <a:gd name="connsiteY4" fmla="*/ 12983 h 51931"/>
              <a:gd name="connsiteX5" fmla="*/ 0 w 25966"/>
              <a:gd name="connsiteY5" fmla="*/ 38948 h 51931"/>
              <a:gd name="connsiteX6" fmla="*/ 12983 w 25966"/>
              <a:gd name="connsiteY6" fmla="*/ 51931 h 51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66" h="51931">
                <a:moveTo>
                  <a:pt x="12983" y="51931"/>
                </a:moveTo>
                <a:cubicBezTo>
                  <a:pt x="20159" y="51931"/>
                  <a:pt x="25966" y="46124"/>
                  <a:pt x="25966" y="38948"/>
                </a:cubicBezTo>
                <a:lnTo>
                  <a:pt x="25966" y="12983"/>
                </a:lnTo>
                <a:cubicBezTo>
                  <a:pt x="25966" y="5807"/>
                  <a:pt x="20159" y="0"/>
                  <a:pt x="12983" y="0"/>
                </a:cubicBezTo>
                <a:cubicBezTo>
                  <a:pt x="5807" y="0"/>
                  <a:pt x="0" y="5807"/>
                  <a:pt x="0" y="12983"/>
                </a:cubicBezTo>
                <a:lnTo>
                  <a:pt x="0" y="38948"/>
                </a:lnTo>
                <a:cubicBezTo>
                  <a:pt x="1" y="46124"/>
                  <a:pt x="5807" y="51931"/>
                  <a:pt x="12983" y="51931"/>
                </a:cubicBezTo>
                <a:close/>
              </a:path>
            </a:pathLst>
          </a:custGeom>
          <a:solidFill>
            <a:schemeClr val="bg1"/>
          </a:solidFill>
          <a:ln w="1198" cap="flat">
            <a:noFill/>
            <a:prstDash val="solid"/>
            <a:miter/>
          </a:ln>
        </p:spPr>
        <p:txBody>
          <a:bodyPr rtlCol="0" anchor="ctr"/>
          <a:lstStyle/>
          <a:p>
            <a:endParaRPr lang="es-MX" sz="567"/>
          </a:p>
        </p:txBody>
      </p:sp>
      <p:sp>
        <p:nvSpPr>
          <p:cNvPr id="563" name="Forma libre 179">
            <a:extLst>
              <a:ext uri="{FF2B5EF4-FFF2-40B4-BE49-F238E27FC236}">
                <a16:creationId xmlns:a16="http://schemas.microsoft.com/office/drawing/2014/main" id="{FA3FBEC5-2528-4259-A9A8-52E34422E8F8}"/>
              </a:ext>
            </a:extLst>
          </p:cNvPr>
          <p:cNvSpPr/>
          <p:nvPr/>
        </p:nvSpPr>
        <p:spPr>
          <a:xfrm>
            <a:off x="1248583" y="2930293"/>
            <a:ext cx="45018" cy="22509"/>
          </a:xfrm>
          <a:custGeom>
            <a:avLst/>
            <a:gdLst>
              <a:gd name="connsiteX0" fmla="*/ 12983 w 51931"/>
              <a:gd name="connsiteY0" fmla="*/ 25966 h 25966"/>
              <a:gd name="connsiteX1" fmla="*/ 38948 w 51931"/>
              <a:gd name="connsiteY1" fmla="*/ 25966 h 25966"/>
              <a:gd name="connsiteX2" fmla="*/ 51931 w 51931"/>
              <a:gd name="connsiteY2" fmla="*/ 12983 h 25966"/>
              <a:gd name="connsiteX3" fmla="*/ 38948 w 51931"/>
              <a:gd name="connsiteY3" fmla="*/ 0 h 25966"/>
              <a:gd name="connsiteX4" fmla="*/ 12983 w 51931"/>
              <a:gd name="connsiteY4" fmla="*/ 0 h 25966"/>
              <a:gd name="connsiteX5" fmla="*/ 0 w 51931"/>
              <a:gd name="connsiteY5" fmla="*/ 12983 h 25966"/>
              <a:gd name="connsiteX6" fmla="*/ 12983 w 51931"/>
              <a:gd name="connsiteY6" fmla="*/ 25966 h 25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31" h="25966">
                <a:moveTo>
                  <a:pt x="12983" y="25966"/>
                </a:moveTo>
                <a:lnTo>
                  <a:pt x="38948" y="25966"/>
                </a:lnTo>
                <a:cubicBezTo>
                  <a:pt x="46124" y="25966"/>
                  <a:pt x="51931" y="20159"/>
                  <a:pt x="51931" y="12983"/>
                </a:cubicBezTo>
                <a:cubicBezTo>
                  <a:pt x="51931" y="5807"/>
                  <a:pt x="46124" y="0"/>
                  <a:pt x="38948" y="0"/>
                </a:cubicBezTo>
                <a:lnTo>
                  <a:pt x="12983" y="0"/>
                </a:lnTo>
                <a:cubicBezTo>
                  <a:pt x="5807" y="0"/>
                  <a:pt x="0" y="5807"/>
                  <a:pt x="0" y="12983"/>
                </a:cubicBezTo>
                <a:cubicBezTo>
                  <a:pt x="0" y="20159"/>
                  <a:pt x="5807" y="25966"/>
                  <a:pt x="12983" y="25966"/>
                </a:cubicBezTo>
                <a:close/>
              </a:path>
            </a:pathLst>
          </a:custGeom>
          <a:solidFill>
            <a:schemeClr val="bg1"/>
          </a:solidFill>
          <a:ln w="1198" cap="flat">
            <a:noFill/>
            <a:prstDash val="solid"/>
            <a:miter/>
          </a:ln>
        </p:spPr>
        <p:txBody>
          <a:bodyPr rtlCol="0" anchor="ctr"/>
          <a:lstStyle/>
          <a:p>
            <a:endParaRPr lang="es-MX" sz="567"/>
          </a:p>
        </p:txBody>
      </p:sp>
      <p:sp>
        <p:nvSpPr>
          <p:cNvPr id="564" name="Forma libre 180">
            <a:extLst>
              <a:ext uri="{FF2B5EF4-FFF2-40B4-BE49-F238E27FC236}">
                <a16:creationId xmlns:a16="http://schemas.microsoft.com/office/drawing/2014/main" id="{33E4F9E0-B028-45FA-9FA2-59A28469DBAF}"/>
              </a:ext>
            </a:extLst>
          </p:cNvPr>
          <p:cNvSpPr/>
          <p:nvPr/>
        </p:nvSpPr>
        <p:spPr>
          <a:xfrm>
            <a:off x="1383638" y="3042836"/>
            <a:ext cx="22509" cy="45018"/>
          </a:xfrm>
          <a:custGeom>
            <a:avLst/>
            <a:gdLst>
              <a:gd name="connsiteX0" fmla="*/ 12983 w 25966"/>
              <a:gd name="connsiteY0" fmla="*/ 0 h 51931"/>
              <a:gd name="connsiteX1" fmla="*/ 0 w 25966"/>
              <a:gd name="connsiteY1" fmla="*/ 12983 h 51931"/>
              <a:gd name="connsiteX2" fmla="*/ 0 w 25966"/>
              <a:gd name="connsiteY2" fmla="*/ 38948 h 51931"/>
              <a:gd name="connsiteX3" fmla="*/ 12983 w 25966"/>
              <a:gd name="connsiteY3" fmla="*/ 51931 h 51931"/>
              <a:gd name="connsiteX4" fmla="*/ 25966 w 25966"/>
              <a:gd name="connsiteY4" fmla="*/ 38948 h 51931"/>
              <a:gd name="connsiteX5" fmla="*/ 25966 w 25966"/>
              <a:gd name="connsiteY5" fmla="*/ 12983 h 51931"/>
              <a:gd name="connsiteX6" fmla="*/ 12983 w 25966"/>
              <a:gd name="connsiteY6" fmla="*/ 0 h 51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66" h="51931">
                <a:moveTo>
                  <a:pt x="12983" y="0"/>
                </a:moveTo>
                <a:cubicBezTo>
                  <a:pt x="5807" y="0"/>
                  <a:pt x="0" y="5807"/>
                  <a:pt x="0" y="12983"/>
                </a:cubicBezTo>
                <a:lnTo>
                  <a:pt x="0" y="38948"/>
                </a:lnTo>
                <a:cubicBezTo>
                  <a:pt x="0" y="46124"/>
                  <a:pt x="5807" y="51931"/>
                  <a:pt x="12983" y="51931"/>
                </a:cubicBezTo>
                <a:cubicBezTo>
                  <a:pt x="20159" y="51931"/>
                  <a:pt x="25966" y="46124"/>
                  <a:pt x="25966" y="38948"/>
                </a:cubicBezTo>
                <a:lnTo>
                  <a:pt x="25966" y="12983"/>
                </a:lnTo>
                <a:cubicBezTo>
                  <a:pt x="25965" y="5807"/>
                  <a:pt x="20158" y="0"/>
                  <a:pt x="12983" y="0"/>
                </a:cubicBezTo>
                <a:close/>
              </a:path>
            </a:pathLst>
          </a:custGeom>
          <a:solidFill>
            <a:schemeClr val="bg1"/>
          </a:solidFill>
          <a:ln w="1198" cap="flat">
            <a:noFill/>
            <a:prstDash val="solid"/>
            <a:miter/>
          </a:ln>
        </p:spPr>
        <p:txBody>
          <a:bodyPr rtlCol="0" anchor="ctr"/>
          <a:lstStyle/>
          <a:p>
            <a:endParaRPr lang="es-MX" sz="567"/>
          </a:p>
        </p:txBody>
      </p:sp>
      <p:sp>
        <p:nvSpPr>
          <p:cNvPr id="565" name="Forma libre 181">
            <a:extLst>
              <a:ext uri="{FF2B5EF4-FFF2-40B4-BE49-F238E27FC236}">
                <a16:creationId xmlns:a16="http://schemas.microsoft.com/office/drawing/2014/main" id="{8F2FCCA0-C063-4FD0-B9A0-3B154CD7B4EB}"/>
              </a:ext>
            </a:extLst>
          </p:cNvPr>
          <p:cNvSpPr/>
          <p:nvPr/>
        </p:nvSpPr>
        <p:spPr>
          <a:xfrm>
            <a:off x="1406145" y="3020329"/>
            <a:ext cx="45018" cy="22509"/>
          </a:xfrm>
          <a:custGeom>
            <a:avLst/>
            <a:gdLst>
              <a:gd name="connsiteX0" fmla="*/ 38948 w 51931"/>
              <a:gd name="connsiteY0" fmla="*/ 0 h 25966"/>
              <a:gd name="connsiteX1" fmla="*/ 12983 w 51931"/>
              <a:gd name="connsiteY1" fmla="*/ 0 h 25966"/>
              <a:gd name="connsiteX2" fmla="*/ 0 w 51931"/>
              <a:gd name="connsiteY2" fmla="*/ 12983 h 25966"/>
              <a:gd name="connsiteX3" fmla="*/ 12983 w 51931"/>
              <a:gd name="connsiteY3" fmla="*/ 25966 h 25966"/>
              <a:gd name="connsiteX4" fmla="*/ 38948 w 51931"/>
              <a:gd name="connsiteY4" fmla="*/ 25966 h 25966"/>
              <a:gd name="connsiteX5" fmla="*/ 51931 w 51931"/>
              <a:gd name="connsiteY5" fmla="*/ 12983 h 25966"/>
              <a:gd name="connsiteX6" fmla="*/ 38948 w 51931"/>
              <a:gd name="connsiteY6" fmla="*/ 0 h 25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31" h="25966">
                <a:moveTo>
                  <a:pt x="38948" y="0"/>
                </a:moveTo>
                <a:lnTo>
                  <a:pt x="12983" y="0"/>
                </a:lnTo>
                <a:cubicBezTo>
                  <a:pt x="5807" y="0"/>
                  <a:pt x="0" y="5807"/>
                  <a:pt x="0" y="12983"/>
                </a:cubicBezTo>
                <a:cubicBezTo>
                  <a:pt x="0" y="20159"/>
                  <a:pt x="5807" y="25966"/>
                  <a:pt x="12983" y="25966"/>
                </a:cubicBezTo>
                <a:lnTo>
                  <a:pt x="38948" y="25966"/>
                </a:lnTo>
                <a:cubicBezTo>
                  <a:pt x="46124" y="25966"/>
                  <a:pt x="51931" y="20159"/>
                  <a:pt x="51931" y="12983"/>
                </a:cubicBezTo>
                <a:cubicBezTo>
                  <a:pt x="51931" y="5807"/>
                  <a:pt x="46124" y="0"/>
                  <a:pt x="38948" y="0"/>
                </a:cubicBezTo>
                <a:close/>
              </a:path>
            </a:pathLst>
          </a:custGeom>
          <a:solidFill>
            <a:schemeClr val="bg1"/>
          </a:solidFill>
          <a:ln w="1198" cap="flat">
            <a:noFill/>
            <a:prstDash val="solid"/>
            <a:miter/>
          </a:ln>
        </p:spPr>
        <p:txBody>
          <a:bodyPr rtlCol="0" anchor="ctr"/>
          <a:lstStyle/>
          <a:p>
            <a:endParaRPr lang="es-MX" sz="567"/>
          </a:p>
        </p:txBody>
      </p:sp>
      <p:sp>
        <p:nvSpPr>
          <p:cNvPr id="566" name="Forma libre 182">
            <a:extLst>
              <a:ext uri="{FF2B5EF4-FFF2-40B4-BE49-F238E27FC236}">
                <a16:creationId xmlns:a16="http://schemas.microsoft.com/office/drawing/2014/main" id="{857FC2AF-6AEF-4969-A00A-8E4E4F7B3FCA}"/>
              </a:ext>
            </a:extLst>
          </p:cNvPr>
          <p:cNvSpPr/>
          <p:nvPr/>
        </p:nvSpPr>
        <p:spPr>
          <a:xfrm>
            <a:off x="1147295" y="2783987"/>
            <a:ext cx="495190" cy="495190"/>
          </a:xfrm>
          <a:custGeom>
            <a:avLst/>
            <a:gdLst>
              <a:gd name="connsiteX0" fmla="*/ 567431 w 571234"/>
              <a:gd name="connsiteY0" fmla="*/ 530716 h 571235"/>
              <a:gd name="connsiteX1" fmla="*/ 416098 w 571234"/>
              <a:gd name="connsiteY1" fmla="*/ 379381 h 571235"/>
              <a:gd name="connsiteX2" fmla="*/ 464462 w 571234"/>
              <a:gd name="connsiteY2" fmla="*/ 196446 h 571235"/>
              <a:gd name="connsiteX3" fmla="*/ 272999 w 571234"/>
              <a:gd name="connsiteY3" fmla="*/ 3228 h 571235"/>
              <a:gd name="connsiteX4" fmla="*/ 3228 w 571234"/>
              <a:gd name="connsiteY4" fmla="*/ 272999 h 571235"/>
              <a:gd name="connsiteX5" fmla="*/ 196446 w 571234"/>
              <a:gd name="connsiteY5" fmla="*/ 464462 h 571235"/>
              <a:gd name="connsiteX6" fmla="*/ 379381 w 571234"/>
              <a:gd name="connsiteY6" fmla="*/ 416098 h 571235"/>
              <a:gd name="connsiteX7" fmla="*/ 530716 w 571234"/>
              <a:gd name="connsiteY7" fmla="*/ 567433 h 571235"/>
              <a:gd name="connsiteX8" fmla="*/ 549076 w 571234"/>
              <a:gd name="connsiteY8" fmla="*/ 567433 h 571235"/>
              <a:gd name="connsiteX9" fmla="*/ 567433 w 571234"/>
              <a:gd name="connsiteY9" fmla="*/ 549076 h 571235"/>
              <a:gd name="connsiteX10" fmla="*/ 567431 w 571234"/>
              <a:gd name="connsiteY10" fmla="*/ 530716 h 571235"/>
              <a:gd name="connsiteX11" fmla="*/ 233688 w 571234"/>
              <a:gd name="connsiteY11" fmla="*/ 415444 h 571235"/>
              <a:gd name="connsiteX12" fmla="*/ 51931 w 571234"/>
              <a:gd name="connsiteY12" fmla="*/ 233688 h 571235"/>
              <a:gd name="connsiteX13" fmla="*/ 233688 w 571234"/>
              <a:gd name="connsiteY13" fmla="*/ 51931 h 571235"/>
              <a:gd name="connsiteX14" fmla="*/ 415444 w 571234"/>
              <a:gd name="connsiteY14" fmla="*/ 233688 h 571235"/>
              <a:gd name="connsiteX15" fmla="*/ 233688 w 571234"/>
              <a:gd name="connsiteY15" fmla="*/ 415444 h 571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234" h="571235">
                <a:moveTo>
                  <a:pt x="567431" y="530716"/>
                </a:moveTo>
                <a:lnTo>
                  <a:pt x="416098" y="379381"/>
                </a:lnTo>
                <a:cubicBezTo>
                  <a:pt x="455202" y="330521"/>
                  <a:pt x="475295" y="265815"/>
                  <a:pt x="464462" y="196446"/>
                </a:cubicBezTo>
                <a:cubicBezTo>
                  <a:pt x="449179" y="98592"/>
                  <a:pt x="370736" y="19249"/>
                  <a:pt x="272999" y="3228"/>
                </a:cubicBezTo>
                <a:cubicBezTo>
                  <a:pt x="113555" y="-22910"/>
                  <a:pt x="-22910" y="113555"/>
                  <a:pt x="3228" y="272999"/>
                </a:cubicBezTo>
                <a:cubicBezTo>
                  <a:pt x="19249" y="370736"/>
                  <a:pt x="98592" y="449179"/>
                  <a:pt x="196446" y="464462"/>
                </a:cubicBezTo>
                <a:cubicBezTo>
                  <a:pt x="265815" y="475295"/>
                  <a:pt x="330521" y="455200"/>
                  <a:pt x="379381" y="416098"/>
                </a:cubicBezTo>
                <a:lnTo>
                  <a:pt x="530716" y="567433"/>
                </a:lnTo>
                <a:cubicBezTo>
                  <a:pt x="535786" y="572503"/>
                  <a:pt x="544005" y="572503"/>
                  <a:pt x="549076" y="567433"/>
                </a:cubicBezTo>
                <a:lnTo>
                  <a:pt x="567433" y="549076"/>
                </a:lnTo>
                <a:cubicBezTo>
                  <a:pt x="572502" y="544005"/>
                  <a:pt x="572502" y="535785"/>
                  <a:pt x="567431" y="530716"/>
                </a:cubicBezTo>
                <a:close/>
                <a:moveTo>
                  <a:pt x="233688" y="415444"/>
                </a:moveTo>
                <a:cubicBezTo>
                  <a:pt x="133478" y="415444"/>
                  <a:pt x="51931" y="333897"/>
                  <a:pt x="51931" y="233688"/>
                </a:cubicBezTo>
                <a:cubicBezTo>
                  <a:pt x="51931" y="133478"/>
                  <a:pt x="133478" y="51931"/>
                  <a:pt x="233688" y="51931"/>
                </a:cubicBezTo>
                <a:cubicBezTo>
                  <a:pt x="333897" y="51931"/>
                  <a:pt x="415444" y="133478"/>
                  <a:pt x="415444" y="233688"/>
                </a:cubicBezTo>
                <a:cubicBezTo>
                  <a:pt x="415444" y="333897"/>
                  <a:pt x="333897" y="415444"/>
                  <a:pt x="233688" y="415444"/>
                </a:cubicBezTo>
                <a:close/>
              </a:path>
            </a:pathLst>
          </a:custGeom>
          <a:solidFill>
            <a:schemeClr val="bg1"/>
          </a:solidFill>
          <a:ln w="1198" cap="flat">
            <a:noFill/>
            <a:prstDash val="solid"/>
            <a:miter/>
          </a:ln>
        </p:spPr>
        <p:txBody>
          <a:bodyPr rtlCol="0" anchor="ctr"/>
          <a:lstStyle/>
          <a:p>
            <a:endParaRPr lang="es-MX" sz="567"/>
          </a:p>
        </p:txBody>
      </p:sp>
      <p:sp>
        <p:nvSpPr>
          <p:cNvPr id="567" name="Forma libre 183">
            <a:extLst>
              <a:ext uri="{FF2B5EF4-FFF2-40B4-BE49-F238E27FC236}">
                <a16:creationId xmlns:a16="http://schemas.microsoft.com/office/drawing/2014/main" id="{3F07CE55-AB67-4F27-8C30-421E56BA171A}"/>
              </a:ext>
            </a:extLst>
          </p:cNvPr>
          <p:cNvSpPr/>
          <p:nvPr/>
        </p:nvSpPr>
        <p:spPr>
          <a:xfrm>
            <a:off x="1327364" y="2863140"/>
            <a:ext cx="146306" cy="145934"/>
          </a:xfrm>
          <a:custGeom>
            <a:avLst/>
            <a:gdLst>
              <a:gd name="connsiteX0" fmla="*/ 59538 w 168774"/>
              <a:gd name="connsiteY0" fmla="*/ 12551 h 168344"/>
              <a:gd name="connsiteX1" fmla="*/ 12983 w 168774"/>
              <a:gd name="connsiteY1" fmla="*/ 59106 h 168344"/>
              <a:gd name="connsiteX2" fmla="*/ 0 w 168774"/>
              <a:gd name="connsiteY2" fmla="*/ 90447 h 168344"/>
              <a:gd name="connsiteX3" fmla="*/ 11055 w 168774"/>
              <a:gd name="connsiteY3" fmla="*/ 119202 h 168344"/>
              <a:gd name="connsiteX4" fmla="*/ 29363 w 168774"/>
              <a:gd name="connsiteY4" fmla="*/ 120571 h 168344"/>
              <a:gd name="connsiteX5" fmla="*/ 30732 w 168774"/>
              <a:gd name="connsiteY5" fmla="*/ 102263 h 168344"/>
              <a:gd name="connsiteX6" fmla="*/ 25965 w 168774"/>
              <a:gd name="connsiteY6" fmla="*/ 90447 h 168344"/>
              <a:gd name="connsiteX7" fmla="*/ 31341 w 168774"/>
              <a:gd name="connsiteY7" fmla="*/ 77464 h 168344"/>
              <a:gd name="connsiteX8" fmla="*/ 77896 w 168774"/>
              <a:gd name="connsiteY8" fmla="*/ 30909 h 168344"/>
              <a:gd name="connsiteX9" fmla="*/ 103861 w 168774"/>
              <a:gd name="connsiteY9" fmla="*/ 30909 h 168344"/>
              <a:gd name="connsiteX10" fmla="*/ 137434 w 168774"/>
              <a:gd name="connsiteY10" fmla="*/ 64482 h 168344"/>
              <a:gd name="connsiteX11" fmla="*/ 142810 w 168774"/>
              <a:gd name="connsiteY11" fmla="*/ 77466 h 168344"/>
              <a:gd name="connsiteX12" fmla="*/ 137434 w 168774"/>
              <a:gd name="connsiteY12" fmla="*/ 90449 h 168344"/>
              <a:gd name="connsiteX13" fmla="*/ 90879 w 168774"/>
              <a:gd name="connsiteY13" fmla="*/ 137004 h 168344"/>
              <a:gd name="connsiteX14" fmla="*/ 66080 w 168774"/>
              <a:gd name="connsiteY14" fmla="*/ 137612 h 168344"/>
              <a:gd name="connsiteX15" fmla="*/ 47772 w 168774"/>
              <a:gd name="connsiteY15" fmla="*/ 138981 h 168344"/>
              <a:gd name="connsiteX16" fmla="*/ 49141 w 168774"/>
              <a:gd name="connsiteY16" fmla="*/ 157289 h 168344"/>
              <a:gd name="connsiteX17" fmla="*/ 77896 w 168774"/>
              <a:gd name="connsiteY17" fmla="*/ 168344 h 168344"/>
              <a:gd name="connsiteX18" fmla="*/ 109237 w 168774"/>
              <a:gd name="connsiteY18" fmla="*/ 155361 h 168344"/>
              <a:gd name="connsiteX19" fmla="*/ 155792 w 168774"/>
              <a:gd name="connsiteY19" fmla="*/ 108806 h 168344"/>
              <a:gd name="connsiteX20" fmla="*/ 168775 w 168774"/>
              <a:gd name="connsiteY20" fmla="*/ 77466 h 168344"/>
              <a:gd name="connsiteX21" fmla="*/ 155792 w 168774"/>
              <a:gd name="connsiteY21" fmla="*/ 46125 h 168344"/>
              <a:gd name="connsiteX22" fmla="*/ 122220 w 168774"/>
              <a:gd name="connsiteY22" fmla="*/ 12553 h 168344"/>
              <a:gd name="connsiteX23" fmla="*/ 59538 w 168774"/>
              <a:gd name="connsiteY23" fmla="*/ 12551 h 168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8774" h="168344">
                <a:moveTo>
                  <a:pt x="59538" y="12551"/>
                </a:moveTo>
                <a:lnTo>
                  <a:pt x="12983" y="59106"/>
                </a:lnTo>
                <a:cubicBezTo>
                  <a:pt x="4615" y="67474"/>
                  <a:pt x="0" y="78606"/>
                  <a:pt x="0" y="90447"/>
                </a:cubicBezTo>
                <a:cubicBezTo>
                  <a:pt x="0" y="100717"/>
                  <a:pt x="3930" y="110935"/>
                  <a:pt x="11055" y="119202"/>
                </a:cubicBezTo>
                <a:cubicBezTo>
                  <a:pt x="15720" y="124679"/>
                  <a:pt x="23987" y="125236"/>
                  <a:pt x="29363" y="120571"/>
                </a:cubicBezTo>
                <a:cubicBezTo>
                  <a:pt x="34789" y="115880"/>
                  <a:pt x="35398" y="107690"/>
                  <a:pt x="30732" y="102263"/>
                </a:cubicBezTo>
                <a:cubicBezTo>
                  <a:pt x="28551" y="99728"/>
                  <a:pt x="25965" y="95644"/>
                  <a:pt x="25965" y="90447"/>
                </a:cubicBezTo>
                <a:cubicBezTo>
                  <a:pt x="25965" y="85553"/>
                  <a:pt x="27867" y="80938"/>
                  <a:pt x="31341" y="77464"/>
                </a:cubicBezTo>
                <a:lnTo>
                  <a:pt x="77896" y="30909"/>
                </a:lnTo>
                <a:cubicBezTo>
                  <a:pt x="84843" y="23962"/>
                  <a:pt x="96913" y="23962"/>
                  <a:pt x="103861" y="30909"/>
                </a:cubicBezTo>
                <a:lnTo>
                  <a:pt x="137434" y="64482"/>
                </a:lnTo>
                <a:cubicBezTo>
                  <a:pt x="140908" y="67956"/>
                  <a:pt x="142810" y="72571"/>
                  <a:pt x="142810" y="77466"/>
                </a:cubicBezTo>
                <a:cubicBezTo>
                  <a:pt x="142810" y="82360"/>
                  <a:pt x="140908" y="86975"/>
                  <a:pt x="137434" y="90449"/>
                </a:cubicBezTo>
                <a:lnTo>
                  <a:pt x="90879" y="137004"/>
                </a:lnTo>
                <a:cubicBezTo>
                  <a:pt x="83703" y="144154"/>
                  <a:pt x="71000" y="141846"/>
                  <a:pt x="66080" y="137612"/>
                </a:cubicBezTo>
                <a:cubicBezTo>
                  <a:pt x="60730" y="132971"/>
                  <a:pt x="52463" y="133530"/>
                  <a:pt x="47772" y="138981"/>
                </a:cubicBezTo>
                <a:cubicBezTo>
                  <a:pt x="43107" y="144407"/>
                  <a:pt x="43715" y="152599"/>
                  <a:pt x="49141" y="157289"/>
                </a:cubicBezTo>
                <a:cubicBezTo>
                  <a:pt x="57408" y="164414"/>
                  <a:pt x="67627" y="168344"/>
                  <a:pt x="77896" y="168344"/>
                </a:cubicBezTo>
                <a:cubicBezTo>
                  <a:pt x="89737" y="168344"/>
                  <a:pt x="100869" y="163729"/>
                  <a:pt x="109237" y="155361"/>
                </a:cubicBezTo>
                <a:lnTo>
                  <a:pt x="155792" y="108806"/>
                </a:lnTo>
                <a:cubicBezTo>
                  <a:pt x="164160" y="100439"/>
                  <a:pt x="168775" y="89307"/>
                  <a:pt x="168775" y="77466"/>
                </a:cubicBezTo>
                <a:cubicBezTo>
                  <a:pt x="168775" y="65624"/>
                  <a:pt x="164160" y="54492"/>
                  <a:pt x="155792" y="46125"/>
                </a:cubicBezTo>
                <a:lnTo>
                  <a:pt x="122220" y="12553"/>
                </a:lnTo>
                <a:cubicBezTo>
                  <a:pt x="105484" y="-4184"/>
                  <a:pt x="76273" y="-4184"/>
                  <a:pt x="59538" y="12551"/>
                </a:cubicBezTo>
                <a:close/>
              </a:path>
            </a:pathLst>
          </a:custGeom>
          <a:solidFill>
            <a:schemeClr val="bg1"/>
          </a:solidFill>
          <a:ln w="1198" cap="flat">
            <a:noFill/>
            <a:prstDash val="solid"/>
            <a:miter/>
          </a:ln>
        </p:spPr>
        <p:txBody>
          <a:bodyPr rtlCol="0" anchor="ctr"/>
          <a:lstStyle/>
          <a:p>
            <a:endParaRPr lang="es-MX" sz="567"/>
          </a:p>
        </p:txBody>
      </p:sp>
      <p:sp>
        <p:nvSpPr>
          <p:cNvPr id="568" name="Forma libre 184">
            <a:extLst>
              <a:ext uri="{FF2B5EF4-FFF2-40B4-BE49-F238E27FC236}">
                <a16:creationId xmlns:a16="http://schemas.microsoft.com/office/drawing/2014/main" id="{7E693820-6689-49D5-A4D1-95BC60AA762B}"/>
              </a:ext>
            </a:extLst>
          </p:cNvPr>
          <p:cNvSpPr/>
          <p:nvPr/>
        </p:nvSpPr>
        <p:spPr>
          <a:xfrm>
            <a:off x="1226075" y="2964369"/>
            <a:ext cx="146306" cy="145993"/>
          </a:xfrm>
          <a:custGeom>
            <a:avLst/>
            <a:gdLst>
              <a:gd name="connsiteX0" fmla="*/ 139411 w 168774"/>
              <a:gd name="connsiteY0" fmla="*/ 47412 h 168412"/>
              <a:gd name="connsiteX1" fmla="*/ 138041 w 168774"/>
              <a:gd name="connsiteY1" fmla="*/ 65720 h 168412"/>
              <a:gd name="connsiteX2" fmla="*/ 142809 w 168774"/>
              <a:gd name="connsiteY2" fmla="*/ 77536 h 168412"/>
              <a:gd name="connsiteX3" fmla="*/ 137433 w 168774"/>
              <a:gd name="connsiteY3" fmla="*/ 90519 h 168412"/>
              <a:gd name="connsiteX4" fmla="*/ 90878 w 168774"/>
              <a:gd name="connsiteY4" fmla="*/ 137074 h 168412"/>
              <a:gd name="connsiteX5" fmla="*/ 64913 w 168774"/>
              <a:gd name="connsiteY5" fmla="*/ 137074 h 168412"/>
              <a:gd name="connsiteX6" fmla="*/ 31341 w 168774"/>
              <a:gd name="connsiteY6" fmla="*/ 103501 h 168412"/>
              <a:gd name="connsiteX7" fmla="*/ 25965 w 168774"/>
              <a:gd name="connsiteY7" fmla="*/ 90518 h 168412"/>
              <a:gd name="connsiteX8" fmla="*/ 31341 w 168774"/>
              <a:gd name="connsiteY8" fmla="*/ 77535 h 168412"/>
              <a:gd name="connsiteX9" fmla="*/ 77896 w 168774"/>
              <a:gd name="connsiteY9" fmla="*/ 30980 h 168412"/>
              <a:gd name="connsiteX10" fmla="*/ 102695 w 168774"/>
              <a:gd name="connsiteY10" fmla="*/ 30372 h 168412"/>
              <a:gd name="connsiteX11" fmla="*/ 121003 w 168774"/>
              <a:gd name="connsiteY11" fmla="*/ 29002 h 168412"/>
              <a:gd name="connsiteX12" fmla="*/ 119634 w 168774"/>
              <a:gd name="connsiteY12" fmla="*/ 10694 h 168412"/>
              <a:gd name="connsiteX13" fmla="*/ 59538 w 168774"/>
              <a:gd name="connsiteY13" fmla="*/ 12621 h 168412"/>
              <a:gd name="connsiteX14" fmla="*/ 12983 w 168774"/>
              <a:gd name="connsiteY14" fmla="*/ 59176 h 168412"/>
              <a:gd name="connsiteX15" fmla="*/ 0 w 168774"/>
              <a:gd name="connsiteY15" fmla="*/ 90517 h 168412"/>
              <a:gd name="connsiteX16" fmla="*/ 12983 w 168774"/>
              <a:gd name="connsiteY16" fmla="*/ 121858 h 168412"/>
              <a:gd name="connsiteX17" fmla="*/ 46555 w 168774"/>
              <a:gd name="connsiteY17" fmla="*/ 155430 h 168412"/>
              <a:gd name="connsiteX18" fmla="*/ 77896 w 168774"/>
              <a:gd name="connsiteY18" fmla="*/ 168413 h 168412"/>
              <a:gd name="connsiteX19" fmla="*/ 109237 w 168774"/>
              <a:gd name="connsiteY19" fmla="*/ 155430 h 168412"/>
              <a:gd name="connsiteX20" fmla="*/ 155792 w 168774"/>
              <a:gd name="connsiteY20" fmla="*/ 108875 h 168412"/>
              <a:gd name="connsiteX21" fmla="*/ 168775 w 168774"/>
              <a:gd name="connsiteY21" fmla="*/ 77534 h 168412"/>
              <a:gd name="connsiteX22" fmla="*/ 157720 w 168774"/>
              <a:gd name="connsiteY22" fmla="*/ 48779 h 168412"/>
              <a:gd name="connsiteX23" fmla="*/ 139411 w 168774"/>
              <a:gd name="connsiteY23" fmla="*/ 47412 h 168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8774" h="168412">
                <a:moveTo>
                  <a:pt x="139411" y="47412"/>
                </a:moveTo>
                <a:cubicBezTo>
                  <a:pt x="133985" y="52103"/>
                  <a:pt x="133376" y="60293"/>
                  <a:pt x="138041" y="65720"/>
                </a:cubicBezTo>
                <a:cubicBezTo>
                  <a:pt x="140222" y="68256"/>
                  <a:pt x="142809" y="72339"/>
                  <a:pt x="142809" y="77536"/>
                </a:cubicBezTo>
                <a:cubicBezTo>
                  <a:pt x="142809" y="82430"/>
                  <a:pt x="140906" y="87046"/>
                  <a:pt x="137433" y="90519"/>
                </a:cubicBezTo>
                <a:lnTo>
                  <a:pt x="90878" y="137074"/>
                </a:lnTo>
                <a:cubicBezTo>
                  <a:pt x="83930" y="144022"/>
                  <a:pt x="71860" y="144022"/>
                  <a:pt x="64913" y="137074"/>
                </a:cubicBezTo>
                <a:lnTo>
                  <a:pt x="31341" y="103501"/>
                </a:lnTo>
                <a:cubicBezTo>
                  <a:pt x="27866" y="100027"/>
                  <a:pt x="25965" y="95412"/>
                  <a:pt x="25965" y="90518"/>
                </a:cubicBezTo>
                <a:cubicBezTo>
                  <a:pt x="25965" y="85624"/>
                  <a:pt x="27867" y="81009"/>
                  <a:pt x="31341" y="77535"/>
                </a:cubicBezTo>
                <a:lnTo>
                  <a:pt x="77896" y="30980"/>
                </a:lnTo>
                <a:cubicBezTo>
                  <a:pt x="85072" y="23804"/>
                  <a:pt x="97775" y="26137"/>
                  <a:pt x="102695" y="30372"/>
                </a:cubicBezTo>
                <a:cubicBezTo>
                  <a:pt x="108071" y="35037"/>
                  <a:pt x="116336" y="34505"/>
                  <a:pt x="121003" y="29002"/>
                </a:cubicBezTo>
                <a:cubicBezTo>
                  <a:pt x="125668" y="23576"/>
                  <a:pt x="125059" y="15385"/>
                  <a:pt x="119634" y="10694"/>
                </a:cubicBezTo>
                <a:cubicBezTo>
                  <a:pt x="101833" y="-4646"/>
                  <a:pt x="75183" y="-3024"/>
                  <a:pt x="59538" y="12621"/>
                </a:cubicBezTo>
                <a:lnTo>
                  <a:pt x="12983" y="59176"/>
                </a:lnTo>
                <a:cubicBezTo>
                  <a:pt x="4615" y="67544"/>
                  <a:pt x="0" y="78675"/>
                  <a:pt x="0" y="90517"/>
                </a:cubicBezTo>
                <a:cubicBezTo>
                  <a:pt x="0" y="102358"/>
                  <a:pt x="4615" y="113490"/>
                  <a:pt x="12983" y="121858"/>
                </a:cubicBezTo>
                <a:lnTo>
                  <a:pt x="46555" y="155430"/>
                </a:lnTo>
                <a:cubicBezTo>
                  <a:pt x="54923" y="163797"/>
                  <a:pt x="66055" y="168413"/>
                  <a:pt x="77896" y="168413"/>
                </a:cubicBezTo>
                <a:cubicBezTo>
                  <a:pt x="89737" y="168413"/>
                  <a:pt x="100869" y="163797"/>
                  <a:pt x="109237" y="155430"/>
                </a:cubicBezTo>
                <a:lnTo>
                  <a:pt x="155792" y="108875"/>
                </a:lnTo>
                <a:cubicBezTo>
                  <a:pt x="164160" y="100507"/>
                  <a:pt x="168775" y="89375"/>
                  <a:pt x="168775" y="77534"/>
                </a:cubicBezTo>
                <a:cubicBezTo>
                  <a:pt x="168775" y="67264"/>
                  <a:pt x="164845" y="57046"/>
                  <a:pt x="157720" y="48779"/>
                </a:cubicBezTo>
                <a:cubicBezTo>
                  <a:pt x="153053" y="43329"/>
                  <a:pt x="144812" y="42772"/>
                  <a:pt x="139411" y="47412"/>
                </a:cubicBezTo>
                <a:close/>
              </a:path>
            </a:pathLst>
          </a:custGeom>
          <a:solidFill>
            <a:schemeClr val="bg1"/>
          </a:solidFill>
          <a:ln w="1198" cap="flat">
            <a:noFill/>
            <a:prstDash val="solid"/>
            <a:miter/>
          </a:ln>
        </p:spPr>
        <p:txBody>
          <a:bodyPr rtlCol="0" anchor="ctr"/>
          <a:lstStyle/>
          <a:p>
            <a:endParaRPr lang="es-MX" sz="567"/>
          </a:p>
        </p:txBody>
      </p:sp>
      <p:sp>
        <p:nvSpPr>
          <p:cNvPr id="569" name="Forma libre 186">
            <a:extLst>
              <a:ext uri="{FF2B5EF4-FFF2-40B4-BE49-F238E27FC236}">
                <a16:creationId xmlns:a16="http://schemas.microsoft.com/office/drawing/2014/main" id="{7C977ED2-4D96-4535-A203-B5408CB5016A}"/>
              </a:ext>
            </a:extLst>
          </p:cNvPr>
          <p:cNvSpPr/>
          <p:nvPr/>
        </p:nvSpPr>
        <p:spPr>
          <a:xfrm>
            <a:off x="7066704" y="3903328"/>
            <a:ext cx="147513" cy="147513"/>
          </a:xfrm>
          <a:custGeom>
            <a:avLst/>
            <a:gdLst>
              <a:gd name="connsiteX0" fmla="*/ 166493 w 166493"/>
              <a:gd name="connsiteY0" fmla="*/ 83247 h 166493"/>
              <a:gd name="connsiteX1" fmla="*/ 83247 w 166493"/>
              <a:gd name="connsiteY1" fmla="*/ 166493 h 166493"/>
              <a:gd name="connsiteX2" fmla="*/ 0 w 166493"/>
              <a:gd name="connsiteY2" fmla="*/ 83247 h 166493"/>
              <a:gd name="connsiteX3" fmla="*/ 83247 w 166493"/>
              <a:gd name="connsiteY3" fmla="*/ 0 h 166493"/>
              <a:gd name="connsiteX4" fmla="*/ 166493 w 166493"/>
              <a:gd name="connsiteY4" fmla="*/ 83247 h 166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493" h="166493">
                <a:moveTo>
                  <a:pt x="166493" y="83247"/>
                </a:moveTo>
                <a:cubicBezTo>
                  <a:pt x="166493" y="129222"/>
                  <a:pt x="129222" y="166493"/>
                  <a:pt x="83247" y="166493"/>
                </a:cubicBezTo>
                <a:cubicBezTo>
                  <a:pt x="37271" y="166493"/>
                  <a:pt x="0" y="129222"/>
                  <a:pt x="0" y="83247"/>
                </a:cubicBezTo>
                <a:cubicBezTo>
                  <a:pt x="0" y="37271"/>
                  <a:pt x="37271" y="0"/>
                  <a:pt x="83247" y="0"/>
                </a:cubicBezTo>
                <a:cubicBezTo>
                  <a:pt x="129222" y="0"/>
                  <a:pt x="166493" y="37271"/>
                  <a:pt x="166493" y="83247"/>
                </a:cubicBezTo>
                <a:close/>
              </a:path>
            </a:pathLst>
          </a:custGeom>
          <a:solidFill>
            <a:schemeClr val="bg1"/>
          </a:solidFill>
          <a:ln w="1098" cap="flat">
            <a:noFill/>
            <a:prstDash val="solid"/>
            <a:miter/>
          </a:ln>
        </p:spPr>
        <p:txBody>
          <a:bodyPr rtlCol="0" anchor="ctr"/>
          <a:lstStyle/>
          <a:p>
            <a:endParaRPr lang="es-MX" sz="567"/>
          </a:p>
        </p:txBody>
      </p:sp>
      <p:sp>
        <p:nvSpPr>
          <p:cNvPr id="570" name="Forma libre 187">
            <a:extLst>
              <a:ext uri="{FF2B5EF4-FFF2-40B4-BE49-F238E27FC236}">
                <a16:creationId xmlns:a16="http://schemas.microsoft.com/office/drawing/2014/main" id="{B95E3D24-B569-4DE4-8FAF-74E4292DF94D}"/>
              </a:ext>
            </a:extLst>
          </p:cNvPr>
          <p:cNvSpPr/>
          <p:nvPr/>
        </p:nvSpPr>
        <p:spPr>
          <a:xfrm>
            <a:off x="6992950" y="4071914"/>
            <a:ext cx="295023" cy="126438"/>
          </a:xfrm>
          <a:custGeom>
            <a:avLst/>
            <a:gdLst>
              <a:gd name="connsiteX0" fmla="*/ 38662 w 332983"/>
              <a:gd name="connsiteY0" fmla="*/ 34039 h 142707"/>
              <a:gd name="connsiteX1" fmla="*/ 0 w 332983"/>
              <a:gd name="connsiteY1" fmla="*/ 97636 h 142707"/>
              <a:gd name="connsiteX2" fmla="*/ 0 w 332983"/>
              <a:gd name="connsiteY2" fmla="*/ 108517 h 142707"/>
              <a:gd name="connsiteX3" fmla="*/ 33981 w 332983"/>
              <a:gd name="connsiteY3" fmla="*/ 142708 h 142707"/>
              <a:gd name="connsiteX4" fmla="*/ 299003 w 332983"/>
              <a:gd name="connsiteY4" fmla="*/ 142708 h 142707"/>
              <a:gd name="connsiteX5" fmla="*/ 332984 w 332983"/>
              <a:gd name="connsiteY5" fmla="*/ 108517 h 142707"/>
              <a:gd name="connsiteX6" fmla="*/ 332984 w 332983"/>
              <a:gd name="connsiteY6" fmla="*/ 97636 h 142707"/>
              <a:gd name="connsiteX7" fmla="*/ 294322 w 332983"/>
              <a:gd name="connsiteY7" fmla="*/ 34039 h 142707"/>
              <a:gd name="connsiteX8" fmla="*/ 166492 w 332983"/>
              <a:gd name="connsiteY8" fmla="*/ 0 h 142707"/>
              <a:gd name="connsiteX9" fmla="*/ 38662 w 332983"/>
              <a:gd name="connsiteY9" fmla="*/ 34039 h 142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2983" h="142707">
                <a:moveTo>
                  <a:pt x="38662" y="34039"/>
                </a:moveTo>
                <a:cubicBezTo>
                  <a:pt x="14807" y="46408"/>
                  <a:pt x="0" y="70773"/>
                  <a:pt x="0" y="97636"/>
                </a:cubicBezTo>
                <a:lnTo>
                  <a:pt x="0" y="108517"/>
                </a:lnTo>
                <a:cubicBezTo>
                  <a:pt x="0" y="127366"/>
                  <a:pt x="15249" y="142708"/>
                  <a:pt x="33981" y="142708"/>
                </a:cubicBezTo>
                <a:lnTo>
                  <a:pt x="299003" y="142708"/>
                </a:lnTo>
                <a:cubicBezTo>
                  <a:pt x="317735" y="142708"/>
                  <a:pt x="332984" y="127367"/>
                  <a:pt x="332984" y="108517"/>
                </a:cubicBezTo>
                <a:lnTo>
                  <a:pt x="332984" y="97636"/>
                </a:lnTo>
                <a:cubicBezTo>
                  <a:pt x="332984" y="70773"/>
                  <a:pt x="318177" y="46408"/>
                  <a:pt x="294322" y="34039"/>
                </a:cubicBezTo>
                <a:cubicBezTo>
                  <a:pt x="264383" y="18512"/>
                  <a:pt x="217894" y="0"/>
                  <a:pt x="166492" y="0"/>
                </a:cubicBezTo>
                <a:cubicBezTo>
                  <a:pt x="115090" y="0"/>
                  <a:pt x="68601" y="18512"/>
                  <a:pt x="38662" y="34039"/>
                </a:cubicBezTo>
                <a:close/>
              </a:path>
            </a:pathLst>
          </a:custGeom>
          <a:solidFill>
            <a:schemeClr val="bg1"/>
          </a:solidFill>
          <a:ln w="1098" cap="flat">
            <a:noFill/>
            <a:prstDash val="solid"/>
            <a:miter/>
          </a:ln>
        </p:spPr>
        <p:txBody>
          <a:bodyPr rtlCol="0" anchor="ctr"/>
          <a:lstStyle/>
          <a:p>
            <a:endParaRPr lang="es-MX" sz="567"/>
          </a:p>
        </p:txBody>
      </p:sp>
      <p:sp>
        <p:nvSpPr>
          <p:cNvPr id="571" name="Forma libre 188">
            <a:extLst>
              <a:ext uri="{FF2B5EF4-FFF2-40B4-BE49-F238E27FC236}">
                <a16:creationId xmlns:a16="http://schemas.microsoft.com/office/drawing/2014/main" id="{D9C044C2-3D7B-489C-AC95-CDA7E5BC286B}"/>
              </a:ext>
            </a:extLst>
          </p:cNvPr>
          <p:cNvSpPr/>
          <p:nvPr/>
        </p:nvSpPr>
        <p:spPr>
          <a:xfrm>
            <a:off x="7129924" y="3797963"/>
            <a:ext cx="263412" cy="499877"/>
          </a:xfrm>
          <a:custGeom>
            <a:avLst/>
            <a:gdLst>
              <a:gd name="connsiteX0" fmla="*/ 89771 w 297304"/>
              <a:gd name="connsiteY0" fmla="*/ 10812 h 564195"/>
              <a:gd name="connsiteX1" fmla="*/ 88568 w 297304"/>
              <a:gd name="connsiteY1" fmla="*/ 10634 h 564195"/>
              <a:gd name="connsiteX2" fmla="*/ 87576 w 297304"/>
              <a:gd name="connsiteY2" fmla="*/ 10150 h 564195"/>
              <a:gd name="connsiteX3" fmla="*/ 11890 w 297304"/>
              <a:gd name="connsiteY3" fmla="*/ 0 h 564195"/>
              <a:gd name="connsiteX4" fmla="*/ 938 w 297304"/>
              <a:gd name="connsiteY4" fmla="*/ 7258 h 564195"/>
              <a:gd name="connsiteX5" fmla="*/ 3354 w 297304"/>
              <a:gd name="connsiteY5" fmla="*/ 20172 h 564195"/>
              <a:gd name="connsiteX6" fmla="*/ 66288 w 297304"/>
              <a:gd name="connsiteY6" fmla="*/ 85081 h 564195"/>
              <a:gd name="connsiteX7" fmla="*/ 74824 w 297304"/>
              <a:gd name="connsiteY7" fmla="*/ 88693 h 564195"/>
              <a:gd name="connsiteX8" fmla="*/ 78319 w 297304"/>
              <a:gd name="connsiteY8" fmla="*/ 88170 h 564195"/>
              <a:gd name="connsiteX9" fmla="*/ 86542 w 297304"/>
              <a:gd name="connsiteY9" fmla="*/ 78844 h 564195"/>
              <a:gd name="connsiteX10" fmla="*/ 89679 w 297304"/>
              <a:gd name="connsiteY10" fmla="*/ 60819 h 564195"/>
              <a:gd name="connsiteX11" fmla="*/ 240153 w 297304"/>
              <a:gd name="connsiteY11" fmla="*/ 352425 h 564195"/>
              <a:gd name="connsiteX12" fmla="*/ 68623 w 297304"/>
              <a:gd name="connsiteY12" fmla="*/ 516192 h 564195"/>
              <a:gd name="connsiteX13" fmla="*/ 62465 w 297304"/>
              <a:gd name="connsiteY13" fmla="*/ 517853 h 564195"/>
              <a:gd name="connsiteX14" fmla="*/ 54079 w 297304"/>
              <a:gd name="connsiteY14" fmla="*/ 532433 h 564195"/>
              <a:gd name="connsiteX15" fmla="*/ 60275 w 297304"/>
              <a:gd name="connsiteY15" fmla="*/ 555397 h 564195"/>
              <a:gd name="connsiteX16" fmla="*/ 74855 w 297304"/>
              <a:gd name="connsiteY16" fmla="*/ 563781 h 564195"/>
              <a:gd name="connsiteX17" fmla="*/ 77773 w 297304"/>
              <a:gd name="connsiteY17" fmla="*/ 562994 h 564195"/>
              <a:gd name="connsiteX18" fmla="*/ 291715 w 297304"/>
              <a:gd name="connsiteY18" fmla="*/ 341635 h 564195"/>
              <a:gd name="connsiteX19" fmla="*/ 89771 w 297304"/>
              <a:gd name="connsiteY19" fmla="*/ 10812 h 56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97304" h="564195">
                <a:moveTo>
                  <a:pt x="89771" y="10812"/>
                </a:moveTo>
                <a:lnTo>
                  <a:pt x="88568" y="10634"/>
                </a:lnTo>
                <a:cubicBezTo>
                  <a:pt x="88217" y="10501"/>
                  <a:pt x="87943" y="10250"/>
                  <a:pt x="87576" y="10150"/>
                </a:cubicBezTo>
                <a:cubicBezTo>
                  <a:pt x="63060" y="3415"/>
                  <a:pt x="37591" y="0"/>
                  <a:pt x="11890" y="0"/>
                </a:cubicBezTo>
                <a:cubicBezTo>
                  <a:pt x="7117" y="0"/>
                  <a:pt x="2797" y="2857"/>
                  <a:pt x="938" y="7258"/>
                </a:cubicBezTo>
                <a:cubicBezTo>
                  <a:pt x="-920" y="11660"/>
                  <a:pt x="32" y="16746"/>
                  <a:pt x="3354" y="20172"/>
                </a:cubicBezTo>
                <a:lnTo>
                  <a:pt x="66288" y="85081"/>
                </a:lnTo>
                <a:cubicBezTo>
                  <a:pt x="68565" y="87426"/>
                  <a:pt x="71654" y="88693"/>
                  <a:pt x="74824" y="88693"/>
                </a:cubicBezTo>
                <a:cubicBezTo>
                  <a:pt x="75997" y="88693"/>
                  <a:pt x="77170" y="88519"/>
                  <a:pt x="78319" y="88170"/>
                </a:cubicBezTo>
                <a:cubicBezTo>
                  <a:pt x="82593" y="86845"/>
                  <a:pt x="85776" y="83245"/>
                  <a:pt x="86542" y="78844"/>
                </a:cubicBezTo>
                <a:lnTo>
                  <a:pt x="89679" y="60819"/>
                </a:lnTo>
                <a:cubicBezTo>
                  <a:pt x="205111" y="100921"/>
                  <a:pt x="276652" y="226088"/>
                  <a:pt x="240153" y="352425"/>
                </a:cubicBezTo>
                <a:cubicBezTo>
                  <a:pt x="216795" y="433281"/>
                  <a:pt x="149885" y="494285"/>
                  <a:pt x="68623" y="516192"/>
                </a:cubicBezTo>
                <a:lnTo>
                  <a:pt x="62465" y="517853"/>
                </a:lnTo>
                <a:cubicBezTo>
                  <a:pt x="56123" y="519563"/>
                  <a:pt x="52369" y="526091"/>
                  <a:pt x="54079" y="532433"/>
                </a:cubicBezTo>
                <a:lnTo>
                  <a:pt x="60275" y="555397"/>
                </a:lnTo>
                <a:cubicBezTo>
                  <a:pt x="61985" y="561740"/>
                  <a:pt x="68515" y="565494"/>
                  <a:pt x="74855" y="563781"/>
                </a:cubicBezTo>
                <a:lnTo>
                  <a:pt x="77773" y="562994"/>
                </a:lnTo>
                <a:cubicBezTo>
                  <a:pt x="184389" y="534212"/>
                  <a:pt x="270090" y="449929"/>
                  <a:pt x="291715" y="341635"/>
                </a:cubicBezTo>
                <a:cubicBezTo>
                  <a:pt x="321399" y="193009"/>
                  <a:pt x="229778" y="50571"/>
                  <a:pt x="89771" y="10812"/>
                </a:cubicBezTo>
                <a:close/>
              </a:path>
            </a:pathLst>
          </a:custGeom>
          <a:solidFill>
            <a:schemeClr val="bg1"/>
          </a:solidFill>
          <a:ln w="1098" cap="flat">
            <a:noFill/>
            <a:prstDash val="solid"/>
            <a:miter/>
          </a:ln>
        </p:spPr>
        <p:txBody>
          <a:bodyPr rtlCol="0" anchor="ctr"/>
          <a:lstStyle/>
          <a:p>
            <a:endParaRPr lang="es-MX" sz="567"/>
          </a:p>
        </p:txBody>
      </p:sp>
      <p:sp>
        <p:nvSpPr>
          <p:cNvPr id="572" name="Forma libre 189">
            <a:extLst>
              <a:ext uri="{FF2B5EF4-FFF2-40B4-BE49-F238E27FC236}">
                <a16:creationId xmlns:a16="http://schemas.microsoft.com/office/drawing/2014/main" id="{97A0FC46-50CB-4C9D-802C-00ABC9E2121B}"/>
              </a:ext>
            </a:extLst>
          </p:cNvPr>
          <p:cNvSpPr/>
          <p:nvPr/>
        </p:nvSpPr>
        <p:spPr>
          <a:xfrm>
            <a:off x="6887581" y="3803840"/>
            <a:ext cx="263412" cy="499878"/>
          </a:xfrm>
          <a:custGeom>
            <a:avLst/>
            <a:gdLst>
              <a:gd name="connsiteX0" fmla="*/ 231018 w 297304"/>
              <a:gd name="connsiteY0" fmla="*/ 479116 h 564196"/>
              <a:gd name="connsiteX1" fmla="*/ 222483 w 297304"/>
              <a:gd name="connsiteY1" fmla="*/ 475503 h 564196"/>
              <a:gd name="connsiteX2" fmla="*/ 218988 w 297304"/>
              <a:gd name="connsiteY2" fmla="*/ 476026 h 564196"/>
              <a:gd name="connsiteX3" fmla="*/ 210765 w 297304"/>
              <a:gd name="connsiteY3" fmla="*/ 485353 h 564196"/>
              <a:gd name="connsiteX4" fmla="*/ 207628 w 297304"/>
              <a:gd name="connsiteY4" fmla="*/ 503377 h 564196"/>
              <a:gd name="connsiteX5" fmla="*/ 57152 w 297304"/>
              <a:gd name="connsiteY5" fmla="*/ 211769 h 564196"/>
              <a:gd name="connsiteX6" fmla="*/ 228683 w 297304"/>
              <a:gd name="connsiteY6" fmla="*/ 48002 h 564196"/>
              <a:gd name="connsiteX7" fmla="*/ 234840 w 297304"/>
              <a:gd name="connsiteY7" fmla="*/ 46343 h 564196"/>
              <a:gd name="connsiteX8" fmla="*/ 243227 w 297304"/>
              <a:gd name="connsiteY8" fmla="*/ 31763 h 564196"/>
              <a:gd name="connsiteX9" fmla="*/ 237031 w 297304"/>
              <a:gd name="connsiteY9" fmla="*/ 8798 h 564196"/>
              <a:gd name="connsiteX10" fmla="*/ 222450 w 297304"/>
              <a:gd name="connsiteY10" fmla="*/ 414 h 564196"/>
              <a:gd name="connsiteX11" fmla="*/ 219533 w 297304"/>
              <a:gd name="connsiteY11" fmla="*/ 1202 h 564196"/>
              <a:gd name="connsiteX12" fmla="*/ 5588 w 297304"/>
              <a:gd name="connsiteY12" fmla="*/ 222561 h 564196"/>
              <a:gd name="connsiteX13" fmla="*/ 207535 w 297304"/>
              <a:gd name="connsiteY13" fmla="*/ 553384 h 564196"/>
              <a:gd name="connsiteX14" fmla="*/ 208738 w 297304"/>
              <a:gd name="connsiteY14" fmla="*/ 553562 h 564196"/>
              <a:gd name="connsiteX15" fmla="*/ 209729 w 297304"/>
              <a:gd name="connsiteY15" fmla="*/ 554046 h 564196"/>
              <a:gd name="connsiteX16" fmla="*/ 285415 w 297304"/>
              <a:gd name="connsiteY16" fmla="*/ 564196 h 564196"/>
              <a:gd name="connsiteX17" fmla="*/ 296366 w 297304"/>
              <a:gd name="connsiteY17" fmla="*/ 556938 h 564196"/>
              <a:gd name="connsiteX18" fmla="*/ 293950 w 297304"/>
              <a:gd name="connsiteY18" fmla="*/ 544024 h 564196"/>
              <a:gd name="connsiteX19" fmla="*/ 231018 w 297304"/>
              <a:gd name="connsiteY19" fmla="*/ 479116 h 56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97304" h="564196">
                <a:moveTo>
                  <a:pt x="231018" y="479116"/>
                </a:moveTo>
                <a:cubicBezTo>
                  <a:pt x="228742" y="476770"/>
                  <a:pt x="225652" y="475503"/>
                  <a:pt x="222483" y="475503"/>
                </a:cubicBezTo>
                <a:cubicBezTo>
                  <a:pt x="221310" y="475503"/>
                  <a:pt x="220137" y="475677"/>
                  <a:pt x="218988" y="476026"/>
                </a:cubicBezTo>
                <a:cubicBezTo>
                  <a:pt x="214714" y="477351"/>
                  <a:pt x="211531" y="480951"/>
                  <a:pt x="210765" y="485353"/>
                </a:cubicBezTo>
                <a:lnTo>
                  <a:pt x="207628" y="503377"/>
                </a:lnTo>
                <a:cubicBezTo>
                  <a:pt x="92195" y="463274"/>
                  <a:pt x="20654" y="338107"/>
                  <a:pt x="57152" y="211769"/>
                </a:cubicBezTo>
                <a:cubicBezTo>
                  <a:pt x="80511" y="130913"/>
                  <a:pt x="147421" y="69911"/>
                  <a:pt x="228683" y="48002"/>
                </a:cubicBezTo>
                <a:lnTo>
                  <a:pt x="234840" y="46343"/>
                </a:lnTo>
                <a:cubicBezTo>
                  <a:pt x="241183" y="44633"/>
                  <a:pt x="244937" y="38105"/>
                  <a:pt x="243227" y="31763"/>
                </a:cubicBezTo>
                <a:lnTo>
                  <a:pt x="237031" y="8798"/>
                </a:lnTo>
                <a:cubicBezTo>
                  <a:pt x="235320" y="2456"/>
                  <a:pt x="228791" y="-1298"/>
                  <a:pt x="222450" y="414"/>
                </a:cubicBezTo>
                <a:lnTo>
                  <a:pt x="219533" y="1202"/>
                </a:lnTo>
                <a:cubicBezTo>
                  <a:pt x="112917" y="29984"/>
                  <a:pt x="27216" y="114266"/>
                  <a:pt x="5588" y="222561"/>
                </a:cubicBezTo>
                <a:cubicBezTo>
                  <a:pt x="-24092" y="371187"/>
                  <a:pt x="67527" y="513624"/>
                  <a:pt x="207535" y="553384"/>
                </a:cubicBezTo>
                <a:lnTo>
                  <a:pt x="208738" y="553562"/>
                </a:lnTo>
                <a:cubicBezTo>
                  <a:pt x="209088" y="553694"/>
                  <a:pt x="209363" y="553946"/>
                  <a:pt x="209729" y="554046"/>
                </a:cubicBezTo>
                <a:cubicBezTo>
                  <a:pt x="234246" y="560782"/>
                  <a:pt x="259714" y="564196"/>
                  <a:pt x="285415" y="564196"/>
                </a:cubicBezTo>
                <a:cubicBezTo>
                  <a:pt x="290188" y="564196"/>
                  <a:pt x="294508" y="561339"/>
                  <a:pt x="296366" y="556938"/>
                </a:cubicBezTo>
                <a:cubicBezTo>
                  <a:pt x="298225" y="552537"/>
                  <a:pt x="297273" y="547450"/>
                  <a:pt x="293950" y="544024"/>
                </a:cubicBezTo>
                <a:lnTo>
                  <a:pt x="231018" y="479116"/>
                </a:lnTo>
                <a:close/>
              </a:path>
            </a:pathLst>
          </a:custGeom>
          <a:solidFill>
            <a:schemeClr val="bg1"/>
          </a:solidFill>
          <a:ln w="1098" cap="flat">
            <a:noFill/>
            <a:prstDash val="solid"/>
            <a:miter/>
          </a:ln>
        </p:spPr>
        <p:txBody>
          <a:bodyPr rtlCol="0" anchor="ctr"/>
          <a:lstStyle/>
          <a:p>
            <a:endParaRPr lang="es-MX" sz="567"/>
          </a:p>
        </p:txBody>
      </p:sp>
      <p:sp>
        <p:nvSpPr>
          <p:cNvPr id="573" name="Forma libre 132">
            <a:extLst>
              <a:ext uri="{FF2B5EF4-FFF2-40B4-BE49-F238E27FC236}">
                <a16:creationId xmlns:a16="http://schemas.microsoft.com/office/drawing/2014/main" id="{3419C131-97BF-4C4E-A31C-66382E923F6B}"/>
              </a:ext>
            </a:extLst>
          </p:cNvPr>
          <p:cNvSpPr/>
          <p:nvPr/>
        </p:nvSpPr>
        <p:spPr>
          <a:xfrm>
            <a:off x="1162669" y="3880263"/>
            <a:ext cx="518499" cy="345666"/>
          </a:xfrm>
          <a:custGeom>
            <a:avLst/>
            <a:gdLst>
              <a:gd name="connsiteX0" fmla="*/ 558938 w 570831"/>
              <a:gd name="connsiteY0" fmla="*/ 309201 h 380554"/>
              <a:gd name="connsiteX1" fmla="*/ 523261 w 570831"/>
              <a:gd name="connsiteY1" fmla="*/ 309201 h 380554"/>
              <a:gd name="connsiteX2" fmla="*/ 523261 w 570831"/>
              <a:gd name="connsiteY2" fmla="*/ 47570 h 380554"/>
              <a:gd name="connsiteX3" fmla="*/ 475692 w 570831"/>
              <a:gd name="connsiteY3" fmla="*/ 0 h 380554"/>
              <a:gd name="connsiteX4" fmla="*/ 95138 w 570831"/>
              <a:gd name="connsiteY4" fmla="*/ 0 h 380554"/>
              <a:gd name="connsiteX5" fmla="*/ 47569 w 570831"/>
              <a:gd name="connsiteY5" fmla="*/ 47570 h 380554"/>
              <a:gd name="connsiteX6" fmla="*/ 47569 w 570831"/>
              <a:gd name="connsiteY6" fmla="*/ 309201 h 380554"/>
              <a:gd name="connsiteX7" fmla="*/ 11892 w 570831"/>
              <a:gd name="connsiteY7" fmla="*/ 309201 h 380554"/>
              <a:gd name="connsiteX8" fmla="*/ 0 w 570831"/>
              <a:gd name="connsiteY8" fmla="*/ 321092 h 380554"/>
              <a:gd name="connsiteX9" fmla="*/ 0 w 570831"/>
              <a:gd name="connsiteY9" fmla="*/ 332985 h 380554"/>
              <a:gd name="connsiteX10" fmla="*/ 47570 w 570831"/>
              <a:gd name="connsiteY10" fmla="*/ 380555 h 380554"/>
              <a:gd name="connsiteX11" fmla="*/ 523263 w 570831"/>
              <a:gd name="connsiteY11" fmla="*/ 380555 h 380554"/>
              <a:gd name="connsiteX12" fmla="*/ 570831 w 570831"/>
              <a:gd name="connsiteY12" fmla="*/ 332985 h 380554"/>
              <a:gd name="connsiteX13" fmla="*/ 570831 w 570831"/>
              <a:gd name="connsiteY13" fmla="*/ 321092 h 380554"/>
              <a:gd name="connsiteX14" fmla="*/ 558938 w 570831"/>
              <a:gd name="connsiteY14" fmla="*/ 309201 h 380554"/>
              <a:gd name="connsiteX15" fmla="*/ 475693 w 570831"/>
              <a:gd name="connsiteY15" fmla="*/ 309201 h 380554"/>
              <a:gd name="connsiteX16" fmla="*/ 344877 w 570831"/>
              <a:gd name="connsiteY16" fmla="*/ 309201 h 380554"/>
              <a:gd name="connsiteX17" fmla="*/ 336468 w 570831"/>
              <a:gd name="connsiteY17" fmla="*/ 312685 h 380554"/>
              <a:gd name="connsiteX18" fmla="*/ 328059 w 570831"/>
              <a:gd name="connsiteY18" fmla="*/ 321094 h 380554"/>
              <a:gd name="connsiteX19" fmla="*/ 242769 w 570831"/>
              <a:gd name="connsiteY19" fmla="*/ 321094 h 380554"/>
              <a:gd name="connsiteX20" fmla="*/ 234361 w 570831"/>
              <a:gd name="connsiteY20" fmla="*/ 312685 h 380554"/>
              <a:gd name="connsiteX21" fmla="*/ 225952 w 570831"/>
              <a:gd name="connsiteY21" fmla="*/ 309201 h 380554"/>
              <a:gd name="connsiteX22" fmla="*/ 95138 w 570831"/>
              <a:gd name="connsiteY22" fmla="*/ 309201 h 380554"/>
              <a:gd name="connsiteX23" fmla="*/ 95138 w 570831"/>
              <a:gd name="connsiteY23" fmla="*/ 47570 h 380554"/>
              <a:gd name="connsiteX24" fmla="*/ 475692 w 570831"/>
              <a:gd name="connsiteY24" fmla="*/ 47570 h 380554"/>
              <a:gd name="connsiteX25" fmla="*/ 475692 w 570831"/>
              <a:gd name="connsiteY25" fmla="*/ 309201 h 380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70831" h="380554">
                <a:moveTo>
                  <a:pt x="558938" y="309201"/>
                </a:moveTo>
                <a:lnTo>
                  <a:pt x="523261" y="309201"/>
                </a:lnTo>
                <a:lnTo>
                  <a:pt x="523261" y="47570"/>
                </a:lnTo>
                <a:cubicBezTo>
                  <a:pt x="523261" y="21335"/>
                  <a:pt x="501915" y="0"/>
                  <a:pt x="475692" y="0"/>
                </a:cubicBezTo>
                <a:lnTo>
                  <a:pt x="95138" y="0"/>
                </a:lnTo>
                <a:cubicBezTo>
                  <a:pt x="68914" y="0"/>
                  <a:pt x="47569" y="21334"/>
                  <a:pt x="47569" y="47570"/>
                </a:cubicBezTo>
                <a:lnTo>
                  <a:pt x="47569" y="309201"/>
                </a:lnTo>
                <a:lnTo>
                  <a:pt x="11892" y="309201"/>
                </a:lnTo>
                <a:cubicBezTo>
                  <a:pt x="5319" y="309201"/>
                  <a:pt x="0" y="314520"/>
                  <a:pt x="0" y="321092"/>
                </a:cubicBezTo>
                <a:lnTo>
                  <a:pt x="0" y="332985"/>
                </a:lnTo>
                <a:cubicBezTo>
                  <a:pt x="0" y="359220"/>
                  <a:pt x="21346" y="380555"/>
                  <a:pt x="47570" y="380555"/>
                </a:cubicBezTo>
                <a:lnTo>
                  <a:pt x="523263" y="380555"/>
                </a:lnTo>
                <a:cubicBezTo>
                  <a:pt x="549485" y="380555"/>
                  <a:pt x="570831" y="359220"/>
                  <a:pt x="570831" y="332985"/>
                </a:cubicBezTo>
                <a:lnTo>
                  <a:pt x="570831" y="321092"/>
                </a:lnTo>
                <a:cubicBezTo>
                  <a:pt x="570831" y="314520"/>
                  <a:pt x="565512" y="309201"/>
                  <a:pt x="558938" y="309201"/>
                </a:cubicBezTo>
                <a:close/>
                <a:moveTo>
                  <a:pt x="475693" y="309201"/>
                </a:moveTo>
                <a:lnTo>
                  <a:pt x="344877" y="309201"/>
                </a:lnTo>
                <a:cubicBezTo>
                  <a:pt x="341718" y="309201"/>
                  <a:pt x="338698" y="310455"/>
                  <a:pt x="336468" y="312685"/>
                </a:cubicBezTo>
                <a:lnTo>
                  <a:pt x="328059" y="321094"/>
                </a:lnTo>
                <a:lnTo>
                  <a:pt x="242769" y="321094"/>
                </a:lnTo>
                <a:lnTo>
                  <a:pt x="234361" y="312685"/>
                </a:lnTo>
                <a:cubicBezTo>
                  <a:pt x="232131" y="310455"/>
                  <a:pt x="229112" y="309201"/>
                  <a:pt x="225952" y="309201"/>
                </a:cubicBezTo>
                <a:lnTo>
                  <a:pt x="95138" y="309201"/>
                </a:lnTo>
                <a:lnTo>
                  <a:pt x="95138" y="47570"/>
                </a:lnTo>
                <a:lnTo>
                  <a:pt x="475692" y="47570"/>
                </a:lnTo>
                <a:lnTo>
                  <a:pt x="475692" y="309201"/>
                </a:lnTo>
                <a:close/>
              </a:path>
            </a:pathLst>
          </a:custGeom>
          <a:solidFill>
            <a:schemeClr val="bg1"/>
          </a:solidFill>
          <a:ln w="1098" cap="flat">
            <a:noFill/>
            <a:prstDash val="solid"/>
            <a:miter/>
          </a:ln>
        </p:spPr>
        <p:txBody>
          <a:bodyPr rtlCol="0" anchor="ctr"/>
          <a:lstStyle/>
          <a:p>
            <a:endParaRPr lang="es-MX" sz="567"/>
          </a:p>
        </p:txBody>
      </p:sp>
      <p:sp>
        <p:nvSpPr>
          <p:cNvPr id="574" name="Forma libre 133">
            <a:extLst>
              <a:ext uri="{FF2B5EF4-FFF2-40B4-BE49-F238E27FC236}">
                <a16:creationId xmlns:a16="http://schemas.microsoft.com/office/drawing/2014/main" id="{905BC92D-96DB-42E4-815E-681A08A08F7A}"/>
              </a:ext>
            </a:extLst>
          </p:cNvPr>
          <p:cNvSpPr/>
          <p:nvPr/>
        </p:nvSpPr>
        <p:spPr>
          <a:xfrm>
            <a:off x="1292292" y="4074699"/>
            <a:ext cx="64812" cy="64812"/>
          </a:xfrm>
          <a:custGeom>
            <a:avLst/>
            <a:gdLst>
              <a:gd name="connsiteX0" fmla="*/ 11893 w 71354"/>
              <a:gd name="connsiteY0" fmla="*/ 71354 h 71353"/>
              <a:gd name="connsiteX1" fmla="*/ 59462 w 71354"/>
              <a:gd name="connsiteY1" fmla="*/ 71354 h 71353"/>
              <a:gd name="connsiteX2" fmla="*/ 71355 w 71354"/>
              <a:gd name="connsiteY2" fmla="*/ 59461 h 71353"/>
              <a:gd name="connsiteX3" fmla="*/ 71355 w 71354"/>
              <a:gd name="connsiteY3" fmla="*/ 11893 h 71353"/>
              <a:gd name="connsiteX4" fmla="*/ 59462 w 71354"/>
              <a:gd name="connsiteY4" fmla="*/ 0 h 71353"/>
              <a:gd name="connsiteX5" fmla="*/ 11893 w 71354"/>
              <a:gd name="connsiteY5" fmla="*/ 0 h 71353"/>
              <a:gd name="connsiteX6" fmla="*/ 0 w 71354"/>
              <a:gd name="connsiteY6" fmla="*/ 11893 h 71353"/>
              <a:gd name="connsiteX7" fmla="*/ 0 w 71354"/>
              <a:gd name="connsiteY7" fmla="*/ 59462 h 71353"/>
              <a:gd name="connsiteX8" fmla="*/ 11893 w 71354"/>
              <a:gd name="connsiteY8" fmla="*/ 71354 h 71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354" h="71353">
                <a:moveTo>
                  <a:pt x="11893" y="71354"/>
                </a:moveTo>
                <a:lnTo>
                  <a:pt x="59462" y="71354"/>
                </a:lnTo>
                <a:cubicBezTo>
                  <a:pt x="66036" y="71354"/>
                  <a:pt x="71355" y="66035"/>
                  <a:pt x="71355" y="59461"/>
                </a:cubicBezTo>
                <a:lnTo>
                  <a:pt x="71355" y="11893"/>
                </a:lnTo>
                <a:cubicBezTo>
                  <a:pt x="71355" y="5319"/>
                  <a:pt x="66036" y="0"/>
                  <a:pt x="59462" y="0"/>
                </a:cubicBezTo>
                <a:lnTo>
                  <a:pt x="11893" y="0"/>
                </a:lnTo>
                <a:cubicBezTo>
                  <a:pt x="5319" y="0"/>
                  <a:pt x="0" y="5319"/>
                  <a:pt x="0" y="11893"/>
                </a:cubicBezTo>
                <a:lnTo>
                  <a:pt x="0" y="59462"/>
                </a:lnTo>
                <a:cubicBezTo>
                  <a:pt x="0" y="66036"/>
                  <a:pt x="5319" y="71354"/>
                  <a:pt x="11893" y="71354"/>
                </a:cubicBezTo>
                <a:close/>
              </a:path>
            </a:pathLst>
          </a:custGeom>
          <a:solidFill>
            <a:schemeClr val="bg1"/>
          </a:solidFill>
          <a:ln w="1098" cap="flat">
            <a:noFill/>
            <a:prstDash val="solid"/>
            <a:miter/>
          </a:ln>
        </p:spPr>
        <p:txBody>
          <a:bodyPr rtlCol="0" anchor="ctr"/>
          <a:lstStyle/>
          <a:p>
            <a:endParaRPr lang="es-MX" sz="567"/>
          </a:p>
        </p:txBody>
      </p:sp>
      <p:sp>
        <p:nvSpPr>
          <p:cNvPr id="575" name="Forma libre 134">
            <a:extLst>
              <a:ext uri="{FF2B5EF4-FFF2-40B4-BE49-F238E27FC236}">
                <a16:creationId xmlns:a16="http://schemas.microsoft.com/office/drawing/2014/main" id="{5CE0659C-BE20-4F64-8B9E-9157E0CAEFA1}"/>
              </a:ext>
            </a:extLst>
          </p:cNvPr>
          <p:cNvSpPr/>
          <p:nvPr/>
        </p:nvSpPr>
        <p:spPr>
          <a:xfrm>
            <a:off x="1389510" y="4053097"/>
            <a:ext cx="64812" cy="86417"/>
          </a:xfrm>
          <a:custGeom>
            <a:avLst/>
            <a:gdLst>
              <a:gd name="connsiteX0" fmla="*/ 59462 w 71354"/>
              <a:gd name="connsiteY0" fmla="*/ 0 h 95139"/>
              <a:gd name="connsiteX1" fmla="*/ 11893 w 71354"/>
              <a:gd name="connsiteY1" fmla="*/ 0 h 95139"/>
              <a:gd name="connsiteX2" fmla="*/ 0 w 71354"/>
              <a:gd name="connsiteY2" fmla="*/ 11893 h 95139"/>
              <a:gd name="connsiteX3" fmla="*/ 0 w 71354"/>
              <a:gd name="connsiteY3" fmla="*/ 83247 h 95139"/>
              <a:gd name="connsiteX4" fmla="*/ 11893 w 71354"/>
              <a:gd name="connsiteY4" fmla="*/ 95139 h 95139"/>
              <a:gd name="connsiteX5" fmla="*/ 59462 w 71354"/>
              <a:gd name="connsiteY5" fmla="*/ 95139 h 95139"/>
              <a:gd name="connsiteX6" fmla="*/ 71355 w 71354"/>
              <a:gd name="connsiteY6" fmla="*/ 83247 h 95139"/>
              <a:gd name="connsiteX7" fmla="*/ 71355 w 71354"/>
              <a:gd name="connsiteY7" fmla="*/ 11893 h 95139"/>
              <a:gd name="connsiteX8" fmla="*/ 59462 w 71354"/>
              <a:gd name="connsiteY8" fmla="*/ 0 h 95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354" h="95139">
                <a:moveTo>
                  <a:pt x="59462" y="0"/>
                </a:moveTo>
                <a:lnTo>
                  <a:pt x="11893" y="0"/>
                </a:lnTo>
                <a:cubicBezTo>
                  <a:pt x="5319" y="0"/>
                  <a:pt x="0" y="5319"/>
                  <a:pt x="0" y="11893"/>
                </a:cubicBezTo>
                <a:lnTo>
                  <a:pt x="0" y="83247"/>
                </a:lnTo>
                <a:cubicBezTo>
                  <a:pt x="0" y="89820"/>
                  <a:pt x="5319" y="95139"/>
                  <a:pt x="11893" y="95139"/>
                </a:cubicBezTo>
                <a:lnTo>
                  <a:pt x="59462" y="95139"/>
                </a:lnTo>
                <a:cubicBezTo>
                  <a:pt x="66036" y="95139"/>
                  <a:pt x="71355" y="89820"/>
                  <a:pt x="71355" y="83247"/>
                </a:cubicBezTo>
                <a:lnTo>
                  <a:pt x="71355" y="11893"/>
                </a:lnTo>
                <a:cubicBezTo>
                  <a:pt x="71355" y="5319"/>
                  <a:pt x="66036" y="0"/>
                  <a:pt x="59462" y="0"/>
                </a:cubicBezTo>
                <a:close/>
              </a:path>
            </a:pathLst>
          </a:custGeom>
          <a:solidFill>
            <a:schemeClr val="bg1"/>
          </a:solidFill>
          <a:ln w="1098" cap="flat">
            <a:noFill/>
            <a:prstDash val="solid"/>
            <a:miter/>
          </a:ln>
        </p:spPr>
        <p:txBody>
          <a:bodyPr rtlCol="0" anchor="ctr"/>
          <a:lstStyle/>
          <a:p>
            <a:endParaRPr lang="es-MX" sz="567"/>
          </a:p>
        </p:txBody>
      </p:sp>
      <p:sp>
        <p:nvSpPr>
          <p:cNvPr id="576" name="Forma libre 135">
            <a:extLst>
              <a:ext uri="{FF2B5EF4-FFF2-40B4-BE49-F238E27FC236}">
                <a16:creationId xmlns:a16="http://schemas.microsoft.com/office/drawing/2014/main" id="{29EB81CF-2D29-4C9B-9603-723909849EF7}"/>
              </a:ext>
            </a:extLst>
          </p:cNvPr>
          <p:cNvSpPr/>
          <p:nvPr/>
        </p:nvSpPr>
        <p:spPr>
          <a:xfrm>
            <a:off x="1486729" y="4031493"/>
            <a:ext cx="64812" cy="108021"/>
          </a:xfrm>
          <a:custGeom>
            <a:avLst/>
            <a:gdLst>
              <a:gd name="connsiteX0" fmla="*/ 59462 w 71354"/>
              <a:gd name="connsiteY0" fmla="*/ 0 h 118923"/>
              <a:gd name="connsiteX1" fmla="*/ 11893 w 71354"/>
              <a:gd name="connsiteY1" fmla="*/ 0 h 118923"/>
              <a:gd name="connsiteX2" fmla="*/ 0 w 71354"/>
              <a:gd name="connsiteY2" fmla="*/ 11893 h 118923"/>
              <a:gd name="connsiteX3" fmla="*/ 0 w 71354"/>
              <a:gd name="connsiteY3" fmla="*/ 107031 h 118923"/>
              <a:gd name="connsiteX4" fmla="*/ 11893 w 71354"/>
              <a:gd name="connsiteY4" fmla="*/ 118924 h 118923"/>
              <a:gd name="connsiteX5" fmla="*/ 59462 w 71354"/>
              <a:gd name="connsiteY5" fmla="*/ 118924 h 118923"/>
              <a:gd name="connsiteX6" fmla="*/ 71355 w 71354"/>
              <a:gd name="connsiteY6" fmla="*/ 107031 h 118923"/>
              <a:gd name="connsiteX7" fmla="*/ 71355 w 71354"/>
              <a:gd name="connsiteY7" fmla="*/ 11893 h 118923"/>
              <a:gd name="connsiteX8" fmla="*/ 59462 w 71354"/>
              <a:gd name="connsiteY8" fmla="*/ 0 h 118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354" h="118923">
                <a:moveTo>
                  <a:pt x="59462" y="0"/>
                </a:moveTo>
                <a:lnTo>
                  <a:pt x="11893" y="0"/>
                </a:lnTo>
                <a:cubicBezTo>
                  <a:pt x="5319" y="0"/>
                  <a:pt x="0" y="5319"/>
                  <a:pt x="0" y="11893"/>
                </a:cubicBezTo>
                <a:lnTo>
                  <a:pt x="0" y="107031"/>
                </a:lnTo>
                <a:cubicBezTo>
                  <a:pt x="0" y="113604"/>
                  <a:pt x="5319" y="118924"/>
                  <a:pt x="11893" y="118924"/>
                </a:cubicBezTo>
                <a:lnTo>
                  <a:pt x="59462" y="118924"/>
                </a:lnTo>
                <a:cubicBezTo>
                  <a:pt x="66036" y="118924"/>
                  <a:pt x="71355" y="113604"/>
                  <a:pt x="71355" y="107031"/>
                </a:cubicBezTo>
                <a:lnTo>
                  <a:pt x="71355" y="11893"/>
                </a:lnTo>
                <a:cubicBezTo>
                  <a:pt x="71355" y="5319"/>
                  <a:pt x="66036" y="0"/>
                  <a:pt x="59462" y="0"/>
                </a:cubicBezTo>
                <a:close/>
              </a:path>
            </a:pathLst>
          </a:custGeom>
          <a:solidFill>
            <a:schemeClr val="bg1"/>
          </a:solidFill>
          <a:ln w="1098" cap="flat">
            <a:noFill/>
            <a:prstDash val="solid"/>
            <a:miter/>
          </a:ln>
        </p:spPr>
        <p:txBody>
          <a:bodyPr rtlCol="0" anchor="ctr"/>
          <a:lstStyle/>
          <a:p>
            <a:endParaRPr lang="es-MX" sz="567"/>
          </a:p>
        </p:txBody>
      </p:sp>
      <p:sp>
        <p:nvSpPr>
          <p:cNvPr id="577" name="Forma libre 136">
            <a:extLst>
              <a:ext uri="{FF2B5EF4-FFF2-40B4-BE49-F238E27FC236}">
                <a16:creationId xmlns:a16="http://schemas.microsoft.com/office/drawing/2014/main" id="{19B0C749-CC1B-475C-9D51-0C3697FF5DB0}"/>
              </a:ext>
            </a:extLst>
          </p:cNvPr>
          <p:cNvSpPr/>
          <p:nvPr/>
        </p:nvSpPr>
        <p:spPr>
          <a:xfrm>
            <a:off x="1292292" y="3945076"/>
            <a:ext cx="259248" cy="108020"/>
          </a:xfrm>
          <a:custGeom>
            <a:avLst/>
            <a:gdLst>
              <a:gd name="connsiteX0" fmla="*/ 23784 w 285414"/>
              <a:gd name="connsiteY0" fmla="*/ 95138 h 118922"/>
              <a:gd name="connsiteX1" fmla="*/ 29580 w 285414"/>
              <a:gd name="connsiteY1" fmla="*/ 93965 h 118922"/>
              <a:gd name="connsiteX2" fmla="*/ 51053 w 285414"/>
              <a:gd name="connsiteY2" fmla="*/ 115438 h 118922"/>
              <a:gd name="connsiteX3" fmla="*/ 59461 w 285414"/>
              <a:gd name="connsiteY3" fmla="*/ 118922 h 118922"/>
              <a:gd name="connsiteX4" fmla="*/ 66383 w 285414"/>
              <a:gd name="connsiteY4" fmla="*/ 116704 h 118922"/>
              <a:gd name="connsiteX5" fmla="*/ 132959 w 285414"/>
              <a:gd name="connsiteY5" fmla="*/ 69146 h 118922"/>
              <a:gd name="connsiteX6" fmla="*/ 142707 w 285414"/>
              <a:gd name="connsiteY6" fmla="*/ 71353 h 118922"/>
              <a:gd name="connsiteX7" fmla="*/ 153908 w 285414"/>
              <a:gd name="connsiteY7" fmla="*/ 68165 h 118922"/>
              <a:gd name="connsiteX8" fmla="*/ 196059 w 285414"/>
              <a:gd name="connsiteY8" fmla="*/ 93442 h 118922"/>
              <a:gd name="connsiteX9" fmla="*/ 210576 w 285414"/>
              <a:gd name="connsiteY9" fmla="*/ 91654 h 118922"/>
              <a:gd name="connsiteX10" fmla="*/ 255835 w 285414"/>
              <a:gd name="connsiteY10" fmla="*/ 46396 h 118922"/>
              <a:gd name="connsiteX11" fmla="*/ 261630 w 285414"/>
              <a:gd name="connsiteY11" fmla="*/ 47569 h 118922"/>
              <a:gd name="connsiteX12" fmla="*/ 285414 w 285414"/>
              <a:gd name="connsiteY12" fmla="*/ 23784 h 118922"/>
              <a:gd name="connsiteX13" fmla="*/ 261630 w 285414"/>
              <a:gd name="connsiteY13" fmla="*/ 0 h 118922"/>
              <a:gd name="connsiteX14" fmla="*/ 237846 w 285414"/>
              <a:gd name="connsiteY14" fmla="*/ 23784 h 118922"/>
              <a:gd name="connsiteX15" fmla="*/ 239019 w 285414"/>
              <a:gd name="connsiteY15" fmla="*/ 29583 h 118922"/>
              <a:gd name="connsiteX16" fmla="*/ 200334 w 285414"/>
              <a:gd name="connsiteY16" fmla="*/ 68277 h 118922"/>
              <a:gd name="connsiteX17" fmla="*/ 166417 w 285414"/>
              <a:gd name="connsiteY17" fmla="*/ 47933 h 118922"/>
              <a:gd name="connsiteX18" fmla="*/ 166491 w 285414"/>
              <a:gd name="connsiteY18" fmla="*/ 47570 h 118922"/>
              <a:gd name="connsiteX19" fmla="*/ 142707 w 285414"/>
              <a:gd name="connsiteY19" fmla="*/ 23785 h 118922"/>
              <a:gd name="connsiteX20" fmla="*/ 118924 w 285414"/>
              <a:gd name="connsiteY20" fmla="*/ 47569 h 118922"/>
              <a:gd name="connsiteX21" fmla="*/ 119343 w 285414"/>
              <a:gd name="connsiteY21" fmla="*/ 49640 h 118922"/>
              <a:gd name="connsiteX22" fmla="*/ 60739 w 285414"/>
              <a:gd name="connsiteY22" fmla="*/ 91502 h 118922"/>
              <a:gd name="connsiteX23" fmla="*/ 46395 w 285414"/>
              <a:gd name="connsiteY23" fmla="*/ 77153 h 118922"/>
              <a:gd name="connsiteX24" fmla="*/ 47569 w 285414"/>
              <a:gd name="connsiteY24" fmla="*/ 71353 h 118922"/>
              <a:gd name="connsiteX25" fmla="*/ 23784 w 285414"/>
              <a:gd name="connsiteY25" fmla="*/ 47569 h 118922"/>
              <a:gd name="connsiteX26" fmla="*/ 0 w 285414"/>
              <a:gd name="connsiteY26" fmla="*/ 71353 h 118922"/>
              <a:gd name="connsiteX27" fmla="*/ 23784 w 285414"/>
              <a:gd name="connsiteY27" fmla="*/ 95138 h 118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85414" h="118922">
                <a:moveTo>
                  <a:pt x="23784" y="95138"/>
                </a:moveTo>
                <a:cubicBezTo>
                  <a:pt x="25838" y="95138"/>
                  <a:pt x="27676" y="94457"/>
                  <a:pt x="29580" y="93965"/>
                </a:cubicBezTo>
                <a:lnTo>
                  <a:pt x="51053" y="115438"/>
                </a:lnTo>
                <a:cubicBezTo>
                  <a:pt x="53353" y="117738"/>
                  <a:pt x="56395" y="118922"/>
                  <a:pt x="59461" y="118922"/>
                </a:cubicBezTo>
                <a:cubicBezTo>
                  <a:pt x="61877" y="118922"/>
                  <a:pt x="64292" y="118191"/>
                  <a:pt x="66383" y="116704"/>
                </a:cubicBezTo>
                <a:lnTo>
                  <a:pt x="132959" y="69146"/>
                </a:lnTo>
                <a:cubicBezTo>
                  <a:pt x="135951" y="70505"/>
                  <a:pt x="139211" y="71353"/>
                  <a:pt x="142707" y="71353"/>
                </a:cubicBezTo>
                <a:cubicBezTo>
                  <a:pt x="146833" y="71353"/>
                  <a:pt x="150524" y="70018"/>
                  <a:pt x="153908" y="68165"/>
                </a:cubicBezTo>
                <a:lnTo>
                  <a:pt x="196059" y="93442"/>
                </a:lnTo>
                <a:cubicBezTo>
                  <a:pt x="200682" y="96230"/>
                  <a:pt x="206698" y="95509"/>
                  <a:pt x="210576" y="91654"/>
                </a:cubicBezTo>
                <a:lnTo>
                  <a:pt x="255835" y="46396"/>
                </a:lnTo>
                <a:cubicBezTo>
                  <a:pt x="257738" y="46887"/>
                  <a:pt x="259575" y="47569"/>
                  <a:pt x="261630" y="47569"/>
                </a:cubicBezTo>
                <a:cubicBezTo>
                  <a:pt x="274754" y="47569"/>
                  <a:pt x="285414" y="36896"/>
                  <a:pt x="285414" y="23784"/>
                </a:cubicBezTo>
                <a:cubicBezTo>
                  <a:pt x="285414" y="10673"/>
                  <a:pt x="274753" y="0"/>
                  <a:pt x="261630" y="0"/>
                </a:cubicBezTo>
                <a:cubicBezTo>
                  <a:pt x="248508" y="0"/>
                  <a:pt x="237846" y="10673"/>
                  <a:pt x="237846" y="23784"/>
                </a:cubicBezTo>
                <a:cubicBezTo>
                  <a:pt x="237846" y="25840"/>
                  <a:pt x="238527" y="27679"/>
                  <a:pt x="239019" y="29583"/>
                </a:cubicBezTo>
                <a:lnTo>
                  <a:pt x="200334" y="68277"/>
                </a:lnTo>
                <a:lnTo>
                  <a:pt x="166417" y="47933"/>
                </a:lnTo>
                <a:cubicBezTo>
                  <a:pt x="166418" y="47805"/>
                  <a:pt x="166491" y="47698"/>
                  <a:pt x="166491" y="47570"/>
                </a:cubicBezTo>
                <a:cubicBezTo>
                  <a:pt x="166491" y="34458"/>
                  <a:pt x="155829" y="23785"/>
                  <a:pt x="142707" y="23785"/>
                </a:cubicBezTo>
                <a:cubicBezTo>
                  <a:pt x="129584" y="23785"/>
                  <a:pt x="118924" y="34457"/>
                  <a:pt x="118924" y="47569"/>
                </a:cubicBezTo>
                <a:cubicBezTo>
                  <a:pt x="118924" y="48303"/>
                  <a:pt x="119278" y="48923"/>
                  <a:pt x="119343" y="49640"/>
                </a:cubicBezTo>
                <a:lnTo>
                  <a:pt x="60739" y="91502"/>
                </a:lnTo>
                <a:lnTo>
                  <a:pt x="46395" y="77153"/>
                </a:lnTo>
                <a:cubicBezTo>
                  <a:pt x="46886" y="75248"/>
                  <a:pt x="47569" y="73409"/>
                  <a:pt x="47569" y="71353"/>
                </a:cubicBezTo>
                <a:cubicBezTo>
                  <a:pt x="47569" y="58241"/>
                  <a:pt x="36907" y="47569"/>
                  <a:pt x="23784" y="47569"/>
                </a:cubicBezTo>
                <a:cubicBezTo>
                  <a:pt x="10662" y="47569"/>
                  <a:pt x="0" y="58241"/>
                  <a:pt x="0" y="71353"/>
                </a:cubicBezTo>
                <a:cubicBezTo>
                  <a:pt x="0" y="84465"/>
                  <a:pt x="10662" y="95138"/>
                  <a:pt x="23784" y="95138"/>
                </a:cubicBezTo>
                <a:close/>
              </a:path>
            </a:pathLst>
          </a:custGeom>
          <a:solidFill>
            <a:schemeClr val="bg1"/>
          </a:solidFill>
          <a:ln w="1098" cap="flat">
            <a:noFill/>
            <a:prstDash val="solid"/>
            <a:miter/>
          </a:ln>
        </p:spPr>
        <p:txBody>
          <a:bodyPr rtlCol="0" anchor="ctr"/>
          <a:lstStyle/>
          <a:p>
            <a:endParaRPr lang="es-MX" sz="567"/>
          </a:p>
        </p:txBody>
      </p:sp>
      <p:sp>
        <p:nvSpPr>
          <p:cNvPr id="578" name="Forma libre 201">
            <a:extLst>
              <a:ext uri="{FF2B5EF4-FFF2-40B4-BE49-F238E27FC236}">
                <a16:creationId xmlns:a16="http://schemas.microsoft.com/office/drawing/2014/main" id="{03A25CD0-D90F-4054-B337-0B5D4604AC03}"/>
              </a:ext>
            </a:extLst>
          </p:cNvPr>
          <p:cNvSpPr/>
          <p:nvPr/>
        </p:nvSpPr>
        <p:spPr>
          <a:xfrm>
            <a:off x="1197350" y="4884297"/>
            <a:ext cx="393901" cy="304379"/>
          </a:xfrm>
          <a:custGeom>
            <a:avLst/>
            <a:gdLst>
              <a:gd name="connsiteX0" fmla="*/ 484961 w 523262"/>
              <a:gd name="connsiteY0" fmla="*/ 47570 h 404340"/>
              <a:gd name="connsiteX1" fmla="*/ 439981 w 523262"/>
              <a:gd name="connsiteY1" fmla="*/ 47570 h 404340"/>
              <a:gd name="connsiteX2" fmla="*/ 428089 w 523262"/>
              <a:gd name="connsiteY2" fmla="*/ 59415 h 404340"/>
              <a:gd name="connsiteX3" fmla="*/ 312394 w 523262"/>
              <a:gd name="connsiteY3" fmla="*/ 234502 h 404340"/>
              <a:gd name="connsiteX4" fmla="*/ 282234 w 523262"/>
              <a:gd name="connsiteY4" fmla="*/ 234513 h 404340"/>
              <a:gd name="connsiteX5" fmla="*/ 166528 w 523262"/>
              <a:gd name="connsiteY5" fmla="*/ 59415 h 404340"/>
              <a:gd name="connsiteX6" fmla="*/ 154635 w 523262"/>
              <a:gd name="connsiteY6" fmla="*/ 47570 h 404340"/>
              <a:gd name="connsiteX7" fmla="*/ 105106 w 523262"/>
              <a:gd name="connsiteY7" fmla="*/ 47570 h 404340"/>
              <a:gd name="connsiteX8" fmla="*/ 95446 w 523262"/>
              <a:gd name="connsiteY8" fmla="*/ 16689 h 404340"/>
              <a:gd name="connsiteX9" fmla="*/ 72737 w 523262"/>
              <a:gd name="connsiteY9" fmla="*/ 0 h 404340"/>
              <a:gd name="connsiteX10" fmla="*/ 11893 w 523262"/>
              <a:gd name="connsiteY10" fmla="*/ 0 h 404340"/>
              <a:gd name="connsiteX11" fmla="*/ 0 w 523262"/>
              <a:gd name="connsiteY11" fmla="*/ 11893 h 404340"/>
              <a:gd name="connsiteX12" fmla="*/ 0 w 523262"/>
              <a:gd name="connsiteY12" fmla="*/ 35677 h 404340"/>
              <a:gd name="connsiteX13" fmla="*/ 11893 w 523262"/>
              <a:gd name="connsiteY13" fmla="*/ 47570 h 404340"/>
              <a:gd name="connsiteX14" fmla="*/ 55258 w 523262"/>
              <a:gd name="connsiteY14" fmla="*/ 47570 h 404340"/>
              <a:gd name="connsiteX15" fmla="*/ 130437 w 523262"/>
              <a:gd name="connsiteY15" fmla="*/ 287839 h 404340"/>
              <a:gd name="connsiteX16" fmla="*/ 95139 w 523262"/>
              <a:gd name="connsiteY16" fmla="*/ 323137 h 404340"/>
              <a:gd name="connsiteX17" fmla="*/ 84826 w 523262"/>
              <a:gd name="connsiteY17" fmla="*/ 374969 h 404340"/>
              <a:gd name="connsiteX18" fmla="*/ 128773 w 523262"/>
              <a:gd name="connsiteY18" fmla="*/ 404340 h 404340"/>
              <a:gd name="connsiteX19" fmla="*/ 463801 w 523262"/>
              <a:gd name="connsiteY19" fmla="*/ 404340 h 404340"/>
              <a:gd name="connsiteX20" fmla="*/ 475694 w 523262"/>
              <a:gd name="connsiteY20" fmla="*/ 392447 h 404340"/>
              <a:gd name="connsiteX21" fmla="*/ 475694 w 523262"/>
              <a:gd name="connsiteY21" fmla="*/ 368663 h 404340"/>
              <a:gd name="connsiteX22" fmla="*/ 463801 w 523262"/>
              <a:gd name="connsiteY22" fmla="*/ 356770 h 404340"/>
              <a:gd name="connsiteX23" fmla="*/ 128773 w 523262"/>
              <a:gd name="connsiteY23" fmla="*/ 356770 h 404340"/>
              <a:gd name="connsiteX24" fmla="*/ 176341 w 523262"/>
              <a:gd name="connsiteY24" fmla="*/ 309201 h 404340"/>
              <a:gd name="connsiteX25" fmla="*/ 393585 w 523262"/>
              <a:gd name="connsiteY25" fmla="*/ 309201 h 404340"/>
              <a:gd name="connsiteX26" fmla="*/ 436637 w 523262"/>
              <a:gd name="connsiteY26" fmla="*/ 281886 h 404340"/>
              <a:gd name="connsiteX27" fmla="*/ 519628 w 523262"/>
              <a:gd name="connsiteY27" fmla="*/ 105533 h 404340"/>
              <a:gd name="connsiteX28" fmla="*/ 523262 w 523262"/>
              <a:gd name="connsiteY28" fmla="*/ 89239 h 404340"/>
              <a:gd name="connsiteX29" fmla="*/ 523262 w 523262"/>
              <a:gd name="connsiteY29" fmla="*/ 85871 h 404340"/>
              <a:gd name="connsiteX30" fmla="*/ 484961 w 523262"/>
              <a:gd name="connsiteY30" fmla="*/ 47570 h 404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23262" h="404340">
                <a:moveTo>
                  <a:pt x="484961" y="47570"/>
                </a:moveTo>
                <a:lnTo>
                  <a:pt x="439981" y="47570"/>
                </a:lnTo>
                <a:cubicBezTo>
                  <a:pt x="433431" y="47570"/>
                  <a:pt x="428112" y="52865"/>
                  <a:pt x="428089" y="59415"/>
                </a:cubicBezTo>
                <a:cubicBezTo>
                  <a:pt x="427729" y="155855"/>
                  <a:pt x="403944" y="191857"/>
                  <a:pt x="312394" y="234502"/>
                </a:cubicBezTo>
                <a:cubicBezTo>
                  <a:pt x="302847" y="238938"/>
                  <a:pt x="291757" y="238927"/>
                  <a:pt x="282234" y="234513"/>
                </a:cubicBezTo>
                <a:cubicBezTo>
                  <a:pt x="190672" y="191857"/>
                  <a:pt x="166888" y="155855"/>
                  <a:pt x="166528" y="59415"/>
                </a:cubicBezTo>
                <a:cubicBezTo>
                  <a:pt x="166504" y="52865"/>
                  <a:pt x="161185" y="47570"/>
                  <a:pt x="154635" y="47570"/>
                </a:cubicBezTo>
                <a:lnTo>
                  <a:pt x="105106" y="47570"/>
                </a:lnTo>
                <a:lnTo>
                  <a:pt x="95446" y="16689"/>
                </a:lnTo>
                <a:cubicBezTo>
                  <a:pt x="92340" y="6760"/>
                  <a:pt x="83142" y="0"/>
                  <a:pt x="72737" y="0"/>
                </a:cubicBezTo>
                <a:lnTo>
                  <a:pt x="11893" y="0"/>
                </a:lnTo>
                <a:cubicBezTo>
                  <a:pt x="5325" y="0"/>
                  <a:pt x="0" y="5324"/>
                  <a:pt x="0" y="11893"/>
                </a:cubicBezTo>
                <a:lnTo>
                  <a:pt x="0" y="35677"/>
                </a:lnTo>
                <a:cubicBezTo>
                  <a:pt x="0" y="42245"/>
                  <a:pt x="5325" y="47570"/>
                  <a:pt x="11893" y="47570"/>
                </a:cubicBezTo>
                <a:lnTo>
                  <a:pt x="55258" y="47570"/>
                </a:lnTo>
                <a:lnTo>
                  <a:pt x="130437" y="287839"/>
                </a:lnTo>
                <a:lnTo>
                  <a:pt x="95139" y="323137"/>
                </a:lnTo>
                <a:cubicBezTo>
                  <a:pt x="81482" y="336784"/>
                  <a:pt x="77440" y="357131"/>
                  <a:pt x="84826" y="374969"/>
                </a:cubicBezTo>
                <a:cubicBezTo>
                  <a:pt x="92213" y="392808"/>
                  <a:pt x="109470" y="404340"/>
                  <a:pt x="128773" y="404340"/>
                </a:cubicBezTo>
                <a:lnTo>
                  <a:pt x="463801" y="404340"/>
                </a:lnTo>
                <a:cubicBezTo>
                  <a:pt x="470369" y="404340"/>
                  <a:pt x="475694" y="399015"/>
                  <a:pt x="475694" y="392447"/>
                </a:cubicBezTo>
                <a:lnTo>
                  <a:pt x="475694" y="368663"/>
                </a:lnTo>
                <a:cubicBezTo>
                  <a:pt x="475694" y="362094"/>
                  <a:pt x="470369" y="356770"/>
                  <a:pt x="463801" y="356770"/>
                </a:cubicBezTo>
                <a:lnTo>
                  <a:pt x="128773" y="356770"/>
                </a:lnTo>
                <a:lnTo>
                  <a:pt x="176341" y="309201"/>
                </a:lnTo>
                <a:lnTo>
                  <a:pt x="393585" y="309201"/>
                </a:lnTo>
                <a:cubicBezTo>
                  <a:pt x="411923" y="309201"/>
                  <a:pt x="428820" y="298481"/>
                  <a:pt x="436637" y="281886"/>
                </a:cubicBezTo>
                <a:lnTo>
                  <a:pt x="519628" y="105533"/>
                </a:lnTo>
                <a:cubicBezTo>
                  <a:pt x="522008" y="100458"/>
                  <a:pt x="523262" y="94826"/>
                  <a:pt x="523262" y="89239"/>
                </a:cubicBezTo>
                <a:lnTo>
                  <a:pt x="523262" y="85871"/>
                </a:lnTo>
                <a:cubicBezTo>
                  <a:pt x="523262" y="64747"/>
                  <a:pt x="506085" y="47570"/>
                  <a:pt x="484961" y="47570"/>
                </a:cubicBezTo>
                <a:close/>
              </a:path>
            </a:pathLst>
          </a:custGeom>
          <a:solidFill>
            <a:schemeClr val="bg1"/>
          </a:solidFill>
          <a:ln w="1098" cap="flat">
            <a:noFill/>
            <a:prstDash val="solid"/>
            <a:miter/>
          </a:ln>
        </p:spPr>
        <p:txBody>
          <a:bodyPr rtlCol="0" anchor="ctr"/>
          <a:lstStyle/>
          <a:p>
            <a:endParaRPr lang="es-MX" sz="567"/>
          </a:p>
        </p:txBody>
      </p:sp>
      <p:sp>
        <p:nvSpPr>
          <p:cNvPr id="579" name="Forma libre 202">
            <a:extLst>
              <a:ext uri="{FF2B5EF4-FFF2-40B4-BE49-F238E27FC236}">
                <a16:creationId xmlns:a16="http://schemas.microsoft.com/office/drawing/2014/main" id="{891603CF-A86E-4B9D-833F-3B0A1A40F45D}"/>
              </a:ext>
            </a:extLst>
          </p:cNvPr>
          <p:cNvSpPr/>
          <p:nvPr/>
        </p:nvSpPr>
        <p:spPr>
          <a:xfrm>
            <a:off x="1268968" y="5206578"/>
            <a:ext cx="71619" cy="71619"/>
          </a:xfrm>
          <a:custGeom>
            <a:avLst/>
            <a:gdLst>
              <a:gd name="connsiteX0" fmla="*/ 95139 w 95139"/>
              <a:gd name="connsiteY0" fmla="*/ 47570 h 95139"/>
              <a:gd name="connsiteX1" fmla="*/ 47570 w 95139"/>
              <a:gd name="connsiteY1" fmla="*/ 95139 h 95139"/>
              <a:gd name="connsiteX2" fmla="*/ 0 w 95139"/>
              <a:gd name="connsiteY2" fmla="*/ 47570 h 95139"/>
              <a:gd name="connsiteX3" fmla="*/ 47570 w 95139"/>
              <a:gd name="connsiteY3" fmla="*/ 0 h 95139"/>
              <a:gd name="connsiteX4" fmla="*/ 95139 w 95139"/>
              <a:gd name="connsiteY4" fmla="*/ 47570 h 951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139" h="95139">
                <a:moveTo>
                  <a:pt x="95139" y="47570"/>
                </a:moveTo>
                <a:cubicBezTo>
                  <a:pt x="95139" y="73842"/>
                  <a:pt x="73842" y="95139"/>
                  <a:pt x="47570" y="95139"/>
                </a:cubicBezTo>
                <a:cubicBezTo>
                  <a:pt x="21298" y="95139"/>
                  <a:pt x="0" y="73842"/>
                  <a:pt x="0" y="47570"/>
                </a:cubicBezTo>
                <a:cubicBezTo>
                  <a:pt x="0" y="21298"/>
                  <a:pt x="21298" y="0"/>
                  <a:pt x="47570" y="0"/>
                </a:cubicBezTo>
                <a:cubicBezTo>
                  <a:pt x="73842" y="0"/>
                  <a:pt x="95139" y="21298"/>
                  <a:pt x="95139" y="47570"/>
                </a:cubicBezTo>
                <a:close/>
              </a:path>
            </a:pathLst>
          </a:custGeom>
          <a:solidFill>
            <a:schemeClr val="bg1"/>
          </a:solidFill>
          <a:ln w="1098" cap="flat">
            <a:noFill/>
            <a:prstDash val="solid"/>
            <a:miter/>
          </a:ln>
        </p:spPr>
        <p:txBody>
          <a:bodyPr rtlCol="0" anchor="ctr"/>
          <a:lstStyle/>
          <a:p>
            <a:endParaRPr lang="es-MX" sz="567"/>
          </a:p>
        </p:txBody>
      </p:sp>
      <p:sp>
        <p:nvSpPr>
          <p:cNvPr id="580" name="Forma libre 203">
            <a:extLst>
              <a:ext uri="{FF2B5EF4-FFF2-40B4-BE49-F238E27FC236}">
                <a16:creationId xmlns:a16="http://schemas.microsoft.com/office/drawing/2014/main" id="{A65FECC7-7825-4BB2-A074-1652B4D6AF61}"/>
              </a:ext>
            </a:extLst>
          </p:cNvPr>
          <p:cNvSpPr/>
          <p:nvPr/>
        </p:nvSpPr>
        <p:spPr>
          <a:xfrm>
            <a:off x="1483822" y="5206578"/>
            <a:ext cx="71619" cy="71619"/>
          </a:xfrm>
          <a:custGeom>
            <a:avLst/>
            <a:gdLst>
              <a:gd name="connsiteX0" fmla="*/ 95139 w 95139"/>
              <a:gd name="connsiteY0" fmla="*/ 47570 h 95139"/>
              <a:gd name="connsiteX1" fmla="*/ 47570 w 95139"/>
              <a:gd name="connsiteY1" fmla="*/ 95139 h 95139"/>
              <a:gd name="connsiteX2" fmla="*/ 0 w 95139"/>
              <a:gd name="connsiteY2" fmla="*/ 47570 h 95139"/>
              <a:gd name="connsiteX3" fmla="*/ 47570 w 95139"/>
              <a:gd name="connsiteY3" fmla="*/ 0 h 95139"/>
              <a:gd name="connsiteX4" fmla="*/ 95139 w 95139"/>
              <a:gd name="connsiteY4" fmla="*/ 47570 h 951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139" h="95139">
                <a:moveTo>
                  <a:pt x="95139" y="47570"/>
                </a:moveTo>
                <a:cubicBezTo>
                  <a:pt x="95139" y="73842"/>
                  <a:pt x="73842" y="95139"/>
                  <a:pt x="47570" y="95139"/>
                </a:cubicBezTo>
                <a:cubicBezTo>
                  <a:pt x="21298" y="95139"/>
                  <a:pt x="0" y="73842"/>
                  <a:pt x="0" y="47570"/>
                </a:cubicBezTo>
                <a:cubicBezTo>
                  <a:pt x="0" y="21298"/>
                  <a:pt x="21298" y="0"/>
                  <a:pt x="47570" y="0"/>
                </a:cubicBezTo>
                <a:cubicBezTo>
                  <a:pt x="73842" y="0"/>
                  <a:pt x="95139" y="21298"/>
                  <a:pt x="95139" y="47570"/>
                </a:cubicBezTo>
                <a:close/>
              </a:path>
            </a:pathLst>
          </a:custGeom>
          <a:solidFill>
            <a:schemeClr val="bg1"/>
          </a:solidFill>
          <a:ln w="1098" cap="flat">
            <a:noFill/>
            <a:prstDash val="solid"/>
            <a:miter/>
          </a:ln>
        </p:spPr>
        <p:txBody>
          <a:bodyPr rtlCol="0" anchor="ctr"/>
          <a:lstStyle/>
          <a:p>
            <a:endParaRPr lang="es-MX" sz="567"/>
          </a:p>
        </p:txBody>
      </p:sp>
      <p:sp>
        <p:nvSpPr>
          <p:cNvPr id="581" name="Forma libre 204">
            <a:extLst>
              <a:ext uri="{FF2B5EF4-FFF2-40B4-BE49-F238E27FC236}">
                <a16:creationId xmlns:a16="http://schemas.microsoft.com/office/drawing/2014/main" id="{771B9DC6-B617-4E53-813E-C082356C8E3A}"/>
              </a:ext>
            </a:extLst>
          </p:cNvPr>
          <p:cNvSpPr/>
          <p:nvPr/>
        </p:nvSpPr>
        <p:spPr>
          <a:xfrm>
            <a:off x="1340586" y="4848487"/>
            <a:ext cx="161141" cy="196945"/>
          </a:xfrm>
          <a:custGeom>
            <a:avLst/>
            <a:gdLst>
              <a:gd name="connsiteX0" fmla="*/ 102014 w 214061"/>
              <a:gd name="connsiteY0" fmla="*/ 260510 h 261624"/>
              <a:gd name="connsiteX1" fmla="*/ 107031 w 214061"/>
              <a:gd name="connsiteY1" fmla="*/ 261625 h 261624"/>
              <a:gd name="connsiteX2" fmla="*/ 112048 w 214061"/>
              <a:gd name="connsiteY2" fmla="*/ 260510 h 261624"/>
              <a:gd name="connsiteX3" fmla="*/ 214062 w 214061"/>
              <a:gd name="connsiteY3" fmla="*/ 104958 h 261624"/>
              <a:gd name="connsiteX4" fmla="*/ 214062 w 214061"/>
              <a:gd name="connsiteY4" fmla="*/ 42906 h 261624"/>
              <a:gd name="connsiteX5" fmla="*/ 205863 w 214061"/>
              <a:gd name="connsiteY5" fmla="*/ 31594 h 261624"/>
              <a:gd name="connsiteX6" fmla="*/ 110724 w 214061"/>
              <a:gd name="connsiteY6" fmla="*/ 575 h 261624"/>
              <a:gd name="connsiteX7" fmla="*/ 103338 w 214061"/>
              <a:gd name="connsiteY7" fmla="*/ 575 h 261624"/>
              <a:gd name="connsiteX8" fmla="*/ 8200 w 214061"/>
              <a:gd name="connsiteY8" fmla="*/ 31595 h 261624"/>
              <a:gd name="connsiteX9" fmla="*/ 0 w 214061"/>
              <a:gd name="connsiteY9" fmla="*/ 42906 h 261624"/>
              <a:gd name="connsiteX10" fmla="*/ 0 w 214061"/>
              <a:gd name="connsiteY10" fmla="*/ 104957 h 261624"/>
              <a:gd name="connsiteX11" fmla="*/ 102014 w 214061"/>
              <a:gd name="connsiteY11" fmla="*/ 260510 h 261624"/>
              <a:gd name="connsiteX12" fmla="*/ 47570 w 214061"/>
              <a:gd name="connsiteY12" fmla="*/ 77433 h 261624"/>
              <a:gd name="connsiteX13" fmla="*/ 55769 w 214061"/>
              <a:gd name="connsiteY13" fmla="*/ 66122 h 261624"/>
              <a:gd name="connsiteX14" fmla="*/ 103338 w 214061"/>
              <a:gd name="connsiteY14" fmla="*/ 50606 h 261624"/>
              <a:gd name="connsiteX15" fmla="*/ 114022 w 214061"/>
              <a:gd name="connsiteY15" fmla="*/ 52289 h 261624"/>
              <a:gd name="connsiteX16" fmla="*/ 118923 w 214061"/>
              <a:gd name="connsiteY16" fmla="*/ 61916 h 261624"/>
              <a:gd name="connsiteX17" fmla="*/ 118923 w 214061"/>
              <a:gd name="connsiteY17" fmla="*/ 118916 h 261624"/>
              <a:gd name="connsiteX18" fmla="*/ 154600 w 214061"/>
              <a:gd name="connsiteY18" fmla="*/ 118916 h 261624"/>
              <a:gd name="connsiteX19" fmla="*/ 163218 w 214061"/>
              <a:gd name="connsiteY19" fmla="*/ 122609 h 261624"/>
              <a:gd name="connsiteX20" fmla="*/ 166470 w 214061"/>
              <a:gd name="connsiteY20" fmla="*/ 131389 h 261624"/>
              <a:gd name="connsiteX21" fmla="*/ 112466 w 214061"/>
              <a:gd name="connsiteY21" fmla="*/ 207447 h 261624"/>
              <a:gd name="connsiteX22" fmla="*/ 107031 w 214061"/>
              <a:gd name="connsiteY22" fmla="*/ 208759 h 261624"/>
              <a:gd name="connsiteX23" fmla="*/ 100829 w 214061"/>
              <a:gd name="connsiteY23" fmla="*/ 207017 h 261624"/>
              <a:gd name="connsiteX24" fmla="*/ 95138 w 214061"/>
              <a:gd name="connsiteY24" fmla="*/ 196866 h 261624"/>
              <a:gd name="connsiteX25" fmla="*/ 95138 w 214061"/>
              <a:gd name="connsiteY25" fmla="*/ 142701 h 261624"/>
              <a:gd name="connsiteX26" fmla="*/ 59461 w 214061"/>
              <a:gd name="connsiteY26" fmla="*/ 142701 h 261624"/>
              <a:gd name="connsiteX27" fmla="*/ 47569 w 214061"/>
              <a:gd name="connsiteY27" fmla="*/ 130808 h 261624"/>
              <a:gd name="connsiteX28" fmla="*/ 47569 w 214061"/>
              <a:gd name="connsiteY28" fmla="*/ 77433 h 26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14061" h="261624">
                <a:moveTo>
                  <a:pt x="102014" y="260510"/>
                </a:moveTo>
                <a:cubicBezTo>
                  <a:pt x="103594" y="261253"/>
                  <a:pt x="105312" y="261625"/>
                  <a:pt x="107031" y="261625"/>
                </a:cubicBezTo>
                <a:cubicBezTo>
                  <a:pt x="108750" y="261625"/>
                  <a:pt x="110468" y="261253"/>
                  <a:pt x="112048" y="260510"/>
                </a:cubicBezTo>
                <a:cubicBezTo>
                  <a:pt x="200683" y="219236"/>
                  <a:pt x="214062" y="188657"/>
                  <a:pt x="214062" y="104958"/>
                </a:cubicBezTo>
                <a:lnTo>
                  <a:pt x="214062" y="42906"/>
                </a:lnTo>
                <a:cubicBezTo>
                  <a:pt x="214062" y="37761"/>
                  <a:pt x="210740" y="33197"/>
                  <a:pt x="205863" y="31594"/>
                </a:cubicBezTo>
                <a:lnTo>
                  <a:pt x="110724" y="575"/>
                </a:lnTo>
                <a:cubicBezTo>
                  <a:pt x="108308" y="-192"/>
                  <a:pt x="105754" y="-192"/>
                  <a:pt x="103338" y="575"/>
                </a:cubicBezTo>
                <a:lnTo>
                  <a:pt x="8200" y="31595"/>
                </a:lnTo>
                <a:cubicBezTo>
                  <a:pt x="3321" y="33197"/>
                  <a:pt x="0" y="37762"/>
                  <a:pt x="0" y="42906"/>
                </a:cubicBezTo>
                <a:lnTo>
                  <a:pt x="0" y="104957"/>
                </a:lnTo>
                <a:cubicBezTo>
                  <a:pt x="0" y="188657"/>
                  <a:pt x="13379" y="219236"/>
                  <a:pt x="102014" y="260510"/>
                </a:cubicBezTo>
                <a:close/>
                <a:moveTo>
                  <a:pt x="47570" y="77433"/>
                </a:moveTo>
                <a:cubicBezTo>
                  <a:pt x="47570" y="72288"/>
                  <a:pt x="50891" y="67725"/>
                  <a:pt x="55769" y="66122"/>
                </a:cubicBezTo>
                <a:lnTo>
                  <a:pt x="103338" y="50606"/>
                </a:lnTo>
                <a:cubicBezTo>
                  <a:pt x="106985" y="49467"/>
                  <a:pt x="110934" y="50059"/>
                  <a:pt x="114022" y="52289"/>
                </a:cubicBezTo>
                <a:cubicBezTo>
                  <a:pt x="117088" y="54530"/>
                  <a:pt x="118923" y="58108"/>
                  <a:pt x="118923" y="61916"/>
                </a:cubicBezTo>
                <a:lnTo>
                  <a:pt x="118923" y="118916"/>
                </a:lnTo>
                <a:lnTo>
                  <a:pt x="154600" y="118916"/>
                </a:lnTo>
                <a:cubicBezTo>
                  <a:pt x="157853" y="118916"/>
                  <a:pt x="160964" y="120251"/>
                  <a:pt x="163218" y="122609"/>
                </a:cubicBezTo>
                <a:cubicBezTo>
                  <a:pt x="165447" y="124967"/>
                  <a:pt x="166633" y="128137"/>
                  <a:pt x="166470" y="131389"/>
                </a:cubicBezTo>
                <a:cubicBezTo>
                  <a:pt x="164588" y="170318"/>
                  <a:pt x="152975" y="186670"/>
                  <a:pt x="112466" y="207447"/>
                </a:cubicBezTo>
                <a:cubicBezTo>
                  <a:pt x="110747" y="208330"/>
                  <a:pt x="108889" y="208759"/>
                  <a:pt x="107031" y="208759"/>
                </a:cubicBezTo>
                <a:cubicBezTo>
                  <a:pt x="104870" y="208759"/>
                  <a:pt x="102734" y="208178"/>
                  <a:pt x="100829" y="207017"/>
                </a:cubicBezTo>
                <a:cubicBezTo>
                  <a:pt x="97298" y="204856"/>
                  <a:pt x="95138" y="201013"/>
                  <a:pt x="95138" y="196866"/>
                </a:cubicBezTo>
                <a:lnTo>
                  <a:pt x="95138" y="142701"/>
                </a:lnTo>
                <a:lnTo>
                  <a:pt x="59461" y="142701"/>
                </a:lnTo>
                <a:cubicBezTo>
                  <a:pt x="52888" y="142701"/>
                  <a:pt x="47569" y="137382"/>
                  <a:pt x="47569" y="130808"/>
                </a:cubicBezTo>
                <a:lnTo>
                  <a:pt x="47569" y="77433"/>
                </a:lnTo>
                <a:close/>
              </a:path>
            </a:pathLst>
          </a:custGeom>
          <a:solidFill>
            <a:schemeClr val="bg1"/>
          </a:solidFill>
          <a:ln w="1098" cap="flat">
            <a:noFill/>
            <a:prstDash val="solid"/>
            <a:miter/>
          </a:ln>
        </p:spPr>
        <p:txBody>
          <a:bodyPr rtlCol="0" anchor="ctr"/>
          <a:lstStyle/>
          <a:p>
            <a:endParaRPr lang="es-MX" sz="567"/>
          </a:p>
        </p:txBody>
      </p:sp>
      <p:sp>
        <p:nvSpPr>
          <p:cNvPr id="586" name="Forma libre 164">
            <a:extLst>
              <a:ext uri="{FF2B5EF4-FFF2-40B4-BE49-F238E27FC236}">
                <a16:creationId xmlns:a16="http://schemas.microsoft.com/office/drawing/2014/main" id="{188C7224-D29A-4544-9D9D-029292C348C9}"/>
              </a:ext>
            </a:extLst>
          </p:cNvPr>
          <p:cNvSpPr/>
          <p:nvPr/>
        </p:nvSpPr>
        <p:spPr>
          <a:xfrm>
            <a:off x="7114341" y="2982362"/>
            <a:ext cx="91862" cy="124009"/>
          </a:xfrm>
          <a:custGeom>
            <a:avLst/>
            <a:gdLst>
              <a:gd name="connsiteX0" fmla="*/ 94706 w 103835"/>
              <a:gd name="connsiteY0" fmla="*/ 5060 h 140172"/>
              <a:gd name="connsiteX1" fmla="*/ 61317 w 103835"/>
              <a:gd name="connsiteY1" fmla="*/ 9125 h 140172"/>
              <a:gd name="connsiteX2" fmla="*/ 2156 w 103835"/>
              <a:gd name="connsiteY2" fmla="*/ 106516 h 140172"/>
              <a:gd name="connsiteX3" fmla="*/ 13910 w 103835"/>
              <a:gd name="connsiteY3" fmla="*/ 138012 h 140172"/>
              <a:gd name="connsiteX4" fmla="*/ 23781 w 103835"/>
              <a:gd name="connsiteY4" fmla="*/ 140173 h 140172"/>
              <a:gd name="connsiteX5" fmla="*/ 45429 w 103835"/>
              <a:gd name="connsiteY5" fmla="*/ 126260 h 140172"/>
              <a:gd name="connsiteX6" fmla="*/ 98782 w 103835"/>
              <a:gd name="connsiteY6" fmla="*/ 38438 h 140172"/>
              <a:gd name="connsiteX7" fmla="*/ 94706 w 103835"/>
              <a:gd name="connsiteY7" fmla="*/ 5060 h 140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35" h="140172">
                <a:moveTo>
                  <a:pt x="94706" y="5060"/>
                </a:moveTo>
                <a:cubicBezTo>
                  <a:pt x="84393" y="-3047"/>
                  <a:pt x="69411" y="-1212"/>
                  <a:pt x="61317" y="9125"/>
                </a:cubicBezTo>
                <a:cubicBezTo>
                  <a:pt x="37915" y="39041"/>
                  <a:pt x="18009" y="71791"/>
                  <a:pt x="2156" y="106516"/>
                </a:cubicBezTo>
                <a:cubicBezTo>
                  <a:pt x="-3302" y="118454"/>
                  <a:pt x="1959" y="132577"/>
                  <a:pt x="13910" y="138012"/>
                </a:cubicBezTo>
                <a:cubicBezTo>
                  <a:pt x="17115" y="139476"/>
                  <a:pt x="20471" y="140173"/>
                  <a:pt x="23781" y="140173"/>
                </a:cubicBezTo>
                <a:cubicBezTo>
                  <a:pt x="32805" y="140173"/>
                  <a:pt x="41433" y="135016"/>
                  <a:pt x="45429" y="126260"/>
                </a:cubicBezTo>
                <a:cubicBezTo>
                  <a:pt x="59726" y="94950"/>
                  <a:pt x="77680" y="65405"/>
                  <a:pt x="98782" y="38438"/>
                </a:cubicBezTo>
                <a:cubicBezTo>
                  <a:pt x="106876" y="28100"/>
                  <a:pt x="105053" y="13143"/>
                  <a:pt x="94706" y="5060"/>
                </a:cubicBezTo>
                <a:close/>
              </a:path>
            </a:pathLst>
          </a:custGeom>
          <a:solidFill>
            <a:schemeClr val="bg1"/>
          </a:solidFill>
          <a:ln w="1098" cap="flat">
            <a:noFill/>
            <a:prstDash val="solid"/>
            <a:miter/>
          </a:ln>
        </p:spPr>
        <p:txBody>
          <a:bodyPr rtlCol="0" anchor="ctr"/>
          <a:lstStyle/>
          <a:p>
            <a:endParaRPr lang="es-MX" sz="567"/>
          </a:p>
        </p:txBody>
      </p:sp>
      <p:sp>
        <p:nvSpPr>
          <p:cNvPr id="587" name="Forma libre 165">
            <a:extLst>
              <a:ext uri="{FF2B5EF4-FFF2-40B4-BE49-F238E27FC236}">
                <a16:creationId xmlns:a16="http://schemas.microsoft.com/office/drawing/2014/main" id="{AF4C65CE-94D3-4371-A0E2-7C0D927FA8C4}"/>
              </a:ext>
            </a:extLst>
          </p:cNvPr>
          <p:cNvSpPr/>
          <p:nvPr/>
        </p:nvSpPr>
        <p:spPr>
          <a:xfrm>
            <a:off x="7073533" y="3155812"/>
            <a:ext cx="53865" cy="83856"/>
          </a:xfrm>
          <a:custGeom>
            <a:avLst/>
            <a:gdLst>
              <a:gd name="connsiteX0" fmla="*/ 41408 w 60886"/>
              <a:gd name="connsiteY0" fmla="*/ 415 h 94786"/>
              <a:gd name="connsiteX1" fmla="*/ 30131 w 60886"/>
              <a:gd name="connsiteY1" fmla="*/ 1065 h 94786"/>
              <a:gd name="connsiteX2" fmla="*/ 18738 w 60886"/>
              <a:gd name="connsiteY2" fmla="*/ 740 h 94786"/>
              <a:gd name="connsiteX3" fmla="*/ 550 w 60886"/>
              <a:gd name="connsiteY3" fmla="*/ 29030 h 94786"/>
              <a:gd name="connsiteX4" fmla="*/ 7413 w 60886"/>
              <a:gd name="connsiteY4" fmla="*/ 73232 h 94786"/>
              <a:gd name="connsiteX5" fmla="*/ 31094 w 60886"/>
              <a:gd name="connsiteY5" fmla="*/ 94786 h 94786"/>
              <a:gd name="connsiteX6" fmla="*/ 31373 w 60886"/>
              <a:gd name="connsiteY6" fmla="*/ 94786 h 94786"/>
              <a:gd name="connsiteX7" fmla="*/ 54820 w 60886"/>
              <a:gd name="connsiteY7" fmla="*/ 72674 h 94786"/>
              <a:gd name="connsiteX8" fmla="*/ 60487 w 60886"/>
              <a:gd name="connsiteY8" fmla="*/ 28125 h 94786"/>
              <a:gd name="connsiteX9" fmla="*/ 41408 w 60886"/>
              <a:gd name="connsiteY9" fmla="*/ 415 h 9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886" h="94786">
                <a:moveTo>
                  <a:pt x="41408" y="415"/>
                </a:moveTo>
                <a:cubicBezTo>
                  <a:pt x="37517" y="-329"/>
                  <a:pt x="33662" y="-50"/>
                  <a:pt x="30131" y="1065"/>
                </a:cubicBezTo>
                <a:cubicBezTo>
                  <a:pt x="26518" y="66"/>
                  <a:pt x="22663" y="-120"/>
                  <a:pt x="18738" y="740"/>
                </a:cubicBezTo>
                <a:cubicBezTo>
                  <a:pt x="5905" y="3527"/>
                  <a:pt x="-2248" y="16209"/>
                  <a:pt x="550" y="29030"/>
                </a:cubicBezTo>
                <a:cubicBezTo>
                  <a:pt x="3709" y="43571"/>
                  <a:pt x="6020" y="58436"/>
                  <a:pt x="7413" y="73232"/>
                </a:cubicBezTo>
                <a:cubicBezTo>
                  <a:pt x="8575" y="85472"/>
                  <a:pt x="18841" y="94786"/>
                  <a:pt x="31094" y="94786"/>
                </a:cubicBezTo>
                <a:cubicBezTo>
                  <a:pt x="31187" y="94786"/>
                  <a:pt x="31280" y="94786"/>
                  <a:pt x="31373" y="94786"/>
                </a:cubicBezTo>
                <a:cubicBezTo>
                  <a:pt x="43753" y="94647"/>
                  <a:pt x="53950" y="85031"/>
                  <a:pt x="54820" y="72674"/>
                </a:cubicBezTo>
                <a:cubicBezTo>
                  <a:pt x="55866" y="57832"/>
                  <a:pt x="57770" y="42851"/>
                  <a:pt x="60487" y="28125"/>
                </a:cubicBezTo>
                <a:cubicBezTo>
                  <a:pt x="62870" y="15211"/>
                  <a:pt x="54334" y="2808"/>
                  <a:pt x="41408" y="415"/>
                </a:cubicBezTo>
                <a:close/>
              </a:path>
            </a:pathLst>
          </a:custGeom>
          <a:solidFill>
            <a:schemeClr val="bg1"/>
          </a:solidFill>
          <a:ln w="1098" cap="flat">
            <a:noFill/>
            <a:prstDash val="solid"/>
            <a:miter/>
          </a:ln>
        </p:spPr>
        <p:txBody>
          <a:bodyPr rtlCol="0" anchor="ctr"/>
          <a:lstStyle/>
          <a:p>
            <a:endParaRPr lang="es-MX" sz="567"/>
          </a:p>
        </p:txBody>
      </p:sp>
      <p:sp>
        <p:nvSpPr>
          <p:cNvPr id="588" name="Forma libre 166">
            <a:extLst>
              <a:ext uri="{FF2B5EF4-FFF2-40B4-BE49-F238E27FC236}">
                <a16:creationId xmlns:a16="http://schemas.microsoft.com/office/drawing/2014/main" id="{8A8D4D59-705C-4BE9-B11E-79A997F38B37}"/>
              </a:ext>
            </a:extLst>
          </p:cNvPr>
          <p:cNvSpPr/>
          <p:nvPr/>
        </p:nvSpPr>
        <p:spPr>
          <a:xfrm>
            <a:off x="6985407" y="2984072"/>
            <a:ext cx="96871" cy="122544"/>
          </a:xfrm>
          <a:custGeom>
            <a:avLst/>
            <a:gdLst>
              <a:gd name="connsiteX0" fmla="*/ 106797 w 109497"/>
              <a:gd name="connsiteY0" fmla="*/ 103746 h 138517"/>
              <a:gd name="connsiteX1" fmla="*/ 41854 w 109497"/>
              <a:gd name="connsiteY1" fmla="*/ 8306 h 138517"/>
              <a:gd name="connsiteX2" fmla="*/ 8314 w 109497"/>
              <a:gd name="connsiteY2" fmla="*/ 5705 h 138517"/>
              <a:gd name="connsiteX3" fmla="*/ 5713 w 109497"/>
              <a:gd name="connsiteY3" fmla="*/ 39244 h 138517"/>
              <a:gd name="connsiteX4" fmla="*/ 64617 w 109497"/>
              <a:gd name="connsiteY4" fmla="*/ 125720 h 138517"/>
              <a:gd name="connsiteX5" fmla="*/ 85731 w 109497"/>
              <a:gd name="connsiteY5" fmla="*/ 138518 h 138517"/>
              <a:gd name="connsiteX6" fmla="*/ 96706 w 109497"/>
              <a:gd name="connsiteY6" fmla="*/ 135823 h 138517"/>
              <a:gd name="connsiteX7" fmla="*/ 106797 w 109497"/>
              <a:gd name="connsiteY7" fmla="*/ 103746 h 138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497" h="138517">
                <a:moveTo>
                  <a:pt x="106797" y="103746"/>
                </a:moveTo>
                <a:cubicBezTo>
                  <a:pt x="89505" y="70578"/>
                  <a:pt x="67660" y="38454"/>
                  <a:pt x="41854" y="8306"/>
                </a:cubicBezTo>
                <a:cubicBezTo>
                  <a:pt x="33318" y="-1659"/>
                  <a:pt x="18291" y="-2820"/>
                  <a:pt x="8314" y="5705"/>
                </a:cubicBezTo>
                <a:cubicBezTo>
                  <a:pt x="-1662" y="14253"/>
                  <a:pt x="-2823" y="29257"/>
                  <a:pt x="5713" y="39244"/>
                </a:cubicBezTo>
                <a:cubicBezTo>
                  <a:pt x="29173" y="66652"/>
                  <a:pt x="48986" y="95757"/>
                  <a:pt x="64617" y="125720"/>
                </a:cubicBezTo>
                <a:cubicBezTo>
                  <a:pt x="68856" y="133873"/>
                  <a:pt x="77149" y="138518"/>
                  <a:pt x="85731" y="138518"/>
                </a:cubicBezTo>
                <a:cubicBezTo>
                  <a:pt x="89436" y="138518"/>
                  <a:pt x="93188" y="137658"/>
                  <a:pt x="96706" y="135823"/>
                </a:cubicBezTo>
                <a:cubicBezTo>
                  <a:pt x="108353" y="129760"/>
                  <a:pt x="112870" y="115382"/>
                  <a:pt x="106797" y="103746"/>
                </a:cubicBezTo>
                <a:close/>
              </a:path>
            </a:pathLst>
          </a:custGeom>
          <a:solidFill>
            <a:schemeClr val="bg1"/>
          </a:solidFill>
          <a:ln w="1098" cap="flat">
            <a:noFill/>
            <a:prstDash val="solid"/>
            <a:miter/>
          </a:ln>
        </p:spPr>
        <p:txBody>
          <a:bodyPr rtlCol="0" anchor="ctr"/>
          <a:lstStyle/>
          <a:p>
            <a:endParaRPr lang="es-MX" sz="567"/>
          </a:p>
        </p:txBody>
      </p:sp>
      <p:sp>
        <p:nvSpPr>
          <p:cNvPr id="589" name="Forma libre 167">
            <a:extLst>
              <a:ext uri="{FF2B5EF4-FFF2-40B4-BE49-F238E27FC236}">
                <a16:creationId xmlns:a16="http://schemas.microsoft.com/office/drawing/2014/main" id="{F80C1D9D-5C48-42EC-9C00-B8D139FE817F}"/>
              </a:ext>
            </a:extLst>
          </p:cNvPr>
          <p:cNvSpPr/>
          <p:nvPr/>
        </p:nvSpPr>
        <p:spPr>
          <a:xfrm>
            <a:off x="6880621" y="2892464"/>
            <a:ext cx="76403" cy="66263"/>
          </a:xfrm>
          <a:custGeom>
            <a:avLst/>
            <a:gdLst>
              <a:gd name="connsiteX0" fmla="*/ 77231 w 86361"/>
              <a:gd name="connsiteY0" fmla="*/ 32394 h 74900"/>
              <a:gd name="connsiteX1" fmla="*/ 35828 w 86361"/>
              <a:gd name="connsiteY1" fmla="*/ 3290 h 74900"/>
              <a:gd name="connsiteX2" fmla="*/ 3297 w 86361"/>
              <a:gd name="connsiteY2" fmla="*/ 11722 h 74900"/>
              <a:gd name="connsiteX3" fmla="*/ 11693 w 86361"/>
              <a:gd name="connsiteY3" fmla="*/ 44287 h 74900"/>
              <a:gd name="connsiteX4" fmla="*/ 47917 w 86361"/>
              <a:gd name="connsiteY4" fmla="*/ 69837 h 74900"/>
              <a:gd name="connsiteX5" fmla="*/ 62562 w 86361"/>
              <a:gd name="connsiteY5" fmla="*/ 74901 h 74900"/>
              <a:gd name="connsiteX6" fmla="*/ 81307 w 86361"/>
              <a:gd name="connsiteY6" fmla="*/ 65772 h 74900"/>
              <a:gd name="connsiteX7" fmla="*/ 77231 w 86361"/>
              <a:gd name="connsiteY7" fmla="*/ 32394 h 7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361" h="74900">
                <a:moveTo>
                  <a:pt x="77231" y="32394"/>
                </a:moveTo>
                <a:cubicBezTo>
                  <a:pt x="53144" y="13533"/>
                  <a:pt x="36524" y="3708"/>
                  <a:pt x="35828" y="3290"/>
                </a:cubicBezTo>
                <a:cubicBezTo>
                  <a:pt x="24505" y="-3376"/>
                  <a:pt x="9952" y="411"/>
                  <a:pt x="3297" y="11722"/>
                </a:cubicBezTo>
                <a:cubicBezTo>
                  <a:pt x="-3369" y="23034"/>
                  <a:pt x="394" y="37597"/>
                  <a:pt x="11693" y="44287"/>
                </a:cubicBezTo>
                <a:cubicBezTo>
                  <a:pt x="11833" y="44379"/>
                  <a:pt x="26536" y="53113"/>
                  <a:pt x="47917" y="69837"/>
                </a:cubicBezTo>
                <a:cubicBezTo>
                  <a:pt x="52260" y="73252"/>
                  <a:pt x="57428" y="74901"/>
                  <a:pt x="62562" y="74901"/>
                </a:cubicBezTo>
                <a:cubicBezTo>
                  <a:pt x="69623" y="74901"/>
                  <a:pt x="76614" y="71764"/>
                  <a:pt x="81307" y="65772"/>
                </a:cubicBezTo>
                <a:cubicBezTo>
                  <a:pt x="89402" y="55434"/>
                  <a:pt x="87579" y="40477"/>
                  <a:pt x="77231" y="32394"/>
                </a:cubicBezTo>
                <a:close/>
              </a:path>
            </a:pathLst>
          </a:custGeom>
          <a:solidFill>
            <a:schemeClr val="bg1"/>
          </a:solidFill>
          <a:ln w="1098" cap="flat">
            <a:noFill/>
            <a:prstDash val="solid"/>
            <a:miter/>
          </a:ln>
        </p:spPr>
        <p:txBody>
          <a:bodyPr rtlCol="0" anchor="ctr"/>
          <a:lstStyle/>
          <a:p>
            <a:endParaRPr lang="es-MX" sz="567"/>
          </a:p>
        </p:txBody>
      </p:sp>
      <p:sp>
        <p:nvSpPr>
          <p:cNvPr id="590" name="Forma libre 168">
            <a:extLst>
              <a:ext uri="{FF2B5EF4-FFF2-40B4-BE49-F238E27FC236}">
                <a16:creationId xmlns:a16="http://schemas.microsoft.com/office/drawing/2014/main" id="{24E09A6D-5D1A-4CCC-818A-AA5E5E60CEE8}"/>
              </a:ext>
            </a:extLst>
          </p:cNvPr>
          <p:cNvSpPr/>
          <p:nvPr/>
        </p:nvSpPr>
        <p:spPr>
          <a:xfrm>
            <a:off x="7232834" y="2860913"/>
            <a:ext cx="152789" cy="105210"/>
          </a:xfrm>
          <a:custGeom>
            <a:avLst/>
            <a:gdLst>
              <a:gd name="connsiteX0" fmla="*/ 113243 w 172704"/>
              <a:gd name="connsiteY0" fmla="*/ 0 h 118923"/>
              <a:gd name="connsiteX1" fmla="*/ 56475 w 172704"/>
              <a:gd name="connsiteY1" fmla="*/ 42726 h 118923"/>
              <a:gd name="connsiteX2" fmla="*/ 10288 w 172704"/>
              <a:gd name="connsiteY2" fmla="*/ 66081 h 118923"/>
              <a:gd name="connsiteX3" fmla="*/ 4203 w 172704"/>
              <a:gd name="connsiteY3" fmla="*/ 99157 h 118923"/>
              <a:gd name="connsiteX4" fmla="*/ 23807 w 172704"/>
              <a:gd name="connsiteY4" fmla="*/ 109447 h 118923"/>
              <a:gd name="connsiteX5" fmla="*/ 37278 w 172704"/>
              <a:gd name="connsiteY5" fmla="*/ 105243 h 118923"/>
              <a:gd name="connsiteX6" fmla="*/ 62939 w 172704"/>
              <a:gd name="connsiteY6" fmla="*/ 90826 h 118923"/>
              <a:gd name="connsiteX7" fmla="*/ 113243 w 172704"/>
              <a:gd name="connsiteY7" fmla="*/ 118924 h 118923"/>
              <a:gd name="connsiteX8" fmla="*/ 172704 w 172704"/>
              <a:gd name="connsiteY8" fmla="*/ 59462 h 118923"/>
              <a:gd name="connsiteX9" fmla="*/ 113243 w 172704"/>
              <a:gd name="connsiteY9" fmla="*/ 0 h 118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704" h="118923">
                <a:moveTo>
                  <a:pt x="113243" y="0"/>
                </a:moveTo>
                <a:cubicBezTo>
                  <a:pt x="86307" y="0"/>
                  <a:pt x="63756" y="18114"/>
                  <a:pt x="56475" y="42726"/>
                </a:cubicBezTo>
                <a:cubicBezTo>
                  <a:pt x="42451" y="46863"/>
                  <a:pt x="26983" y="54582"/>
                  <a:pt x="10288" y="66081"/>
                </a:cubicBezTo>
                <a:cubicBezTo>
                  <a:pt x="-524" y="73538"/>
                  <a:pt x="-3253" y="88333"/>
                  <a:pt x="4203" y="99157"/>
                </a:cubicBezTo>
                <a:cubicBezTo>
                  <a:pt x="8813" y="105847"/>
                  <a:pt x="16247" y="109447"/>
                  <a:pt x="23807" y="109447"/>
                </a:cubicBezTo>
                <a:cubicBezTo>
                  <a:pt x="28453" y="109447"/>
                  <a:pt x="33155" y="108077"/>
                  <a:pt x="37278" y="105243"/>
                </a:cubicBezTo>
                <a:cubicBezTo>
                  <a:pt x="48320" y="97640"/>
                  <a:pt x="56692" y="93420"/>
                  <a:pt x="62939" y="90826"/>
                </a:cubicBezTo>
                <a:cubicBezTo>
                  <a:pt x="73457" y="107635"/>
                  <a:pt x="91996" y="118924"/>
                  <a:pt x="113243" y="118924"/>
                </a:cubicBezTo>
                <a:cubicBezTo>
                  <a:pt x="146028" y="118924"/>
                  <a:pt x="172704" y="92258"/>
                  <a:pt x="172704" y="59462"/>
                </a:cubicBezTo>
                <a:cubicBezTo>
                  <a:pt x="172704" y="26665"/>
                  <a:pt x="146028" y="0"/>
                  <a:pt x="113243" y="0"/>
                </a:cubicBezTo>
                <a:close/>
              </a:path>
            </a:pathLst>
          </a:custGeom>
          <a:solidFill>
            <a:schemeClr val="bg1"/>
          </a:solidFill>
          <a:ln w="1098" cap="flat">
            <a:noFill/>
            <a:prstDash val="solid"/>
            <a:miter/>
          </a:ln>
        </p:spPr>
        <p:txBody>
          <a:bodyPr rtlCol="0" anchor="ctr"/>
          <a:lstStyle/>
          <a:p>
            <a:endParaRPr lang="es-MX" sz="567"/>
          </a:p>
        </p:txBody>
      </p:sp>
      <p:sp>
        <p:nvSpPr>
          <p:cNvPr id="593" name="Title 592">
            <a:extLst>
              <a:ext uri="{FF2B5EF4-FFF2-40B4-BE49-F238E27FC236}">
                <a16:creationId xmlns:a16="http://schemas.microsoft.com/office/drawing/2014/main" id="{84F4313E-0BB0-4E7D-8AF1-8F0A079FBD6C}"/>
              </a:ext>
            </a:extLst>
          </p:cNvPr>
          <p:cNvSpPr>
            <a:spLocks noGrp="1"/>
          </p:cNvSpPr>
          <p:nvPr>
            <p:ph type="title"/>
          </p:nvPr>
        </p:nvSpPr>
        <p:spPr>
          <a:xfrm>
            <a:off x="838200" y="617133"/>
            <a:ext cx="10515600" cy="1325563"/>
          </a:xfrm>
        </p:spPr>
        <p:txBody>
          <a:bodyPr>
            <a:normAutofit/>
          </a:bodyPr>
          <a:lstStyle/>
          <a:p>
            <a:r>
              <a:rPr lang="en-US" b="1" dirty="0">
                <a:solidFill>
                  <a:srgbClr val="00549E"/>
                </a:solidFill>
                <a:ea typeface="Verdana" panose="020B0604030504040204" pitchFamily="34" charset="0"/>
              </a:rPr>
              <a:t>UF COP Techniques to Encourage Successful Team Skill Development</a:t>
            </a:r>
            <a:endParaRPr lang="en-US" b="1" dirty="0"/>
          </a:p>
        </p:txBody>
      </p:sp>
    </p:spTree>
    <p:extLst>
      <p:ext uri="{BB962C8B-B14F-4D97-AF65-F5344CB8AC3E}">
        <p14:creationId xmlns:p14="http://schemas.microsoft.com/office/powerpoint/2010/main" val="3261608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a:extLst>
              <a:ext uri="{FF2B5EF4-FFF2-40B4-BE49-F238E27FC236}">
                <a16:creationId xmlns:a16="http://schemas.microsoft.com/office/drawing/2014/main" id="{97BBC029-64DB-4713-A868-A714B885FE84}"/>
              </a:ext>
            </a:extLst>
          </p:cNvPr>
          <p:cNvGrpSpPr/>
          <p:nvPr/>
        </p:nvGrpSpPr>
        <p:grpSpPr>
          <a:xfrm rot="20918945">
            <a:off x="-1676647" y="1964214"/>
            <a:ext cx="15619606" cy="3076965"/>
            <a:chOff x="725625" y="2293002"/>
            <a:chExt cx="11114705" cy="2896870"/>
          </a:xfrm>
        </p:grpSpPr>
        <p:sp>
          <p:nvSpPr>
            <p:cNvPr id="9" name="Freeform 35">
              <a:extLst>
                <a:ext uri="{FF2B5EF4-FFF2-40B4-BE49-F238E27FC236}">
                  <a16:creationId xmlns:a16="http://schemas.microsoft.com/office/drawing/2014/main" id="{8C1DF216-3938-47B5-8EFA-669B07DC103C}"/>
                </a:ext>
              </a:extLst>
            </p:cNvPr>
            <p:cNvSpPr>
              <a:spLocks noChangeArrowheads="1"/>
            </p:cNvSpPr>
            <p:nvPr/>
          </p:nvSpPr>
          <p:spPr bwMode="auto">
            <a:xfrm>
              <a:off x="725625" y="2293002"/>
              <a:ext cx="11114705" cy="2896870"/>
            </a:xfrm>
            <a:custGeom>
              <a:avLst/>
              <a:gdLst>
                <a:gd name="T0" fmla="*/ 0 w 9133"/>
                <a:gd name="T1" fmla="*/ 2542 h 2754"/>
                <a:gd name="T2" fmla="*/ 0 w 9133"/>
                <a:gd name="T3" fmla="*/ 2542 h 2754"/>
                <a:gd name="T4" fmla="*/ 4216 w 9133"/>
                <a:gd name="T5" fmla="*/ 1283 h 2754"/>
                <a:gd name="T6" fmla="*/ 8471 w 9133"/>
                <a:gd name="T7" fmla="*/ 0 h 2754"/>
                <a:gd name="T8" fmla="*/ 9132 w 9133"/>
                <a:gd name="T9" fmla="*/ 187 h 2754"/>
                <a:gd name="T10" fmla="*/ 4092 w 9133"/>
                <a:gd name="T11" fmla="*/ 1958 h 2754"/>
                <a:gd name="T12" fmla="*/ 665 w 9133"/>
                <a:gd name="T13" fmla="*/ 2719 h 2754"/>
                <a:gd name="T14" fmla="*/ 0 w 9133"/>
                <a:gd name="T15" fmla="*/ 2542 h 27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133" h="2754">
                  <a:moveTo>
                    <a:pt x="0" y="2542"/>
                  </a:moveTo>
                  <a:lnTo>
                    <a:pt x="0" y="2542"/>
                  </a:lnTo>
                  <a:cubicBezTo>
                    <a:pt x="515" y="598"/>
                    <a:pt x="2312" y="929"/>
                    <a:pt x="4216" y="1283"/>
                  </a:cubicBezTo>
                  <a:cubicBezTo>
                    <a:pt x="6009" y="1614"/>
                    <a:pt x="7917" y="1964"/>
                    <a:pt x="8471" y="0"/>
                  </a:cubicBezTo>
                  <a:cubicBezTo>
                    <a:pt x="9132" y="187"/>
                    <a:pt x="9132" y="187"/>
                    <a:pt x="9132" y="187"/>
                  </a:cubicBezTo>
                  <a:cubicBezTo>
                    <a:pt x="8408" y="2753"/>
                    <a:pt x="6183" y="2342"/>
                    <a:pt x="4092" y="1958"/>
                  </a:cubicBezTo>
                  <a:cubicBezTo>
                    <a:pt x="2509" y="1664"/>
                    <a:pt x="1016" y="1390"/>
                    <a:pt x="665" y="2719"/>
                  </a:cubicBezTo>
                  <a:lnTo>
                    <a:pt x="0" y="2542"/>
                  </a:lnTo>
                </a:path>
              </a:pathLst>
            </a:custGeom>
            <a:solidFill>
              <a:sysClr val="window" lastClr="FFFFFF">
                <a:lumMod val="85000"/>
              </a:sys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a:endParaRPr lang="en-SV" sz="567" kern="0">
                <a:solidFill>
                  <a:prstClr val="black"/>
                </a:solidFill>
              </a:endParaRPr>
            </a:p>
          </p:txBody>
        </p:sp>
        <p:sp>
          <p:nvSpPr>
            <p:cNvPr id="10" name="Freeform 36">
              <a:extLst>
                <a:ext uri="{FF2B5EF4-FFF2-40B4-BE49-F238E27FC236}">
                  <a16:creationId xmlns:a16="http://schemas.microsoft.com/office/drawing/2014/main" id="{2193817C-C342-4F13-A368-83F6DD8F4BDA}"/>
                </a:ext>
              </a:extLst>
            </p:cNvPr>
            <p:cNvSpPr>
              <a:spLocks noChangeArrowheads="1"/>
            </p:cNvSpPr>
            <p:nvPr/>
          </p:nvSpPr>
          <p:spPr bwMode="auto">
            <a:xfrm>
              <a:off x="1090569" y="2575738"/>
              <a:ext cx="10320414" cy="2488988"/>
            </a:xfrm>
            <a:custGeom>
              <a:avLst/>
              <a:gdLst>
                <a:gd name="T0" fmla="*/ 0 w 8481"/>
                <a:gd name="T1" fmla="*/ 2351 h 2369"/>
                <a:gd name="T2" fmla="*/ 40 w 8481"/>
                <a:gd name="T3" fmla="*/ 2218 h 2369"/>
                <a:gd name="T4" fmla="*/ 8367 w 8481"/>
                <a:gd name="T5" fmla="*/ 127 h 2369"/>
                <a:gd name="T6" fmla="*/ 8414 w 8481"/>
                <a:gd name="T7" fmla="*/ 0 h 2369"/>
                <a:gd name="T8" fmla="*/ 8227 w 8481"/>
                <a:gd name="T9" fmla="*/ 437 h 2369"/>
                <a:gd name="T10" fmla="*/ 8287 w 8481"/>
                <a:gd name="T11" fmla="*/ 314 h 2369"/>
                <a:gd name="T12" fmla="*/ 8046 w 8481"/>
                <a:gd name="T13" fmla="*/ 725 h 2369"/>
                <a:gd name="T14" fmla="*/ 8123 w 8481"/>
                <a:gd name="T15" fmla="*/ 611 h 2369"/>
                <a:gd name="T16" fmla="*/ 7832 w 8481"/>
                <a:gd name="T17" fmla="*/ 972 h 2369"/>
                <a:gd name="T18" fmla="*/ 7963 w 8481"/>
                <a:gd name="T19" fmla="*/ 938 h 2369"/>
                <a:gd name="T20" fmla="*/ 7639 w 8481"/>
                <a:gd name="T21" fmla="*/ 1139 h 2369"/>
                <a:gd name="T22" fmla="*/ 7649 w 8481"/>
                <a:gd name="T23" fmla="*/ 1216 h 2369"/>
                <a:gd name="T24" fmla="*/ 7388 w 8481"/>
                <a:gd name="T25" fmla="*/ 1296 h 2369"/>
                <a:gd name="T26" fmla="*/ 7295 w 8481"/>
                <a:gd name="T27" fmla="*/ 1419 h 2369"/>
                <a:gd name="T28" fmla="*/ 7388 w 8481"/>
                <a:gd name="T29" fmla="*/ 1296 h 2369"/>
                <a:gd name="T30" fmla="*/ 6967 w 8481"/>
                <a:gd name="T31" fmla="*/ 1466 h 2369"/>
                <a:gd name="T32" fmla="*/ 7094 w 8481"/>
                <a:gd name="T33" fmla="*/ 1500 h 2369"/>
                <a:gd name="T34" fmla="*/ 6680 w 8481"/>
                <a:gd name="T35" fmla="*/ 1533 h 2369"/>
                <a:gd name="T36" fmla="*/ 6730 w 8481"/>
                <a:gd name="T37" fmla="*/ 1593 h 2369"/>
                <a:gd name="T38" fmla="*/ 6343 w 8481"/>
                <a:gd name="T39" fmla="*/ 1573 h 2369"/>
                <a:gd name="T40" fmla="*/ 6386 w 8481"/>
                <a:gd name="T41" fmla="*/ 1640 h 2369"/>
                <a:gd name="T42" fmla="*/ 5985 w 8481"/>
                <a:gd name="T43" fmla="*/ 1586 h 2369"/>
                <a:gd name="T44" fmla="*/ 6025 w 8481"/>
                <a:gd name="T45" fmla="*/ 1657 h 2369"/>
                <a:gd name="T46" fmla="*/ 5658 w 8481"/>
                <a:gd name="T47" fmla="*/ 1576 h 2369"/>
                <a:gd name="T48" fmla="*/ 5698 w 8481"/>
                <a:gd name="T49" fmla="*/ 1646 h 2369"/>
                <a:gd name="T50" fmla="*/ 5324 w 8481"/>
                <a:gd name="T51" fmla="*/ 1546 h 2369"/>
                <a:gd name="T52" fmla="*/ 5361 w 8481"/>
                <a:gd name="T53" fmla="*/ 1620 h 2369"/>
                <a:gd name="T54" fmla="*/ 4983 w 8481"/>
                <a:gd name="T55" fmla="*/ 1506 h 2369"/>
                <a:gd name="T56" fmla="*/ 5020 w 8481"/>
                <a:gd name="T57" fmla="*/ 1580 h 2369"/>
                <a:gd name="T58" fmla="*/ 4572 w 8481"/>
                <a:gd name="T59" fmla="*/ 1439 h 2369"/>
                <a:gd name="T60" fmla="*/ 4369 w 8481"/>
                <a:gd name="T61" fmla="*/ 1406 h 2369"/>
                <a:gd name="T62" fmla="*/ 4028 w 8481"/>
                <a:gd name="T63" fmla="*/ 1346 h 2369"/>
                <a:gd name="T64" fmla="*/ 3691 w 8481"/>
                <a:gd name="T65" fmla="*/ 1282 h 2369"/>
                <a:gd name="T66" fmla="*/ 3350 w 8481"/>
                <a:gd name="T67" fmla="*/ 1222 h 2369"/>
                <a:gd name="T68" fmla="*/ 3350 w 8481"/>
                <a:gd name="T69" fmla="*/ 1222 h 2369"/>
                <a:gd name="T70" fmla="*/ 2866 w 8481"/>
                <a:gd name="T71" fmla="*/ 1212 h 2369"/>
                <a:gd name="T72" fmla="*/ 2669 w 8481"/>
                <a:gd name="T73" fmla="*/ 1116 h 2369"/>
                <a:gd name="T74" fmla="*/ 2548 w 8481"/>
                <a:gd name="T75" fmla="*/ 1172 h 2369"/>
                <a:gd name="T76" fmla="*/ 2324 w 8481"/>
                <a:gd name="T77" fmla="*/ 1079 h 2369"/>
                <a:gd name="T78" fmla="*/ 2198 w 8481"/>
                <a:gd name="T79" fmla="*/ 1139 h 2369"/>
                <a:gd name="T80" fmla="*/ 1980 w 8481"/>
                <a:gd name="T81" fmla="*/ 1059 h 2369"/>
                <a:gd name="T82" fmla="*/ 1840 w 8481"/>
                <a:gd name="T83" fmla="*/ 1129 h 2369"/>
                <a:gd name="T84" fmla="*/ 1980 w 8481"/>
                <a:gd name="T85" fmla="*/ 1059 h 2369"/>
                <a:gd name="T86" fmla="*/ 1499 w 8481"/>
                <a:gd name="T87" fmla="*/ 1079 h 2369"/>
                <a:gd name="T88" fmla="*/ 1613 w 8481"/>
                <a:gd name="T89" fmla="*/ 1139 h 2369"/>
                <a:gd name="T90" fmla="*/ 1232 w 8481"/>
                <a:gd name="T91" fmla="*/ 1122 h 2369"/>
                <a:gd name="T92" fmla="*/ 1216 w 8481"/>
                <a:gd name="T93" fmla="*/ 1199 h 2369"/>
                <a:gd name="T94" fmla="*/ 948 w 8481"/>
                <a:gd name="T95" fmla="*/ 1209 h 2369"/>
                <a:gd name="T96" fmla="*/ 851 w 8481"/>
                <a:gd name="T97" fmla="*/ 1326 h 2369"/>
                <a:gd name="T98" fmla="*/ 948 w 8481"/>
                <a:gd name="T99" fmla="*/ 1209 h 2369"/>
                <a:gd name="T100" fmla="*/ 541 w 8481"/>
                <a:gd name="T101" fmla="*/ 1443 h 2369"/>
                <a:gd name="T102" fmla="*/ 658 w 8481"/>
                <a:gd name="T103" fmla="*/ 1443 h 2369"/>
                <a:gd name="T104" fmla="*/ 337 w 8481"/>
                <a:gd name="T105" fmla="*/ 1650 h 2369"/>
                <a:gd name="T106" fmla="*/ 371 w 8481"/>
                <a:gd name="T107" fmla="*/ 1720 h 2369"/>
                <a:gd name="T108" fmla="*/ 177 w 8481"/>
                <a:gd name="T109" fmla="*/ 1894 h 2369"/>
                <a:gd name="T110" fmla="*/ 177 w 8481"/>
                <a:gd name="T111" fmla="*/ 2047 h 2369"/>
                <a:gd name="T112" fmla="*/ 177 w 8481"/>
                <a:gd name="T113" fmla="*/ 1894 h 2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481" h="2369">
                  <a:moveTo>
                    <a:pt x="40" y="2218"/>
                  </a:moveTo>
                  <a:lnTo>
                    <a:pt x="40" y="2218"/>
                  </a:lnTo>
                  <a:cubicBezTo>
                    <a:pt x="36" y="2231"/>
                    <a:pt x="36" y="2231"/>
                    <a:pt x="36" y="2231"/>
                  </a:cubicBezTo>
                  <a:cubicBezTo>
                    <a:pt x="23" y="2271"/>
                    <a:pt x="23" y="2271"/>
                    <a:pt x="23" y="2271"/>
                  </a:cubicBezTo>
                  <a:cubicBezTo>
                    <a:pt x="13" y="2311"/>
                    <a:pt x="13" y="2311"/>
                    <a:pt x="13" y="2311"/>
                  </a:cubicBezTo>
                  <a:cubicBezTo>
                    <a:pt x="0" y="2351"/>
                    <a:pt x="0" y="2351"/>
                    <a:pt x="0" y="2351"/>
                  </a:cubicBezTo>
                  <a:cubicBezTo>
                    <a:pt x="67" y="2368"/>
                    <a:pt x="67" y="2368"/>
                    <a:pt x="67" y="2368"/>
                  </a:cubicBezTo>
                  <a:cubicBezTo>
                    <a:pt x="77" y="2328"/>
                    <a:pt x="77" y="2328"/>
                    <a:pt x="77" y="2328"/>
                  </a:cubicBezTo>
                  <a:cubicBezTo>
                    <a:pt x="90" y="2291"/>
                    <a:pt x="90" y="2291"/>
                    <a:pt x="90" y="2291"/>
                  </a:cubicBezTo>
                  <a:cubicBezTo>
                    <a:pt x="100" y="2251"/>
                    <a:pt x="100" y="2251"/>
                    <a:pt x="100" y="2251"/>
                  </a:cubicBezTo>
                  <a:cubicBezTo>
                    <a:pt x="107" y="2238"/>
                    <a:pt x="107" y="2238"/>
                    <a:pt x="107" y="2238"/>
                  </a:cubicBezTo>
                  <a:lnTo>
                    <a:pt x="40" y="2218"/>
                  </a:lnTo>
                  <a:close/>
                  <a:moveTo>
                    <a:pt x="8414" y="0"/>
                  </a:moveTo>
                  <a:lnTo>
                    <a:pt x="8414" y="0"/>
                  </a:lnTo>
                  <a:cubicBezTo>
                    <a:pt x="8410" y="7"/>
                    <a:pt x="8410" y="7"/>
                    <a:pt x="8410" y="7"/>
                  </a:cubicBezTo>
                  <a:cubicBezTo>
                    <a:pt x="8397" y="53"/>
                    <a:pt x="8397" y="53"/>
                    <a:pt x="8397" y="53"/>
                  </a:cubicBezTo>
                  <a:cubicBezTo>
                    <a:pt x="8380" y="97"/>
                    <a:pt x="8380" y="97"/>
                    <a:pt x="8380" y="97"/>
                  </a:cubicBezTo>
                  <a:cubicBezTo>
                    <a:pt x="8367" y="127"/>
                    <a:pt x="8367" y="127"/>
                    <a:pt x="8367" y="127"/>
                  </a:cubicBezTo>
                  <a:cubicBezTo>
                    <a:pt x="8430" y="154"/>
                    <a:pt x="8430" y="154"/>
                    <a:pt x="8430" y="154"/>
                  </a:cubicBezTo>
                  <a:cubicBezTo>
                    <a:pt x="8444" y="123"/>
                    <a:pt x="8444" y="123"/>
                    <a:pt x="8444" y="123"/>
                  </a:cubicBezTo>
                  <a:cubicBezTo>
                    <a:pt x="8460" y="77"/>
                    <a:pt x="8460" y="77"/>
                    <a:pt x="8460" y="77"/>
                  </a:cubicBezTo>
                  <a:cubicBezTo>
                    <a:pt x="8477" y="30"/>
                    <a:pt x="8477" y="30"/>
                    <a:pt x="8477" y="30"/>
                  </a:cubicBezTo>
                  <a:cubicBezTo>
                    <a:pt x="8480" y="23"/>
                    <a:pt x="8480" y="23"/>
                    <a:pt x="8480" y="23"/>
                  </a:cubicBezTo>
                  <a:lnTo>
                    <a:pt x="8414" y="0"/>
                  </a:lnTo>
                  <a:close/>
                  <a:moveTo>
                    <a:pt x="8287" y="314"/>
                  </a:moveTo>
                  <a:lnTo>
                    <a:pt x="8287" y="314"/>
                  </a:lnTo>
                  <a:cubicBezTo>
                    <a:pt x="8270" y="351"/>
                    <a:pt x="8270" y="351"/>
                    <a:pt x="8270" y="351"/>
                  </a:cubicBezTo>
                  <a:cubicBezTo>
                    <a:pt x="8250" y="391"/>
                    <a:pt x="8250" y="391"/>
                    <a:pt x="8250" y="391"/>
                  </a:cubicBezTo>
                  <a:cubicBezTo>
                    <a:pt x="8230" y="431"/>
                    <a:pt x="8230" y="431"/>
                    <a:pt x="8230" y="431"/>
                  </a:cubicBezTo>
                  <a:cubicBezTo>
                    <a:pt x="8227" y="437"/>
                    <a:pt x="8227" y="437"/>
                    <a:pt x="8227" y="437"/>
                  </a:cubicBezTo>
                  <a:cubicBezTo>
                    <a:pt x="8287" y="471"/>
                    <a:pt x="8287" y="471"/>
                    <a:pt x="8287" y="471"/>
                  </a:cubicBezTo>
                  <a:cubicBezTo>
                    <a:pt x="8293" y="461"/>
                    <a:pt x="8293" y="461"/>
                    <a:pt x="8293" y="461"/>
                  </a:cubicBezTo>
                  <a:cubicBezTo>
                    <a:pt x="8313" y="421"/>
                    <a:pt x="8313" y="421"/>
                    <a:pt x="8313" y="421"/>
                  </a:cubicBezTo>
                  <a:cubicBezTo>
                    <a:pt x="8333" y="381"/>
                    <a:pt x="8333" y="381"/>
                    <a:pt x="8333" y="381"/>
                  </a:cubicBezTo>
                  <a:cubicBezTo>
                    <a:pt x="8350" y="344"/>
                    <a:pt x="8350" y="344"/>
                    <a:pt x="8350" y="344"/>
                  </a:cubicBezTo>
                  <a:lnTo>
                    <a:pt x="8287" y="314"/>
                  </a:lnTo>
                  <a:close/>
                  <a:moveTo>
                    <a:pt x="8123" y="611"/>
                  </a:moveTo>
                  <a:lnTo>
                    <a:pt x="8123" y="611"/>
                  </a:lnTo>
                  <a:cubicBezTo>
                    <a:pt x="8103" y="644"/>
                    <a:pt x="8103" y="644"/>
                    <a:pt x="8103" y="644"/>
                  </a:cubicBezTo>
                  <a:cubicBezTo>
                    <a:pt x="8080" y="678"/>
                    <a:pt x="8080" y="678"/>
                    <a:pt x="8080" y="678"/>
                  </a:cubicBezTo>
                  <a:cubicBezTo>
                    <a:pt x="8056" y="711"/>
                    <a:pt x="8056" y="711"/>
                    <a:pt x="8056" y="711"/>
                  </a:cubicBezTo>
                  <a:cubicBezTo>
                    <a:pt x="8046" y="725"/>
                    <a:pt x="8046" y="725"/>
                    <a:pt x="8046" y="725"/>
                  </a:cubicBezTo>
                  <a:cubicBezTo>
                    <a:pt x="8103" y="765"/>
                    <a:pt x="8103" y="765"/>
                    <a:pt x="8103" y="765"/>
                  </a:cubicBezTo>
                  <a:cubicBezTo>
                    <a:pt x="8113" y="751"/>
                    <a:pt x="8113" y="751"/>
                    <a:pt x="8113" y="751"/>
                  </a:cubicBezTo>
                  <a:cubicBezTo>
                    <a:pt x="8136" y="718"/>
                    <a:pt x="8136" y="718"/>
                    <a:pt x="8136" y="718"/>
                  </a:cubicBezTo>
                  <a:cubicBezTo>
                    <a:pt x="8160" y="685"/>
                    <a:pt x="8160" y="685"/>
                    <a:pt x="8160" y="685"/>
                  </a:cubicBezTo>
                  <a:cubicBezTo>
                    <a:pt x="8180" y="651"/>
                    <a:pt x="8180" y="651"/>
                    <a:pt x="8180" y="651"/>
                  </a:cubicBezTo>
                  <a:lnTo>
                    <a:pt x="8123" y="611"/>
                  </a:lnTo>
                  <a:close/>
                  <a:moveTo>
                    <a:pt x="7919" y="882"/>
                  </a:moveTo>
                  <a:lnTo>
                    <a:pt x="7919" y="882"/>
                  </a:lnTo>
                  <a:cubicBezTo>
                    <a:pt x="7909" y="892"/>
                    <a:pt x="7909" y="892"/>
                    <a:pt x="7909" y="892"/>
                  </a:cubicBezTo>
                  <a:cubicBezTo>
                    <a:pt x="7886" y="918"/>
                    <a:pt x="7886" y="918"/>
                    <a:pt x="7886" y="918"/>
                  </a:cubicBezTo>
                  <a:cubicBezTo>
                    <a:pt x="7859" y="945"/>
                    <a:pt x="7859" y="945"/>
                    <a:pt x="7859" y="945"/>
                  </a:cubicBezTo>
                  <a:cubicBezTo>
                    <a:pt x="7832" y="972"/>
                    <a:pt x="7832" y="972"/>
                    <a:pt x="7832" y="972"/>
                  </a:cubicBezTo>
                  <a:cubicBezTo>
                    <a:pt x="7826" y="978"/>
                    <a:pt x="7826" y="978"/>
                    <a:pt x="7826" y="978"/>
                  </a:cubicBezTo>
                  <a:cubicBezTo>
                    <a:pt x="7872" y="1029"/>
                    <a:pt x="7872" y="1029"/>
                    <a:pt x="7872" y="1029"/>
                  </a:cubicBezTo>
                  <a:cubicBezTo>
                    <a:pt x="7879" y="1022"/>
                    <a:pt x="7879" y="1022"/>
                    <a:pt x="7879" y="1022"/>
                  </a:cubicBezTo>
                  <a:cubicBezTo>
                    <a:pt x="7909" y="995"/>
                    <a:pt x="7909" y="995"/>
                    <a:pt x="7909" y="995"/>
                  </a:cubicBezTo>
                  <a:cubicBezTo>
                    <a:pt x="7936" y="965"/>
                    <a:pt x="7936" y="965"/>
                    <a:pt x="7936" y="965"/>
                  </a:cubicBezTo>
                  <a:cubicBezTo>
                    <a:pt x="7963" y="938"/>
                    <a:pt x="7963" y="938"/>
                    <a:pt x="7963" y="938"/>
                  </a:cubicBezTo>
                  <a:cubicBezTo>
                    <a:pt x="7969" y="928"/>
                    <a:pt x="7969" y="928"/>
                    <a:pt x="7969" y="928"/>
                  </a:cubicBezTo>
                  <a:lnTo>
                    <a:pt x="7919" y="882"/>
                  </a:lnTo>
                  <a:close/>
                  <a:moveTo>
                    <a:pt x="7672" y="1112"/>
                  </a:moveTo>
                  <a:lnTo>
                    <a:pt x="7672" y="1112"/>
                  </a:lnTo>
                  <a:cubicBezTo>
                    <a:pt x="7669" y="1116"/>
                    <a:pt x="7669" y="1116"/>
                    <a:pt x="7669" y="1116"/>
                  </a:cubicBezTo>
                  <a:cubicBezTo>
                    <a:pt x="7639" y="1139"/>
                    <a:pt x="7639" y="1139"/>
                    <a:pt x="7639" y="1139"/>
                  </a:cubicBezTo>
                  <a:cubicBezTo>
                    <a:pt x="7609" y="1159"/>
                    <a:pt x="7609" y="1159"/>
                    <a:pt x="7609" y="1159"/>
                  </a:cubicBezTo>
                  <a:cubicBezTo>
                    <a:pt x="7582" y="1182"/>
                    <a:pt x="7582" y="1182"/>
                    <a:pt x="7582" y="1182"/>
                  </a:cubicBezTo>
                  <a:cubicBezTo>
                    <a:pt x="7562" y="1192"/>
                    <a:pt x="7562" y="1192"/>
                    <a:pt x="7562" y="1192"/>
                  </a:cubicBezTo>
                  <a:cubicBezTo>
                    <a:pt x="7602" y="1249"/>
                    <a:pt x="7602" y="1249"/>
                    <a:pt x="7602" y="1249"/>
                  </a:cubicBezTo>
                  <a:cubicBezTo>
                    <a:pt x="7619" y="1239"/>
                    <a:pt x="7619" y="1239"/>
                    <a:pt x="7619" y="1239"/>
                  </a:cubicBezTo>
                  <a:cubicBezTo>
                    <a:pt x="7649" y="1216"/>
                    <a:pt x="7649" y="1216"/>
                    <a:pt x="7649" y="1216"/>
                  </a:cubicBezTo>
                  <a:cubicBezTo>
                    <a:pt x="7679" y="1196"/>
                    <a:pt x="7679" y="1196"/>
                    <a:pt x="7679" y="1196"/>
                  </a:cubicBezTo>
                  <a:cubicBezTo>
                    <a:pt x="7709" y="1172"/>
                    <a:pt x="7709" y="1172"/>
                    <a:pt x="7709" y="1172"/>
                  </a:cubicBezTo>
                  <a:cubicBezTo>
                    <a:pt x="7715" y="1169"/>
                    <a:pt x="7715" y="1169"/>
                    <a:pt x="7715" y="1169"/>
                  </a:cubicBezTo>
                  <a:lnTo>
                    <a:pt x="7672" y="1112"/>
                  </a:lnTo>
                  <a:close/>
                  <a:moveTo>
                    <a:pt x="7388" y="1296"/>
                  </a:moveTo>
                  <a:lnTo>
                    <a:pt x="7388" y="1296"/>
                  </a:lnTo>
                  <a:cubicBezTo>
                    <a:pt x="7368" y="1309"/>
                    <a:pt x="7368" y="1309"/>
                    <a:pt x="7368" y="1309"/>
                  </a:cubicBezTo>
                  <a:cubicBezTo>
                    <a:pt x="7335" y="1326"/>
                    <a:pt x="7335" y="1326"/>
                    <a:pt x="7335" y="1326"/>
                  </a:cubicBezTo>
                  <a:cubicBezTo>
                    <a:pt x="7305" y="1339"/>
                    <a:pt x="7305" y="1339"/>
                    <a:pt x="7305" y="1339"/>
                  </a:cubicBezTo>
                  <a:cubicBezTo>
                    <a:pt x="7271" y="1356"/>
                    <a:pt x="7271" y="1356"/>
                    <a:pt x="7271" y="1356"/>
                  </a:cubicBezTo>
                  <a:cubicBezTo>
                    <a:pt x="7268" y="1356"/>
                    <a:pt x="7268" y="1356"/>
                    <a:pt x="7268" y="1356"/>
                  </a:cubicBezTo>
                  <a:cubicBezTo>
                    <a:pt x="7295" y="1419"/>
                    <a:pt x="7295" y="1419"/>
                    <a:pt x="7295" y="1419"/>
                  </a:cubicBezTo>
                  <a:cubicBezTo>
                    <a:pt x="7298" y="1419"/>
                    <a:pt x="7298" y="1419"/>
                    <a:pt x="7298" y="1419"/>
                  </a:cubicBezTo>
                  <a:cubicBezTo>
                    <a:pt x="7331" y="1403"/>
                    <a:pt x="7331" y="1403"/>
                    <a:pt x="7331" y="1403"/>
                  </a:cubicBezTo>
                  <a:cubicBezTo>
                    <a:pt x="7365" y="1386"/>
                    <a:pt x="7365" y="1386"/>
                    <a:pt x="7365" y="1386"/>
                  </a:cubicBezTo>
                  <a:cubicBezTo>
                    <a:pt x="7398" y="1369"/>
                    <a:pt x="7398" y="1369"/>
                    <a:pt x="7398" y="1369"/>
                  </a:cubicBezTo>
                  <a:cubicBezTo>
                    <a:pt x="7422" y="1359"/>
                    <a:pt x="7422" y="1359"/>
                    <a:pt x="7422" y="1359"/>
                  </a:cubicBezTo>
                  <a:lnTo>
                    <a:pt x="7388" y="1296"/>
                  </a:lnTo>
                  <a:close/>
                  <a:moveTo>
                    <a:pt x="7078" y="1433"/>
                  </a:moveTo>
                  <a:lnTo>
                    <a:pt x="7078" y="1433"/>
                  </a:lnTo>
                  <a:cubicBezTo>
                    <a:pt x="7071" y="1433"/>
                    <a:pt x="7071" y="1433"/>
                    <a:pt x="7071" y="1433"/>
                  </a:cubicBezTo>
                  <a:cubicBezTo>
                    <a:pt x="7037" y="1446"/>
                    <a:pt x="7037" y="1446"/>
                    <a:pt x="7037" y="1446"/>
                  </a:cubicBezTo>
                  <a:cubicBezTo>
                    <a:pt x="7001" y="1456"/>
                    <a:pt x="7001" y="1456"/>
                    <a:pt x="7001" y="1456"/>
                  </a:cubicBezTo>
                  <a:cubicBezTo>
                    <a:pt x="6967" y="1466"/>
                    <a:pt x="6967" y="1466"/>
                    <a:pt x="6967" y="1466"/>
                  </a:cubicBezTo>
                  <a:cubicBezTo>
                    <a:pt x="6947" y="1473"/>
                    <a:pt x="6947" y="1473"/>
                    <a:pt x="6947" y="1473"/>
                  </a:cubicBezTo>
                  <a:cubicBezTo>
                    <a:pt x="6967" y="1540"/>
                    <a:pt x="6967" y="1540"/>
                    <a:pt x="6967" y="1540"/>
                  </a:cubicBezTo>
                  <a:cubicBezTo>
                    <a:pt x="6987" y="1533"/>
                    <a:pt x="6987" y="1533"/>
                    <a:pt x="6987" y="1533"/>
                  </a:cubicBezTo>
                  <a:cubicBezTo>
                    <a:pt x="7024" y="1523"/>
                    <a:pt x="7024" y="1523"/>
                    <a:pt x="7024" y="1523"/>
                  </a:cubicBezTo>
                  <a:cubicBezTo>
                    <a:pt x="7057" y="1510"/>
                    <a:pt x="7057" y="1510"/>
                    <a:pt x="7057" y="1510"/>
                  </a:cubicBezTo>
                  <a:cubicBezTo>
                    <a:pt x="7094" y="1500"/>
                    <a:pt x="7094" y="1500"/>
                    <a:pt x="7094" y="1500"/>
                  </a:cubicBezTo>
                  <a:cubicBezTo>
                    <a:pt x="7101" y="1496"/>
                    <a:pt x="7101" y="1496"/>
                    <a:pt x="7101" y="1496"/>
                  </a:cubicBezTo>
                  <a:lnTo>
                    <a:pt x="7078" y="1433"/>
                  </a:lnTo>
                  <a:close/>
                  <a:moveTo>
                    <a:pt x="6750" y="1520"/>
                  </a:moveTo>
                  <a:lnTo>
                    <a:pt x="6750" y="1520"/>
                  </a:lnTo>
                  <a:cubicBezTo>
                    <a:pt x="6717" y="1526"/>
                    <a:pt x="6717" y="1526"/>
                    <a:pt x="6717" y="1526"/>
                  </a:cubicBezTo>
                  <a:cubicBezTo>
                    <a:pt x="6680" y="1533"/>
                    <a:pt x="6680" y="1533"/>
                    <a:pt x="6680" y="1533"/>
                  </a:cubicBezTo>
                  <a:cubicBezTo>
                    <a:pt x="6643" y="1540"/>
                    <a:pt x="6643" y="1540"/>
                    <a:pt x="6643" y="1540"/>
                  </a:cubicBezTo>
                  <a:cubicBezTo>
                    <a:pt x="6617" y="1543"/>
                    <a:pt x="6617" y="1543"/>
                    <a:pt x="6617" y="1543"/>
                  </a:cubicBezTo>
                  <a:cubicBezTo>
                    <a:pt x="6627" y="1610"/>
                    <a:pt x="6627" y="1610"/>
                    <a:pt x="6627" y="1610"/>
                  </a:cubicBezTo>
                  <a:cubicBezTo>
                    <a:pt x="6657" y="1606"/>
                    <a:pt x="6657" y="1606"/>
                    <a:pt x="6657" y="1606"/>
                  </a:cubicBezTo>
                  <a:cubicBezTo>
                    <a:pt x="6693" y="1600"/>
                    <a:pt x="6693" y="1600"/>
                    <a:pt x="6693" y="1600"/>
                  </a:cubicBezTo>
                  <a:cubicBezTo>
                    <a:pt x="6730" y="1593"/>
                    <a:pt x="6730" y="1593"/>
                    <a:pt x="6730" y="1593"/>
                  </a:cubicBezTo>
                  <a:cubicBezTo>
                    <a:pt x="6763" y="1586"/>
                    <a:pt x="6763" y="1586"/>
                    <a:pt x="6763" y="1586"/>
                  </a:cubicBezTo>
                  <a:lnTo>
                    <a:pt x="6750" y="1520"/>
                  </a:lnTo>
                  <a:close/>
                  <a:moveTo>
                    <a:pt x="6413" y="1570"/>
                  </a:moveTo>
                  <a:lnTo>
                    <a:pt x="6413" y="1570"/>
                  </a:lnTo>
                  <a:cubicBezTo>
                    <a:pt x="6379" y="1570"/>
                    <a:pt x="6379" y="1570"/>
                    <a:pt x="6379" y="1570"/>
                  </a:cubicBezTo>
                  <a:cubicBezTo>
                    <a:pt x="6343" y="1573"/>
                    <a:pt x="6343" y="1573"/>
                    <a:pt x="6343" y="1573"/>
                  </a:cubicBezTo>
                  <a:cubicBezTo>
                    <a:pt x="6303" y="1576"/>
                    <a:pt x="6303" y="1576"/>
                    <a:pt x="6303" y="1576"/>
                  </a:cubicBezTo>
                  <a:cubicBezTo>
                    <a:pt x="6276" y="1580"/>
                    <a:pt x="6276" y="1580"/>
                    <a:pt x="6276" y="1580"/>
                  </a:cubicBezTo>
                  <a:cubicBezTo>
                    <a:pt x="6279" y="1646"/>
                    <a:pt x="6279" y="1646"/>
                    <a:pt x="6279" y="1646"/>
                  </a:cubicBezTo>
                  <a:cubicBezTo>
                    <a:pt x="6306" y="1646"/>
                    <a:pt x="6306" y="1646"/>
                    <a:pt x="6306" y="1646"/>
                  </a:cubicBezTo>
                  <a:cubicBezTo>
                    <a:pt x="6346" y="1643"/>
                    <a:pt x="6346" y="1643"/>
                    <a:pt x="6346" y="1643"/>
                  </a:cubicBezTo>
                  <a:cubicBezTo>
                    <a:pt x="6386" y="1640"/>
                    <a:pt x="6386" y="1640"/>
                    <a:pt x="6386" y="1640"/>
                  </a:cubicBezTo>
                  <a:cubicBezTo>
                    <a:pt x="6420" y="1637"/>
                    <a:pt x="6420" y="1637"/>
                    <a:pt x="6420" y="1637"/>
                  </a:cubicBezTo>
                  <a:lnTo>
                    <a:pt x="6413" y="1570"/>
                  </a:lnTo>
                  <a:close/>
                  <a:moveTo>
                    <a:pt x="6072" y="1586"/>
                  </a:moveTo>
                  <a:lnTo>
                    <a:pt x="6072" y="1586"/>
                  </a:lnTo>
                  <a:cubicBezTo>
                    <a:pt x="6025" y="1586"/>
                    <a:pt x="6025" y="1586"/>
                    <a:pt x="6025" y="1586"/>
                  </a:cubicBezTo>
                  <a:cubicBezTo>
                    <a:pt x="5985" y="1586"/>
                    <a:pt x="5985" y="1586"/>
                    <a:pt x="5985" y="1586"/>
                  </a:cubicBezTo>
                  <a:cubicBezTo>
                    <a:pt x="5945" y="1586"/>
                    <a:pt x="5945" y="1586"/>
                    <a:pt x="5945" y="1586"/>
                  </a:cubicBezTo>
                  <a:cubicBezTo>
                    <a:pt x="5935" y="1586"/>
                    <a:pt x="5935" y="1586"/>
                    <a:pt x="5935" y="1586"/>
                  </a:cubicBezTo>
                  <a:cubicBezTo>
                    <a:pt x="5935" y="1653"/>
                    <a:pt x="5935" y="1653"/>
                    <a:pt x="5935" y="1653"/>
                  </a:cubicBezTo>
                  <a:cubicBezTo>
                    <a:pt x="5945" y="1653"/>
                    <a:pt x="5945" y="1653"/>
                    <a:pt x="5945" y="1653"/>
                  </a:cubicBezTo>
                  <a:cubicBezTo>
                    <a:pt x="5985" y="1653"/>
                    <a:pt x="5985" y="1653"/>
                    <a:pt x="5985" y="1653"/>
                  </a:cubicBezTo>
                  <a:cubicBezTo>
                    <a:pt x="6025" y="1657"/>
                    <a:pt x="6025" y="1657"/>
                    <a:pt x="6025" y="1657"/>
                  </a:cubicBezTo>
                  <a:cubicBezTo>
                    <a:pt x="6072" y="1653"/>
                    <a:pt x="6072" y="1653"/>
                    <a:pt x="6072" y="1653"/>
                  </a:cubicBezTo>
                  <a:lnTo>
                    <a:pt x="6072" y="1586"/>
                  </a:lnTo>
                  <a:close/>
                  <a:moveTo>
                    <a:pt x="5728" y="1580"/>
                  </a:moveTo>
                  <a:lnTo>
                    <a:pt x="5728" y="1580"/>
                  </a:lnTo>
                  <a:cubicBezTo>
                    <a:pt x="5701" y="1576"/>
                    <a:pt x="5701" y="1576"/>
                    <a:pt x="5701" y="1576"/>
                  </a:cubicBezTo>
                  <a:cubicBezTo>
                    <a:pt x="5658" y="1576"/>
                    <a:pt x="5658" y="1576"/>
                    <a:pt x="5658" y="1576"/>
                  </a:cubicBezTo>
                  <a:cubicBezTo>
                    <a:pt x="5618" y="1573"/>
                    <a:pt x="5618" y="1573"/>
                    <a:pt x="5618" y="1573"/>
                  </a:cubicBezTo>
                  <a:cubicBezTo>
                    <a:pt x="5594" y="1570"/>
                    <a:pt x="5594" y="1570"/>
                    <a:pt x="5594" y="1570"/>
                  </a:cubicBezTo>
                  <a:cubicBezTo>
                    <a:pt x="5588" y="1640"/>
                    <a:pt x="5588" y="1640"/>
                    <a:pt x="5588" y="1640"/>
                  </a:cubicBezTo>
                  <a:cubicBezTo>
                    <a:pt x="5614" y="1640"/>
                    <a:pt x="5614" y="1640"/>
                    <a:pt x="5614" y="1640"/>
                  </a:cubicBezTo>
                  <a:cubicBezTo>
                    <a:pt x="5655" y="1643"/>
                    <a:pt x="5655" y="1643"/>
                    <a:pt x="5655" y="1643"/>
                  </a:cubicBezTo>
                  <a:cubicBezTo>
                    <a:pt x="5698" y="1646"/>
                    <a:pt x="5698" y="1646"/>
                    <a:pt x="5698" y="1646"/>
                  </a:cubicBezTo>
                  <a:cubicBezTo>
                    <a:pt x="5725" y="1646"/>
                    <a:pt x="5725" y="1646"/>
                    <a:pt x="5725" y="1646"/>
                  </a:cubicBezTo>
                  <a:lnTo>
                    <a:pt x="5728" y="1580"/>
                  </a:lnTo>
                  <a:close/>
                  <a:moveTo>
                    <a:pt x="5387" y="1553"/>
                  </a:moveTo>
                  <a:lnTo>
                    <a:pt x="5387" y="1553"/>
                  </a:lnTo>
                  <a:cubicBezTo>
                    <a:pt x="5367" y="1550"/>
                    <a:pt x="5367" y="1550"/>
                    <a:pt x="5367" y="1550"/>
                  </a:cubicBezTo>
                  <a:cubicBezTo>
                    <a:pt x="5324" y="1546"/>
                    <a:pt x="5324" y="1546"/>
                    <a:pt x="5324" y="1546"/>
                  </a:cubicBezTo>
                  <a:cubicBezTo>
                    <a:pt x="5284" y="1543"/>
                    <a:pt x="5284" y="1543"/>
                    <a:pt x="5284" y="1543"/>
                  </a:cubicBezTo>
                  <a:cubicBezTo>
                    <a:pt x="5250" y="1540"/>
                    <a:pt x="5250" y="1540"/>
                    <a:pt x="5250" y="1540"/>
                  </a:cubicBezTo>
                  <a:cubicBezTo>
                    <a:pt x="5244" y="1606"/>
                    <a:pt x="5244" y="1606"/>
                    <a:pt x="5244" y="1606"/>
                  </a:cubicBezTo>
                  <a:cubicBezTo>
                    <a:pt x="5274" y="1610"/>
                    <a:pt x="5274" y="1610"/>
                    <a:pt x="5274" y="1610"/>
                  </a:cubicBezTo>
                  <a:cubicBezTo>
                    <a:pt x="5317" y="1616"/>
                    <a:pt x="5317" y="1616"/>
                    <a:pt x="5317" y="1616"/>
                  </a:cubicBezTo>
                  <a:cubicBezTo>
                    <a:pt x="5361" y="1620"/>
                    <a:pt x="5361" y="1620"/>
                    <a:pt x="5361" y="1620"/>
                  </a:cubicBezTo>
                  <a:cubicBezTo>
                    <a:pt x="5381" y="1620"/>
                    <a:pt x="5381" y="1620"/>
                    <a:pt x="5381" y="1620"/>
                  </a:cubicBezTo>
                  <a:lnTo>
                    <a:pt x="5387" y="1553"/>
                  </a:lnTo>
                  <a:close/>
                  <a:moveTo>
                    <a:pt x="5047" y="1513"/>
                  </a:moveTo>
                  <a:lnTo>
                    <a:pt x="5047" y="1513"/>
                  </a:lnTo>
                  <a:cubicBezTo>
                    <a:pt x="5027" y="1510"/>
                    <a:pt x="5027" y="1510"/>
                    <a:pt x="5027" y="1510"/>
                  </a:cubicBezTo>
                  <a:cubicBezTo>
                    <a:pt x="4983" y="1506"/>
                    <a:pt x="4983" y="1506"/>
                    <a:pt x="4983" y="1506"/>
                  </a:cubicBezTo>
                  <a:cubicBezTo>
                    <a:pt x="4943" y="1500"/>
                    <a:pt x="4943" y="1500"/>
                    <a:pt x="4943" y="1500"/>
                  </a:cubicBezTo>
                  <a:cubicBezTo>
                    <a:pt x="4910" y="1493"/>
                    <a:pt x="4910" y="1493"/>
                    <a:pt x="4910" y="1493"/>
                  </a:cubicBezTo>
                  <a:cubicBezTo>
                    <a:pt x="4900" y="1563"/>
                    <a:pt x="4900" y="1563"/>
                    <a:pt x="4900" y="1563"/>
                  </a:cubicBezTo>
                  <a:cubicBezTo>
                    <a:pt x="4933" y="1566"/>
                    <a:pt x="4933" y="1566"/>
                    <a:pt x="4933" y="1566"/>
                  </a:cubicBezTo>
                  <a:cubicBezTo>
                    <a:pt x="4977" y="1573"/>
                    <a:pt x="4977" y="1573"/>
                    <a:pt x="4977" y="1573"/>
                  </a:cubicBezTo>
                  <a:cubicBezTo>
                    <a:pt x="5020" y="1580"/>
                    <a:pt x="5020" y="1580"/>
                    <a:pt x="5020" y="1580"/>
                  </a:cubicBezTo>
                  <a:cubicBezTo>
                    <a:pt x="5037" y="1580"/>
                    <a:pt x="5037" y="1580"/>
                    <a:pt x="5037" y="1580"/>
                  </a:cubicBezTo>
                  <a:lnTo>
                    <a:pt x="5047" y="1513"/>
                  </a:lnTo>
                  <a:close/>
                  <a:moveTo>
                    <a:pt x="4706" y="1463"/>
                  </a:moveTo>
                  <a:lnTo>
                    <a:pt x="4706" y="1463"/>
                  </a:lnTo>
                  <a:cubicBezTo>
                    <a:pt x="4639" y="1453"/>
                    <a:pt x="4639" y="1453"/>
                    <a:pt x="4639" y="1453"/>
                  </a:cubicBezTo>
                  <a:cubicBezTo>
                    <a:pt x="4572" y="1439"/>
                    <a:pt x="4572" y="1439"/>
                    <a:pt x="4572" y="1439"/>
                  </a:cubicBezTo>
                  <a:cubicBezTo>
                    <a:pt x="4559" y="1510"/>
                    <a:pt x="4559" y="1510"/>
                    <a:pt x="4559" y="1510"/>
                  </a:cubicBezTo>
                  <a:cubicBezTo>
                    <a:pt x="4629" y="1520"/>
                    <a:pt x="4629" y="1520"/>
                    <a:pt x="4629" y="1520"/>
                  </a:cubicBezTo>
                  <a:cubicBezTo>
                    <a:pt x="4673" y="1526"/>
                    <a:pt x="4673" y="1526"/>
                    <a:pt x="4673" y="1526"/>
                  </a:cubicBezTo>
                  <a:cubicBezTo>
                    <a:pt x="4696" y="1530"/>
                    <a:pt x="4696" y="1530"/>
                    <a:pt x="4696" y="1530"/>
                  </a:cubicBezTo>
                  <a:lnTo>
                    <a:pt x="4706" y="1463"/>
                  </a:lnTo>
                  <a:close/>
                  <a:moveTo>
                    <a:pt x="4369" y="1406"/>
                  </a:moveTo>
                  <a:lnTo>
                    <a:pt x="4369" y="1406"/>
                  </a:lnTo>
                  <a:cubicBezTo>
                    <a:pt x="4322" y="1399"/>
                    <a:pt x="4278" y="1389"/>
                    <a:pt x="4232" y="1383"/>
                  </a:cubicBezTo>
                  <a:cubicBezTo>
                    <a:pt x="4222" y="1450"/>
                    <a:pt x="4222" y="1450"/>
                    <a:pt x="4222" y="1450"/>
                  </a:cubicBezTo>
                  <a:cubicBezTo>
                    <a:pt x="4265" y="1459"/>
                    <a:pt x="4312" y="1466"/>
                    <a:pt x="4355" y="1473"/>
                  </a:cubicBezTo>
                  <a:lnTo>
                    <a:pt x="4369" y="1406"/>
                  </a:lnTo>
                  <a:close/>
                  <a:moveTo>
                    <a:pt x="4028" y="1346"/>
                  </a:moveTo>
                  <a:lnTo>
                    <a:pt x="4028" y="1346"/>
                  </a:lnTo>
                  <a:cubicBezTo>
                    <a:pt x="3894" y="1319"/>
                    <a:pt x="3894" y="1319"/>
                    <a:pt x="3894" y="1319"/>
                  </a:cubicBezTo>
                  <a:cubicBezTo>
                    <a:pt x="3881" y="1389"/>
                    <a:pt x="3881" y="1389"/>
                    <a:pt x="3881" y="1389"/>
                  </a:cubicBezTo>
                  <a:cubicBezTo>
                    <a:pt x="4018" y="1413"/>
                    <a:pt x="4018" y="1413"/>
                    <a:pt x="4018" y="1413"/>
                  </a:cubicBezTo>
                  <a:lnTo>
                    <a:pt x="4028" y="1346"/>
                  </a:lnTo>
                  <a:close/>
                  <a:moveTo>
                    <a:pt x="3691" y="1282"/>
                  </a:moveTo>
                  <a:lnTo>
                    <a:pt x="3691" y="1282"/>
                  </a:lnTo>
                  <a:cubicBezTo>
                    <a:pt x="3644" y="1276"/>
                    <a:pt x="3600" y="1266"/>
                    <a:pt x="3554" y="1259"/>
                  </a:cubicBezTo>
                  <a:cubicBezTo>
                    <a:pt x="3544" y="1326"/>
                    <a:pt x="3544" y="1326"/>
                    <a:pt x="3544" y="1326"/>
                  </a:cubicBezTo>
                  <a:cubicBezTo>
                    <a:pt x="3587" y="1333"/>
                    <a:pt x="3634" y="1343"/>
                    <a:pt x="3677" y="1349"/>
                  </a:cubicBezTo>
                  <a:lnTo>
                    <a:pt x="3691" y="1282"/>
                  </a:lnTo>
                  <a:close/>
                  <a:moveTo>
                    <a:pt x="3350" y="1222"/>
                  </a:moveTo>
                  <a:lnTo>
                    <a:pt x="3350" y="1222"/>
                  </a:lnTo>
                  <a:cubicBezTo>
                    <a:pt x="3307" y="1212"/>
                    <a:pt x="3260" y="1206"/>
                    <a:pt x="3216" y="1199"/>
                  </a:cubicBezTo>
                  <a:cubicBezTo>
                    <a:pt x="3203" y="1266"/>
                    <a:pt x="3203" y="1266"/>
                    <a:pt x="3203" y="1266"/>
                  </a:cubicBezTo>
                  <a:cubicBezTo>
                    <a:pt x="3233" y="1272"/>
                    <a:pt x="3263" y="1276"/>
                    <a:pt x="3293" y="1282"/>
                  </a:cubicBezTo>
                  <a:cubicBezTo>
                    <a:pt x="3340" y="1289"/>
                    <a:pt x="3340" y="1289"/>
                    <a:pt x="3340" y="1289"/>
                  </a:cubicBezTo>
                  <a:lnTo>
                    <a:pt x="3350" y="1222"/>
                  </a:lnTo>
                  <a:close/>
                  <a:moveTo>
                    <a:pt x="3012" y="1166"/>
                  </a:moveTo>
                  <a:lnTo>
                    <a:pt x="3012" y="1166"/>
                  </a:lnTo>
                  <a:cubicBezTo>
                    <a:pt x="2966" y="1159"/>
                    <a:pt x="2966" y="1159"/>
                    <a:pt x="2966" y="1159"/>
                  </a:cubicBezTo>
                  <a:cubicBezTo>
                    <a:pt x="2926" y="1152"/>
                    <a:pt x="2926" y="1152"/>
                    <a:pt x="2926" y="1152"/>
                  </a:cubicBezTo>
                  <a:cubicBezTo>
                    <a:pt x="2876" y="1146"/>
                    <a:pt x="2876" y="1146"/>
                    <a:pt x="2876" y="1146"/>
                  </a:cubicBezTo>
                  <a:cubicBezTo>
                    <a:pt x="2866" y="1212"/>
                    <a:pt x="2866" y="1212"/>
                    <a:pt x="2866" y="1212"/>
                  </a:cubicBezTo>
                  <a:cubicBezTo>
                    <a:pt x="2916" y="1219"/>
                    <a:pt x="2916" y="1219"/>
                    <a:pt x="2916" y="1219"/>
                  </a:cubicBezTo>
                  <a:cubicBezTo>
                    <a:pt x="2956" y="1226"/>
                    <a:pt x="2956" y="1226"/>
                    <a:pt x="2956" y="1226"/>
                  </a:cubicBezTo>
                  <a:cubicBezTo>
                    <a:pt x="2999" y="1232"/>
                    <a:pt x="2999" y="1232"/>
                    <a:pt x="2999" y="1232"/>
                  </a:cubicBezTo>
                  <a:lnTo>
                    <a:pt x="3012" y="1166"/>
                  </a:lnTo>
                  <a:close/>
                  <a:moveTo>
                    <a:pt x="2669" y="1116"/>
                  </a:moveTo>
                  <a:lnTo>
                    <a:pt x="2669" y="1116"/>
                  </a:lnTo>
                  <a:cubicBezTo>
                    <a:pt x="2638" y="1112"/>
                    <a:pt x="2638" y="1112"/>
                    <a:pt x="2638" y="1112"/>
                  </a:cubicBezTo>
                  <a:cubicBezTo>
                    <a:pt x="2598" y="1105"/>
                    <a:pt x="2598" y="1105"/>
                    <a:pt x="2598" y="1105"/>
                  </a:cubicBezTo>
                  <a:cubicBezTo>
                    <a:pt x="2558" y="1102"/>
                    <a:pt x="2558" y="1102"/>
                    <a:pt x="2558" y="1102"/>
                  </a:cubicBezTo>
                  <a:cubicBezTo>
                    <a:pt x="2532" y="1099"/>
                    <a:pt x="2532" y="1099"/>
                    <a:pt x="2532" y="1099"/>
                  </a:cubicBezTo>
                  <a:cubicBezTo>
                    <a:pt x="2525" y="1169"/>
                    <a:pt x="2525" y="1169"/>
                    <a:pt x="2525" y="1169"/>
                  </a:cubicBezTo>
                  <a:cubicBezTo>
                    <a:pt x="2548" y="1172"/>
                    <a:pt x="2548" y="1172"/>
                    <a:pt x="2548" y="1172"/>
                  </a:cubicBezTo>
                  <a:cubicBezTo>
                    <a:pt x="2588" y="1176"/>
                    <a:pt x="2588" y="1176"/>
                    <a:pt x="2588" y="1176"/>
                  </a:cubicBezTo>
                  <a:cubicBezTo>
                    <a:pt x="2628" y="1179"/>
                    <a:pt x="2628" y="1179"/>
                    <a:pt x="2628" y="1179"/>
                  </a:cubicBezTo>
                  <a:cubicBezTo>
                    <a:pt x="2662" y="1186"/>
                    <a:pt x="2662" y="1186"/>
                    <a:pt x="2662" y="1186"/>
                  </a:cubicBezTo>
                  <a:lnTo>
                    <a:pt x="2669" y="1116"/>
                  </a:lnTo>
                  <a:close/>
                  <a:moveTo>
                    <a:pt x="2324" y="1079"/>
                  </a:moveTo>
                  <a:lnTo>
                    <a:pt x="2324" y="1079"/>
                  </a:lnTo>
                  <a:cubicBezTo>
                    <a:pt x="2278" y="1075"/>
                    <a:pt x="2278" y="1075"/>
                    <a:pt x="2278" y="1075"/>
                  </a:cubicBezTo>
                  <a:cubicBezTo>
                    <a:pt x="2241" y="1072"/>
                    <a:pt x="2241" y="1072"/>
                    <a:pt x="2241" y="1072"/>
                  </a:cubicBezTo>
                  <a:cubicBezTo>
                    <a:pt x="2201" y="1069"/>
                    <a:pt x="2201" y="1069"/>
                    <a:pt x="2201" y="1069"/>
                  </a:cubicBezTo>
                  <a:cubicBezTo>
                    <a:pt x="2188" y="1069"/>
                    <a:pt x="2188" y="1069"/>
                    <a:pt x="2188" y="1069"/>
                  </a:cubicBezTo>
                  <a:cubicBezTo>
                    <a:pt x="2184" y="1139"/>
                    <a:pt x="2184" y="1139"/>
                    <a:pt x="2184" y="1139"/>
                  </a:cubicBezTo>
                  <a:cubicBezTo>
                    <a:pt x="2198" y="1139"/>
                    <a:pt x="2198" y="1139"/>
                    <a:pt x="2198" y="1139"/>
                  </a:cubicBezTo>
                  <a:cubicBezTo>
                    <a:pt x="2234" y="1142"/>
                    <a:pt x="2234" y="1142"/>
                    <a:pt x="2234" y="1142"/>
                  </a:cubicBezTo>
                  <a:cubicBezTo>
                    <a:pt x="2274" y="1146"/>
                    <a:pt x="2274" y="1146"/>
                    <a:pt x="2274" y="1146"/>
                  </a:cubicBezTo>
                  <a:cubicBezTo>
                    <a:pt x="2321" y="1149"/>
                    <a:pt x="2321" y="1149"/>
                    <a:pt x="2321" y="1149"/>
                  </a:cubicBezTo>
                  <a:lnTo>
                    <a:pt x="2324" y="1079"/>
                  </a:lnTo>
                  <a:close/>
                  <a:moveTo>
                    <a:pt x="1980" y="1059"/>
                  </a:moveTo>
                  <a:lnTo>
                    <a:pt x="1980" y="1059"/>
                  </a:lnTo>
                  <a:cubicBezTo>
                    <a:pt x="1970" y="1059"/>
                    <a:pt x="1970" y="1059"/>
                    <a:pt x="1970" y="1059"/>
                  </a:cubicBezTo>
                  <a:cubicBezTo>
                    <a:pt x="1934" y="1059"/>
                    <a:pt x="1934" y="1059"/>
                    <a:pt x="1934" y="1059"/>
                  </a:cubicBezTo>
                  <a:cubicBezTo>
                    <a:pt x="1897" y="1059"/>
                    <a:pt x="1897" y="1059"/>
                    <a:pt x="1897" y="1059"/>
                  </a:cubicBezTo>
                  <a:cubicBezTo>
                    <a:pt x="1860" y="1059"/>
                    <a:pt x="1860" y="1059"/>
                    <a:pt x="1860" y="1059"/>
                  </a:cubicBezTo>
                  <a:cubicBezTo>
                    <a:pt x="1840" y="1059"/>
                    <a:pt x="1840" y="1059"/>
                    <a:pt x="1840" y="1059"/>
                  </a:cubicBezTo>
                  <a:cubicBezTo>
                    <a:pt x="1840" y="1129"/>
                    <a:pt x="1840" y="1129"/>
                    <a:pt x="1840" y="1129"/>
                  </a:cubicBezTo>
                  <a:cubicBezTo>
                    <a:pt x="1860" y="1129"/>
                    <a:pt x="1860" y="1129"/>
                    <a:pt x="1860" y="1129"/>
                  </a:cubicBezTo>
                  <a:cubicBezTo>
                    <a:pt x="1897" y="1129"/>
                    <a:pt x="1897" y="1129"/>
                    <a:pt x="1897" y="1129"/>
                  </a:cubicBezTo>
                  <a:cubicBezTo>
                    <a:pt x="1934" y="1129"/>
                    <a:pt x="1934" y="1129"/>
                    <a:pt x="1934" y="1129"/>
                  </a:cubicBezTo>
                  <a:cubicBezTo>
                    <a:pt x="1970" y="1129"/>
                    <a:pt x="1970" y="1129"/>
                    <a:pt x="1970" y="1129"/>
                  </a:cubicBezTo>
                  <a:cubicBezTo>
                    <a:pt x="1977" y="1129"/>
                    <a:pt x="1977" y="1129"/>
                    <a:pt x="1977" y="1129"/>
                  </a:cubicBezTo>
                  <a:lnTo>
                    <a:pt x="1980" y="1059"/>
                  </a:lnTo>
                  <a:close/>
                  <a:moveTo>
                    <a:pt x="1633" y="1069"/>
                  </a:moveTo>
                  <a:lnTo>
                    <a:pt x="1633" y="1069"/>
                  </a:lnTo>
                  <a:cubicBezTo>
                    <a:pt x="1606" y="1069"/>
                    <a:pt x="1606" y="1069"/>
                    <a:pt x="1606" y="1069"/>
                  </a:cubicBezTo>
                  <a:cubicBezTo>
                    <a:pt x="1570" y="1072"/>
                    <a:pt x="1570" y="1072"/>
                    <a:pt x="1570" y="1072"/>
                  </a:cubicBezTo>
                  <a:cubicBezTo>
                    <a:pt x="1536" y="1075"/>
                    <a:pt x="1536" y="1075"/>
                    <a:pt x="1536" y="1075"/>
                  </a:cubicBezTo>
                  <a:cubicBezTo>
                    <a:pt x="1499" y="1079"/>
                    <a:pt x="1499" y="1079"/>
                    <a:pt x="1499" y="1079"/>
                  </a:cubicBezTo>
                  <a:cubicBezTo>
                    <a:pt x="1493" y="1079"/>
                    <a:pt x="1493" y="1079"/>
                    <a:pt x="1493" y="1079"/>
                  </a:cubicBezTo>
                  <a:cubicBezTo>
                    <a:pt x="1503" y="1149"/>
                    <a:pt x="1503" y="1149"/>
                    <a:pt x="1503" y="1149"/>
                  </a:cubicBezTo>
                  <a:cubicBezTo>
                    <a:pt x="1509" y="1149"/>
                    <a:pt x="1509" y="1149"/>
                    <a:pt x="1509" y="1149"/>
                  </a:cubicBezTo>
                  <a:cubicBezTo>
                    <a:pt x="1543" y="1142"/>
                    <a:pt x="1543" y="1142"/>
                    <a:pt x="1543" y="1142"/>
                  </a:cubicBezTo>
                  <a:cubicBezTo>
                    <a:pt x="1576" y="1142"/>
                    <a:pt x="1576" y="1142"/>
                    <a:pt x="1576" y="1142"/>
                  </a:cubicBezTo>
                  <a:cubicBezTo>
                    <a:pt x="1613" y="1139"/>
                    <a:pt x="1613" y="1139"/>
                    <a:pt x="1613" y="1139"/>
                  </a:cubicBezTo>
                  <a:cubicBezTo>
                    <a:pt x="1636" y="1135"/>
                    <a:pt x="1636" y="1135"/>
                    <a:pt x="1636" y="1135"/>
                  </a:cubicBezTo>
                  <a:lnTo>
                    <a:pt x="1633" y="1069"/>
                  </a:lnTo>
                  <a:close/>
                  <a:moveTo>
                    <a:pt x="1286" y="1112"/>
                  </a:moveTo>
                  <a:lnTo>
                    <a:pt x="1286" y="1112"/>
                  </a:lnTo>
                  <a:cubicBezTo>
                    <a:pt x="1266" y="1116"/>
                    <a:pt x="1266" y="1116"/>
                    <a:pt x="1266" y="1116"/>
                  </a:cubicBezTo>
                  <a:cubicBezTo>
                    <a:pt x="1232" y="1122"/>
                    <a:pt x="1232" y="1122"/>
                    <a:pt x="1232" y="1122"/>
                  </a:cubicBezTo>
                  <a:cubicBezTo>
                    <a:pt x="1199" y="1129"/>
                    <a:pt x="1199" y="1129"/>
                    <a:pt x="1199" y="1129"/>
                  </a:cubicBezTo>
                  <a:cubicBezTo>
                    <a:pt x="1169" y="1139"/>
                    <a:pt x="1169" y="1139"/>
                    <a:pt x="1169" y="1139"/>
                  </a:cubicBezTo>
                  <a:cubicBezTo>
                    <a:pt x="1149" y="1142"/>
                    <a:pt x="1149" y="1142"/>
                    <a:pt x="1149" y="1142"/>
                  </a:cubicBezTo>
                  <a:cubicBezTo>
                    <a:pt x="1169" y="1209"/>
                    <a:pt x="1169" y="1209"/>
                    <a:pt x="1169" y="1209"/>
                  </a:cubicBezTo>
                  <a:cubicBezTo>
                    <a:pt x="1185" y="1206"/>
                    <a:pt x="1185" y="1206"/>
                    <a:pt x="1185" y="1206"/>
                  </a:cubicBezTo>
                  <a:cubicBezTo>
                    <a:pt x="1216" y="1199"/>
                    <a:pt x="1216" y="1199"/>
                    <a:pt x="1216" y="1199"/>
                  </a:cubicBezTo>
                  <a:cubicBezTo>
                    <a:pt x="1246" y="1189"/>
                    <a:pt x="1246" y="1189"/>
                    <a:pt x="1246" y="1189"/>
                  </a:cubicBezTo>
                  <a:cubicBezTo>
                    <a:pt x="1279" y="1182"/>
                    <a:pt x="1279" y="1182"/>
                    <a:pt x="1279" y="1182"/>
                  </a:cubicBezTo>
                  <a:cubicBezTo>
                    <a:pt x="1299" y="1179"/>
                    <a:pt x="1299" y="1179"/>
                    <a:pt x="1299" y="1179"/>
                  </a:cubicBezTo>
                  <a:lnTo>
                    <a:pt x="1286" y="1112"/>
                  </a:lnTo>
                  <a:close/>
                  <a:moveTo>
                    <a:pt x="948" y="1209"/>
                  </a:moveTo>
                  <a:lnTo>
                    <a:pt x="948" y="1209"/>
                  </a:lnTo>
                  <a:cubicBezTo>
                    <a:pt x="922" y="1219"/>
                    <a:pt x="922" y="1219"/>
                    <a:pt x="922" y="1219"/>
                  </a:cubicBezTo>
                  <a:cubicBezTo>
                    <a:pt x="892" y="1232"/>
                    <a:pt x="892" y="1232"/>
                    <a:pt x="892" y="1232"/>
                  </a:cubicBezTo>
                  <a:cubicBezTo>
                    <a:pt x="862" y="1246"/>
                    <a:pt x="862" y="1246"/>
                    <a:pt x="862" y="1246"/>
                  </a:cubicBezTo>
                  <a:cubicBezTo>
                    <a:pt x="835" y="1259"/>
                    <a:pt x="835" y="1259"/>
                    <a:pt x="835" y="1259"/>
                  </a:cubicBezTo>
                  <a:cubicBezTo>
                    <a:pt x="821" y="1266"/>
                    <a:pt x="821" y="1266"/>
                    <a:pt x="821" y="1266"/>
                  </a:cubicBezTo>
                  <a:cubicBezTo>
                    <a:pt x="851" y="1326"/>
                    <a:pt x="851" y="1326"/>
                    <a:pt x="851" y="1326"/>
                  </a:cubicBezTo>
                  <a:cubicBezTo>
                    <a:pt x="865" y="1319"/>
                    <a:pt x="865" y="1319"/>
                    <a:pt x="865" y="1319"/>
                  </a:cubicBezTo>
                  <a:cubicBezTo>
                    <a:pt x="892" y="1306"/>
                    <a:pt x="892" y="1306"/>
                    <a:pt x="892" y="1306"/>
                  </a:cubicBezTo>
                  <a:cubicBezTo>
                    <a:pt x="918" y="1296"/>
                    <a:pt x="918" y="1296"/>
                    <a:pt x="918" y="1296"/>
                  </a:cubicBezTo>
                  <a:cubicBezTo>
                    <a:pt x="948" y="1282"/>
                    <a:pt x="948" y="1282"/>
                    <a:pt x="948" y="1282"/>
                  </a:cubicBezTo>
                  <a:cubicBezTo>
                    <a:pt x="975" y="1272"/>
                    <a:pt x="975" y="1272"/>
                    <a:pt x="975" y="1272"/>
                  </a:cubicBezTo>
                  <a:lnTo>
                    <a:pt x="948" y="1209"/>
                  </a:lnTo>
                  <a:close/>
                  <a:moveTo>
                    <a:pt x="638" y="1373"/>
                  </a:moveTo>
                  <a:lnTo>
                    <a:pt x="638" y="1373"/>
                  </a:lnTo>
                  <a:cubicBezTo>
                    <a:pt x="618" y="1386"/>
                    <a:pt x="618" y="1386"/>
                    <a:pt x="618" y="1386"/>
                  </a:cubicBezTo>
                  <a:cubicBezTo>
                    <a:pt x="591" y="1406"/>
                    <a:pt x="591" y="1406"/>
                    <a:pt x="591" y="1406"/>
                  </a:cubicBezTo>
                  <a:cubicBezTo>
                    <a:pt x="564" y="1423"/>
                    <a:pt x="564" y="1423"/>
                    <a:pt x="564" y="1423"/>
                  </a:cubicBezTo>
                  <a:cubicBezTo>
                    <a:pt x="541" y="1443"/>
                    <a:pt x="541" y="1443"/>
                    <a:pt x="541" y="1443"/>
                  </a:cubicBezTo>
                  <a:cubicBezTo>
                    <a:pt x="528" y="1456"/>
                    <a:pt x="528" y="1456"/>
                    <a:pt x="528" y="1456"/>
                  </a:cubicBezTo>
                  <a:cubicBezTo>
                    <a:pt x="571" y="1510"/>
                    <a:pt x="571" y="1510"/>
                    <a:pt x="571" y="1510"/>
                  </a:cubicBezTo>
                  <a:cubicBezTo>
                    <a:pt x="584" y="1496"/>
                    <a:pt x="584" y="1496"/>
                    <a:pt x="584" y="1496"/>
                  </a:cubicBezTo>
                  <a:cubicBezTo>
                    <a:pt x="608" y="1480"/>
                    <a:pt x="608" y="1480"/>
                    <a:pt x="608" y="1480"/>
                  </a:cubicBezTo>
                  <a:cubicBezTo>
                    <a:pt x="631" y="1459"/>
                    <a:pt x="631" y="1459"/>
                    <a:pt x="631" y="1459"/>
                  </a:cubicBezTo>
                  <a:cubicBezTo>
                    <a:pt x="658" y="1443"/>
                    <a:pt x="658" y="1443"/>
                    <a:pt x="658" y="1443"/>
                  </a:cubicBezTo>
                  <a:cubicBezTo>
                    <a:pt x="678" y="1426"/>
                    <a:pt x="678" y="1426"/>
                    <a:pt x="678" y="1426"/>
                  </a:cubicBezTo>
                  <a:lnTo>
                    <a:pt x="638" y="1373"/>
                  </a:lnTo>
                  <a:close/>
                  <a:moveTo>
                    <a:pt x="374" y="1606"/>
                  </a:moveTo>
                  <a:lnTo>
                    <a:pt x="374" y="1606"/>
                  </a:lnTo>
                  <a:cubicBezTo>
                    <a:pt x="357" y="1626"/>
                    <a:pt x="357" y="1626"/>
                    <a:pt x="357" y="1626"/>
                  </a:cubicBezTo>
                  <a:cubicBezTo>
                    <a:pt x="337" y="1650"/>
                    <a:pt x="337" y="1650"/>
                    <a:pt x="337" y="1650"/>
                  </a:cubicBezTo>
                  <a:cubicBezTo>
                    <a:pt x="317" y="1677"/>
                    <a:pt x="317" y="1677"/>
                    <a:pt x="317" y="1677"/>
                  </a:cubicBezTo>
                  <a:cubicBezTo>
                    <a:pt x="297" y="1703"/>
                    <a:pt x="297" y="1703"/>
                    <a:pt x="297" y="1703"/>
                  </a:cubicBezTo>
                  <a:cubicBezTo>
                    <a:pt x="287" y="1717"/>
                    <a:pt x="287" y="1717"/>
                    <a:pt x="287" y="1717"/>
                  </a:cubicBezTo>
                  <a:cubicBezTo>
                    <a:pt x="344" y="1753"/>
                    <a:pt x="344" y="1753"/>
                    <a:pt x="344" y="1753"/>
                  </a:cubicBezTo>
                  <a:cubicBezTo>
                    <a:pt x="350" y="1743"/>
                    <a:pt x="350" y="1743"/>
                    <a:pt x="350" y="1743"/>
                  </a:cubicBezTo>
                  <a:cubicBezTo>
                    <a:pt x="371" y="1720"/>
                    <a:pt x="371" y="1720"/>
                    <a:pt x="371" y="1720"/>
                  </a:cubicBezTo>
                  <a:cubicBezTo>
                    <a:pt x="390" y="1693"/>
                    <a:pt x="390" y="1693"/>
                    <a:pt x="390" y="1693"/>
                  </a:cubicBezTo>
                  <a:cubicBezTo>
                    <a:pt x="411" y="1670"/>
                    <a:pt x="411" y="1670"/>
                    <a:pt x="411" y="1670"/>
                  </a:cubicBezTo>
                  <a:cubicBezTo>
                    <a:pt x="427" y="1650"/>
                    <a:pt x="427" y="1650"/>
                    <a:pt x="427" y="1650"/>
                  </a:cubicBezTo>
                  <a:lnTo>
                    <a:pt x="374" y="1606"/>
                  </a:lnTo>
                  <a:close/>
                  <a:moveTo>
                    <a:pt x="177" y="1894"/>
                  </a:moveTo>
                  <a:lnTo>
                    <a:pt x="177" y="1894"/>
                  </a:lnTo>
                  <a:cubicBezTo>
                    <a:pt x="167" y="1910"/>
                    <a:pt x="167" y="1910"/>
                    <a:pt x="167" y="1910"/>
                  </a:cubicBezTo>
                  <a:cubicBezTo>
                    <a:pt x="150" y="1944"/>
                    <a:pt x="150" y="1944"/>
                    <a:pt x="150" y="1944"/>
                  </a:cubicBezTo>
                  <a:cubicBezTo>
                    <a:pt x="133" y="1977"/>
                    <a:pt x="133" y="1977"/>
                    <a:pt x="133" y="1977"/>
                  </a:cubicBezTo>
                  <a:cubicBezTo>
                    <a:pt x="120" y="2011"/>
                    <a:pt x="120" y="2011"/>
                    <a:pt x="120" y="2011"/>
                  </a:cubicBezTo>
                  <a:cubicBezTo>
                    <a:pt x="113" y="2021"/>
                    <a:pt x="113" y="2021"/>
                    <a:pt x="113" y="2021"/>
                  </a:cubicBezTo>
                  <a:cubicBezTo>
                    <a:pt x="177" y="2047"/>
                    <a:pt x="177" y="2047"/>
                    <a:pt x="177" y="2047"/>
                  </a:cubicBezTo>
                  <a:cubicBezTo>
                    <a:pt x="180" y="2041"/>
                    <a:pt x="180" y="2041"/>
                    <a:pt x="180" y="2041"/>
                  </a:cubicBezTo>
                  <a:cubicBezTo>
                    <a:pt x="197" y="2007"/>
                    <a:pt x="197" y="2007"/>
                    <a:pt x="197" y="2007"/>
                  </a:cubicBezTo>
                  <a:cubicBezTo>
                    <a:pt x="213" y="1974"/>
                    <a:pt x="213" y="1974"/>
                    <a:pt x="213" y="1974"/>
                  </a:cubicBezTo>
                  <a:cubicBezTo>
                    <a:pt x="227" y="1944"/>
                    <a:pt x="227" y="1944"/>
                    <a:pt x="227" y="1944"/>
                  </a:cubicBezTo>
                  <a:cubicBezTo>
                    <a:pt x="237" y="1927"/>
                    <a:pt x="237" y="1927"/>
                    <a:pt x="237" y="1927"/>
                  </a:cubicBezTo>
                  <a:lnTo>
                    <a:pt x="177" y="1894"/>
                  </a:ln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a:endParaRPr lang="en-SV" sz="567" kern="0">
                <a:solidFill>
                  <a:prstClr val="black"/>
                </a:solidFill>
              </a:endParaRPr>
            </a:p>
          </p:txBody>
        </p:sp>
      </p:grpSp>
      <p:sp>
        <p:nvSpPr>
          <p:cNvPr id="11" name="Freeform 37">
            <a:extLst>
              <a:ext uri="{FF2B5EF4-FFF2-40B4-BE49-F238E27FC236}">
                <a16:creationId xmlns:a16="http://schemas.microsoft.com/office/drawing/2014/main" id="{573B1BDC-752C-4AEE-962E-40F942B8CC10}"/>
              </a:ext>
            </a:extLst>
          </p:cNvPr>
          <p:cNvSpPr>
            <a:spLocks noChangeArrowheads="1"/>
          </p:cNvSpPr>
          <p:nvPr/>
        </p:nvSpPr>
        <p:spPr bwMode="auto">
          <a:xfrm>
            <a:off x="7191993" y="3770950"/>
            <a:ext cx="1529943" cy="2307629"/>
          </a:xfrm>
          <a:custGeom>
            <a:avLst/>
            <a:gdLst>
              <a:gd name="T0" fmla="*/ 484 w 973"/>
              <a:gd name="T1" fmla="*/ 1546 h 1547"/>
              <a:gd name="T2" fmla="*/ 484 w 973"/>
              <a:gd name="T3" fmla="*/ 1546 h 1547"/>
              <a:gd name="T4" fmla="*/ 972 w 973"/>
              <a:gd name="T5" fmla="*/ 1061 h 1547"/>
              <a:gd name="T6" fmla="*/ 594 w 973"/>
              <a:gd name="T7" fmla="*/ 591 h 1547"/>
              <a:gd name="T8" fmla="*/ 484 w 973"/>
              <a:gd name="T9" fmla="*/ 0 h 1547"/>
              <a:gd name="T10" fmla="*/ 377 w 973"/>
              <a:gd name="T11" fmla="*/ 591 h 1547"/>
              <a:gd name="T12" fmla="*/ 0 w 973"/>
              <a:gd name="T13" fmla="*/ 1061 h 1547"/>
              <a:gd name="T14" fmla="*/ 484 w 973"/>
              <a:gd name="T15" fmla="*/ 1546 h 15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3" h="1547">
                <a:moveTo>
                  <a:pt x="484" y="1546"/>
                </a:moveTo>
                <a:lnTo>
                  <a:pt x="484" y="1546"/>
                </a:lnTo>
                <a:cubicBezTo>
                  <a:pt x="755" y="1546"/>
                  <a:pt x="972" y="1329"/>
                  <a:pt x="972" y="1061"/>
                </a:cubicBezTo>
                <a:cubicBezTo>
                  <a:pt x="972" y="835"/>
                  <a:pt x="812" y="642"/>
                  <a:pt x="594" y="591"/>
                </a:cubicBezTo>
                <a:cubicBezTo>
                  <a:pt x="484" y="0"/>
                  <a:pt x="484" y="0"/>
                  <a:pt x="484" y="0"/>
                </a:cubicBezTo>
                <a:cubicBezTo>
                  <a:pt x="377" y="591"/>
                  <a:pt x="377" y="591"/>
                  <a:pt x="377" y="591"/>
                </a:cubicBezTo>
                <a:cubicBezTo>
                  <a:pt x="160" y="642"/>
                  <a:pt x="0" y="835"/>
                  <a:pt x="0" y="1061"/>
                </a:cubicBezTo>
                <a:cubicBezTo>
                  <a:pt x="0" y="1329"/>
                  <a:pt x="217" y="1546"/>
                  <a:pt x="484" y="1546"/>
                </a:cubicBezTo>
              </a:path>
            </a:pathLst>
          </a:custGeom>
          <a:solidFill>
            <a:srgbClr val="1D6FA9">
              <a:lumMod val="40000"/>
              <a:lumOff val="60000"/>
            </a:srgb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a:endParaRPr lang="en-SV" sz="567" kern="0">
              <a:solidFill>
                <a:prstClr val="black"/>
              </a:solidFill>
            </a:endParaRPr>
          </a:p>
        </p:txBody>
      </p:sp>
      <p:sp>
        <p:nvSpPr>
          <p:cNvPr id="12" name="Freeform 38">
            <a:extLst>
              <a:ext uri="{FF2B5EF4-FFF2-40B4-BE49-F238E27FC236}">
                <a16:creationId xmlns:a16="http://schemas.microsoft.com/office/drawing/2014/main" id="{2B4FDF6F-9484-48C6-B92B-CDF16AD81E4F}"/>
              </a:ext>
            </a:extLst>
          </p:cNvPr>
          <p:cNvSpPr>
            <a:spLocks noChangeArrowheads="1"/>
          </p:cNvSpPr>
          <p:nvPr/>
        </p:nvSpPr>
        <p:spPr bwMode="auto">
          <a:xfrm>
            <a:off x="2712018" y="4240568"/>
            <a:ext cx="1523019" cy="2307625"/>
          </a:xfrm>
          <a:custGeom>
            <a:avLst/>
            <a:gdLst>
              <a:gd name="T0" fmla="*/ 484 w 969"/>
              <a:gd name="T1" fmla="*/ 1545 h 1546"/>
              <a:gd name="T2" fmla="*/ 484 w 969"/>
              <a:gd name="T3" fmla="*/ 1545 h 1546"/>
              <a:gd name="T4" fmla="*/ 968 w 969"/>
              <a:gd name="T5" fmla="*/ 1062 h 1546"/>
              <a:gd name="T6" fmla="*/ 595 w 969"/>
              <a:gd name="T7" fmla="*/ 587 h 1546"/>
              <a:gd name="T8" fmla="*/ 484 w 969"/>
              <a:gd name="T9" fmla="*/ 0 h 1546"/>
              <a:gd name="T10" fmla="*/ 374 w 969"/>
              <a:gd name="T11" fmla="*/ 587 h 1546"/>
              <a:gd name="T12" fmla="*/ 0 w 969"/>
              <a:gd name="T13" fmla="*/ 1062 h 1546"/>
              <a:gd name="T14" fmla="*/ 484 w 969"/>
              <a:gd name="T15" fmla="*/ 1545 h 15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69" h="1546">
                <a:moveTo>
                  <a:pt x="484" y="1545"/>
                </a:moveTo>
                <a:lnTo>
                  <a:pt x="484" y="1545"/>
                </a:lnTo>
                <a:cubicBezTo>
                  <a:pt x="751" y="1545"/>
                  <a:pt x="968" y="1328"/>
                  <a:pt x="968" y="1062"/>
                </a:cubicBezTo>
                <a:cubicBezTo>
                  <a:pt x="968" y="831"/>
                  <a:pt x="808" y="638"/>
                  <a:pt x="595" y="587"/>
                </a:cubicBezTo>
                <a:cubicBezTo>
                  <a:pt x="484" y="0"/>
                  <a:pt x="484" y="0"/>
                  <a:pt x="484" y="0"/>
                </a:cubicBezTo>
                <a:cubicBezTo>
                  <a:pt x="374" y="587"/>
                  <a:pt x="374" y="587"/>
                  <a:pt x="374" y="587"/>
                </a:cubicBezTo>
                <a:cubicBezTo>
                  <a:pt x="160" y="638"/>
                  <a:pt x="0" y="831"/>
                  <a:pt x="0" y="1062"/>
                </a:cubicBezTo>
                <a:cubicBezTo>
                  <a:pt x="0" y="1328"/>
                  <a:pt x="217" y="1545"/>
                  <a:pt x="484" y="1545"/>
                </a:cubicBezTo>
              </a:path>
            </a:pathLst>
          </a:custGeom>
          <a:solidFill>
            <a:srgbClr val="1D9A78">
              <a:lumMod val="40000"/>
              <a:lumOff val="60000"/>
            </a:srgb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a:endParaRPr lang="en-SV" sz="567" kern="0">
              <a:solidFill>
                <a:prstClr val="black"/>
              </a:solidFill>
            </a:endParaRPr>
          </a:p>
        </p:txBody>
      </p:sp>
      <p:sp>
        <p:nvSpPr>
          <p:cNvPr id="13" name="Freeform 39">
            <a:extLst>
              <a:ext uri="{FF2B5EF4-FFF2-40B4-BE49-F238E27FC236}">
                <a16:creationId xmlns:a16="http://schemas.microsoft.com/office/drawing/2014/main" id="{D02B1305-DB20-451E-A47B-08B0D0B0F3FF}"/>
              </a:ext>
            </a:extLst>
          </p:cNvPr>
          <p:cNvSpPr>
            <a:spLocks noChangeArrowheads="1"/>
          </p:cNvSpPr>
          <p:nvPr/>
        </p:nvSpPr>
        <p:spPr bwMode="auto">
          <a:xfrm>
            <a:off x="10668981" y="266012"/>
            <a:ext cx="1523019" cy="2307625"/>
          </a:xfrm>
          <a:custGeom>
            <a:avLst/>
            <a:gdLst>
              <a:gd name="T0" fmla="*/ 485 w 970"/>
              <a:gd name="T1" fmla="*/ 0 h 1548"/>
              <a:gd name="T2" fmla="*/ 485 w 970"/>
              <a:gd name="T3" fmla="*/ 0 h 1548"/>
              <a:gd name="T4" fmla="*/ 969 w 970"/>
              <a:gd name="T5" fmla="*/ 485 h 1548"/>
              <a:gd name="T6" fmla="*/ 595 w 970"/>
              <a:gd name="T7" fmla="*/ 959 h 1548"/>
              <a:gd name="T8" fmla="*/ 485 w 970"/>
              <a:gd name="T9" fmla="*/ 1547 h 1548"/>
              <a:gd name="T10" fmla="*/ 374 w 970"/>
              <a:gd name="T11" fmla="*/ 959 h 1548"/>
              <a:gd name="T12" fmla="*/ 0 w 970"/>
              <a:gd name="T13" fmla="*/ 485 h 1548"/>
              <a:gd name="T14" fmla="*/ 485 w 970"/>
              <a:gd name="T15" fmla="*/ 0 h 15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0" h="1548">
                <a:moveTo>
                  <a:pt x="485" y="0"/>
                </a:moveTo>
                <a:lnTo>
                  <a:pt x="485" y="0"/>
                </a:lnTo>
                <a:cubicBezTo>
                  <a:pt x="752" y="0"/>
                  <a:pt x="969" y="218"/>
                  <a:pt x="969" y="485"/>
                </a:cubicBezTo>
                <a:cubicBezTo>
                  <a:pt x="969" y="715"/>
                  <a:pt x="812" y="909"/>
                  <a:pt x="595" y="959"/>
                </a:cubicBezTo>
                <a:cubicBezTo>
                  <a:pt x="485" y="1547"/>
                  <a:pt x="485" y="1547"/>
                  <a:pt x="485" y="1547"/>
                </a:cubicBezTo>
                <a:cubicBezTo>
                  <a:pt x="374" y="959"/>
                  <a:pt x="374" y="959"/>
                  <a:pt x="374" y="959"/>
                </a:cubicBezTo>
                <a:cubicBezTo>
                  <a:pt x="161" y="909"/>
                  <a:pt x="0" y="715"/>
                  <a:pt x="0" y="485"/>
                </a:cubicBezTo>
                <a:cubicBezTo>
                  <a:pt x="0" y="218"/>
                  <a:pt x="217" y="0"/>
                  <a:pt x="485" y="0"/>
                </a:cubicBezTo>
              </a:path>
            </a:pathLst>
          </a:custGeom>
          <a:solidFill>
            <a:srgbClr val="B74919">
              <a:lumMod val="40000"/>
              <a:lumOff val="60000"/>
            </a:srgb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a:endParaRPr lang="en-SV" sz="567" kern="0">
              <a:solidFill>
                <a:prstClr val="black"/>
              </a:solidFill>
            </a:endParaRPr>
          </a:p>
        </p:txBody>
      </p:sp>
      <p:sp>
        <p:nvSpPr>
          <p:cNvPr id="14" name="Freeform 40">
            <a:extLst>
              <a:ext uri="{FF2B5EF4-FFF2-40B4-BE49-F238E27FC236}">
                <a16:creationId xmlns:a16="http://schemas.microsoft.com/office/drawing/2014/main" id="{4C0C043A-4621-4091-9EF1-44402F40F8AC}"/>
              </a:ext>
            </a:extLst>
          </p:cNvPr>
          <p:cNvSpPr>
            <a:spLocks noChangeArrowheads="1"/>
          </p:cNvSpPr>
          <p:nvPr/>
        </p:nvSpPr>
        <p:spPr bwMode="auto">
          <a:xfrm>
            <a:off x="5317117" y="1419825"/>
            <a:ext cx="1529939" cy="2307629"/>
          </a:xfrm>
          <a:custGeom>
            <a:avLst/>
            <a:gdLst>
              <a:gd name="T0" fmla="*/ 484 w 973"/>
              <a:gd name="T1" fmla="*/ 0 h 1547"/>
              <a:gd name="T2" fmla="*/ 484 w 973"/>
              <a:gd name="T3" fmla="*/ 0 h 1547"/>
              <a:gd name="T4" fmla="*/ 972 w 973"/>
              <a:gd name="T5" fmla="*/ 484 h 1547"/>
              <a:gd name="T6" fmla="*/ 594 w 973"/>
              <a:gd name="T7" fmla="*/ 955 h 1547"/>
              <a:gd name="T8" fmla="*/ 484 w 973"/>
              <a:gd name="T9" fmla="*/ 1546 h 1547"/>
              <a:gd name="T10" fmla="*/ 377 w 973"/>
              <a:gd name="T11" fmla="*/ 955 h 1547"/>
              <a:gd name="T12" fmla="*/ 0 w 973"/>
              <a:gd name="T13" fmla="*/ 484 h 1547"/>
              <a:gd name="T14" fmla="*/ 484 w 973"/>
              <a:gd name="T15" fmla="*/ 0 h 15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3" h="1547">
                <a:moveTo>
                  <a:pt x="484" y="0"/>
                </a:moveTo>
                <a:lnTo>
                  <a:pt x="484" y="0"/>
                </a:lnTo>
                <a:cubicBezTo>
                  <a:pt x="755" y="0"/>
                  <a:pt x="972" y="217"/>
                  <a:pt x="972" y="484"/>
                </a:cubicBezTo>
                <a:cubicBezTo>
                  <a:pt x="972" y="715"/>
                  <a:pt x="811" y="905"/>
                  <a:pt x="594" y="955"/>
                </a:cubicBezTo>
                <a:cubicBezTo>
                  <a:pt x="484" y="1546"/>
                  <a:pt x="484" y="1546"/>
                  <a:pt x="484" y="1546"/>
                </a:cubicBezTo>
                <a:cubicBezTo>
                  <a:pt x="377" y="955"/>
                  <a:pt x="377" y="955"/>
                  <a:pt x="377" y="955"/>
                </a:cubicBezTo>
                <a:cubicBezTo>
                  <a:pt x="160" y="905"/>
                  <a:pt x="0" y="715"/>
                  <a:pt x="0" y="484"/>
                </a:cubicBezTo>
                <a:cubicBezTo>
                  <a:pt x="0" y="217"/>
                  <a:pt x="217" y="0"/>
                  <a:pt x="484" y="0"/>
                </a:cubicBezTo>
              </a:path>
            </a:pathLst>
          </a:custGeom>
          <a:solidFill>
            <a:srgbClr val="36AFCE">
              <a:lumMod val="40000"/>
              <a:lumOff val="60000"/>
            </a:srgb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a:endParaRPr lang="en-SV" sz="567" kern="0">
              <a:solidFill>
                <a:prstClr val="black"/>
              </a:solidFill>
            </a:endParaRPr>
          </a:p>
        </p:txBody>
      </p:sp>
      <p:sp>
        <p:nvSpPr>
          <p:cNvPr id="15" name="Freeform 41">
            <a:extLst>
              <a:ext uri="{FF2B5EF4-FFF2-40B4-BE49-F238E27FC236}">
                <a16:creationId xmlns:a16="http://schemas.microsoft.com/office/drawing/2014/main" id="{4853B06D-2AEE-4635-A8E3-CF1E7C2814D8}"/>
              </a:ext>
            </a:extLst>
          </p:cNvPr>
          <p:cNvSpPr>
            <a:spLocks noChangeArrowheads="1"/>
          </p:cNvSpPr>
          <p:nvPr/>
        </p:nvSpPr>
        <p:spPr bwMode="auto">
          <a:xfrm>
            <a:off x="28810" y="2337240"/>
            <a:ext cx="1523019" cy="2307629"/>
          </a:xfrm>
          <a:custGeom>
            <a:avLst/>
            <a:gdLst>
              <a:gd name="T0" fmla="*/ 485 w 970"/>
              <a:gd name="T1" fmla="*/ 0 h 1547"/>
              <a:gd name="T2" fmla="*/ 485 w 970"/>
              <a:gd name="T3" fmla="*/ 0 h 1547"/>
              <a:gd name="T4" fmla="*/ 969 w 970"/>
              <a:gd name="T5" fmla="*/ 484 h 1547"/>
              <a:gd name="T6" fmla="*/ 595 w 970"/>
              <a:gd name="T7" fmla="*/ 955 h 1547"/>
              <a:gd name="T8" fmla="*/ 485 w 970"/>
              <a:gd name="T9" fmla="*/ 1546 h 1547"/>
              <a:gd name="T10" fmla="*/ 375 w 970"/>
              <a:gd name="T11" fmla="*/ 955 h 1547"/>
              <a:gd name="T12" fmla="*/ 0 w 970"/>
              <a:gd name="T13" fmla="*/ 484 h 1547"/>
              <a:gd name="T14" fmla="*/ 485 w 970"/>
              <a:gd name="T15" fmla="*/ 0 h 15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0" h="1547">
                <a:moveTo>
                  <a:pt x="485" y="0"/>
                </a:moveTo>
                <a:lnTo>
                  <a:pt x="485" y="0"/>
                </a:lnTo>
                <a:cubicBezTo>
                  <a:pt x="752" y="0"/>
                  <a:pt x="969" y="217"/>
                  <a:pt x="969" y="484"/>
                </a:cubicBezTo>
                <a:cubicBezTo>
                  <a:pt x="969" y="714"/>
                  <a:pt x="809" y="908"/>
                  <a:pt x="595" y="955"/>
                </a:cubicBezTo>
                <a:cubicBezTo>
                  <a:pt x="485" y="1546"/>
                  <a:pt x="485" y="1546"/>
                  <a:pt x="485" y="1546"/>
                </a:cubicBezTo>
                <a:cubicBezTo>
                  <a:pt x="375" y="955"/>
                  <a:pt x="375" y="955"/>
                  <a:pt x="375" y="955"/>
                </a:cubicBezTo>
                <a:cubicBezTo>
                  <a:pt x="161" y="908"/>
                  <a:pt x="0" y="714"/>
                  <a:pt x="0" y="484"/>
                </a:cubicBezTo>
                <a:cubicBezTo>
                  <a:pt x="0" y="217"/>
                  <a:pt x="218" y="0"/>
                  <a:pt x="485" y="0"/>
                </a:cubicBezTo>
              </a:path>
            </a:pathLst>
          </a:custGeom>
          <a:solidFill>
            <a:srgbClr val="8BC145">
              <a:lumMod val="40000"/>
              <a:lumOff val="60000"/>
            </a:srgb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a:endParaRPr lang="en-SV" sz="567" kern="0">
              <a:solidFill>
                <a:prstClr val="black"/>
              </a:solidFill>
            </a:endParaRPr>
          </a:p>
        </p:txBody>
      </p:sp>
      <p:sp>
        <p:nvSpPr>
          <p:cNvPr id="16" name="Freeform 42">
            <a:extLst>
              <a:ext uri="{FF2B5EF4-FFF2-40B4-BE49-F238E27FC236}">
                <a16:creationId xmlns:a16="http://schemas.microsoft.com/office/drawing/2014/main" id="{9CC52410-08CC-4A65-8AD7-A3A1A25FA6A9}"/>
              </a:ext>
            </a:extLst>
          </p:cNvPr>
          <p:cNvSpPr>
            <a:spLocks noChangeArrowheads="1"/>
          </p:cNvSpPr>
          <p:nvPr/>
        </p:nvSpPr>
        <p:spPr bwMode="auto">
          <a:xfrm>
            <a:off x="146699" y="2425273"/>
            <a:ext cx="1308414" cy="1235994"/>
          </a:xfrm>
          <a:custGeom>
            <a:avLst/>
            <a:gdLst>
              <a:gd name="T0" fmla="*/ 418 w 833"/>
              <a:gd name="T1" fmla="*/ 828 h 829"/>
              <a:gd name="T2" fmla="*/ 418 w 833"/>
              <a:gd name="T3" fmla="*/ 828 h 829"/>
              <a:gd name="T4" fmla="*/ 832 w 833"/>
              <a:gd name="T5" fmla="*/ 414 h 829"/>
              <a:gd name="T6" fmla="*/ 418 w 833"/>
              <a:gd name="T7" fmla="*/ 0 h 829"/>
              <a:gd name="T8" fmla="*/ 0 w 833"/>
              <a:gd name="T9" fmla="*/ 414 h 829"/>
              <a:gd name="T10" fmla="*/ 418 w 833"/>
              <a:gd name="T11" fmla="*/ 828 h 829"/>
            </a:gdLst>
            <a:ahLst/>
            <a:cxnLst>
              <a:cxn ang="0">
                <a:pos x="T0" y="T1"/>
              </a:cxn>
              <a:cxn ang="0">
                <a:pos x="T2" y="T3"/>
              </a:cxn>
              <a:cxn ang="0">
                <a:pos x="T4" y="T5"/>
              </a:cxn>
              <a:cxn ang="0">
                <a:pos x="T6" y="T7"/>
              </a:cxn>
              <a:cxn ang="0">
                <a:pos x="T8" y="T9"/>
              </a:cxn>
              <a:cxn ang="0">
                <a:pos x="T10" y="T11"/>
              </a:cxn>
            </a:cxnLst>
            <a:rect l="0" t="0" r="r" b="b"/>
            <a:pathLst>
              <a:path w="833" h="829">
                <a:moveTo>
                  <a:pt x="418" y="828"/>
                </a:moveTo>
                <a:lnTo>
                  <a:pt x="418" y="828"/>
                </a:lnTo>
                <a:cubicBezTo>
                  <a:pt x="645" y="828"/>
                  <a:pt x="832" y="644"/>
                  <a:pt x="832" y="414"/>
                </a:cubicBezTo>
                <a:cubicBezTo>
                  <a:pt x="832" y="187"/>
                  <a:pt x="645" y="0"/>
                  <a:pt x="418" y="0"/>
                </a:cubicBezTo>
                <a:cubicBezTo>
                  <a:pt x="187" y="0"/>
                  <a:pt x="0" y="187"/>
                  <a:pt x="0" y="414"/>
                </a:cubicBezTo>
                <a:cubicBezTo>
                  <a:pt x="0" y="644"/>
                  <a:pt x="187" y="828"/>
                  <a:pt x="418" y="828"/>
                </a:cubicBezTo>
              </a:path>
            </a:pathLst>
          </a:custGeom>
          <a:solidFill>
            <a:srgbClr val="1D9A7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a:endParaRPr lang="en-SV" sz="567" kern="0">
              <a:solidFill>
                <a:prstClr val="black"/>
              </a:solidFill>
            </a:endParaRPr>
          </a:p>
        </p:txBody>
      </p:sp>
      <p:sp>
        <p:nvSpPr>
          <p:cNvPr id="17" name="Freeform 43">
            <a:extLst>
              <a:ext uri="{FF2B5EF4-FFF2-40B4-BE49-F238E27FC236}">
                <a16:creationId xmlns:a16="http://schemas.microsoft.com/office/drawing/2014/main" id="{608DD898-30DB-4CBC-851F-E0AE3059239F}"/>
              </a:ext>
            </a:extLst>
          </p:cNvPr>
          <p:cNvSpPr>
            <a:spLocks noChangeArrowheads="1"/>
          </p:cNvSpPr>
          <p:nvPr/>
        </p:nvSpPr>
        <p:spPr bwMode="auto">
          <a:xfrm>
            <a:off x="5427880" y="1541930"/>
            <a:ext cx="1308410" cy="1235994"/>
          </a:xfrm>
          <a:custGeom>
            <a:avLst/>
            <a:gdLst>
              <a:gd name="T0" fmla="*/ 414 w 833"/>
              <a:gd name="T1" fmla="*/ 828 h 829"/>
              <a:gd name="T2" fmla="*/ 414 w 833"/>
              <a:gd name="T3" fmla="*/ 828 h 829"/>
              <a:gd name="T4" fmla="*/ 832 w 833"/>
              <a:gd name="T5" fmla="*/ 414 h 829"/>
              <a:gd name="T6" fmla="*/ 414 w 833"/>
              <a:gd name="T7" fmla="*/ 0 h 829"/>
              <a:gd name="T8" fmla="*/ 0 w 833"/>
              <a:gd name="T9" fmla="*/ 414 h 829"/>
              <a:gd name="T10" fmla="*/ 414 w 833"/>
              <a:gd name="T11" fmla="*/ 828 h 829"/>
            </a:gdLst>
            <a:ahLst/>
            <a:cxnLst>
              <a:cxn ang="0">
                <a:pos x="T0" y="T1"/>
              </a:cxn>
              <a:cxn ang="0">
                <a:pos x="T2" y="T3"/>
              </a:cxn>
              <a:cxn ang="0">
                <a:pos x="T4" y="T5"/>
              </a:cxn>
              <a:cxn ang="0">
                <a:pos x="T6" y="T7"/>
              </a:cxn>
              <a:cxn ang="0">
                <a:pos x="T8" y="T9"/>
              </a:cxn>
              <a:cxn ang="0">
                <a:pos x="T10" y="T11"/>
              </a:cxn>
            </a:cxnLst>
            <a:rect l="0" t="0" r="r" b="b"/>
            <a:pathLst>
              <a:path w="833" h="829">
                <a:moveTo>
                  <a:pt x="414" y="828"/>
                </a:moveTo>
                <a:lnTo>
                  <a:pt x="414" y="828"/>
                </a:lnTo>
                <a:cubicBezTo>
                  <a:pt x="645" y="828"/>
                  <a:pt x="832" y="641"/>
                  <a:pt x="832" y="414"/>
                </a:cubicBezTo>
                <a:cubicBezTo>
                  <a:pt x="832" y="187"/>
                  <a:pt x="645" y="0"/>
                  <a:pt x="414" y="0"/>
                </a:cubicBezTo>
                <a:cubicBezTo>
                  <a:pt x="187" y="0"/>
                  <a:pt x="0" y="187"/>
                  <a:pt x="0" y="414"/>
                </a:cubicBezTo>
                <a:cubicBezTo>
                  <a:pt x="0" y="641"/>
                  <a:pt x="187" y="828"/>
                  <a:pt x="414" y="828"/>
                </a:cubicBezTo>
              </a:path>
            </a:pathLst>
          </a:custGeom>
          <a:solidFill>
            <a:srgbClr val="36AFCE"/>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a:endParaRPr lang="en-SV" sz="567" kern="0">
              <a:solidFill>
                <a:prstClr val="black"/>
              </a:solidFill>
            </a:endParaRPr>
          </a:p>
        </p:txBody>
      </p:sp>
      <p:sp>
        <p:nvSpPr>
          <p:cNvPr id="18" name="Freeform 44">
            <a:extLst>
              <a:ext uri="{FF2B5EF4-FFF2-40B4-BE49-F238E27FC236}">
                <a16:creationId xmlns:a16="http://schemas.microsoft.com/office/drawing/2014/main" id="{79D97B06-BDF3-419D-8028-F97D4055ECBF}"/>
              </a:ext>
            </a:extLst>
          </p:cNvPr>
          <p:cNvSpPr>
            <a:spLocks noChangeArrowheads="1"/>
          </p:cNvSpPr>
          <p:nvPr/>
        </p:nvSpPr>
        <p:spPr bwMode="auto">
          <a:xfrm>
            <a:off x="10753111" y="380138"/>
            <a:ext cx="1308410" cy="1242570"/>
          </a:xfrm>
          <a:custGeom>
            <a:avLst/>
            <a:gdLst>
              <a:gd name="T0" fmla="*/ 415 w 833"/>
              <a:gd name="T1" fmla="*/ 831 h 832"/>
              <a:gd name="T2" fmla="*/ 415 w 833"/>
              <a:gd name="T3" fmla="*/ 831 h 832"/>
              <a:gd name="T4" fmla="*/ 832 w 833"/>
              <a:gd name="T5" fmla="*/ 414 h 832"/>
              <a:gd name="T6" fmla="*/ 415 w 833"/>
              <a:gd name="T7" fmla="*/ 0 h 832"/>
              <a:gd name="T8" fmla="*/ 0 w 833"/>
              <a:gd name="T9" fmla="*/ 414 h 832"/>
              <a:gd name="T10" fmla="*/ 415 w 833"/>
              <a:gd name="T11" fmla="*/ 831 h 832"/>
            </a:gdLst>
            <a:ahLst/>
            <a:cxnLst>
              <a:cxn ang="0">
                <a:pos x="T0" y="T1"/>
              </a:cxn>
              <a:cxn ang="0">
                <a:pos x="T2" y="T3"/>
              </a:cxn>
              <a:cxn ang="0">
                <a:pos x="T4" y="T5"/>
              </a:cxn>
              <a:cxn ang="0">
                <a:pos x="T6" y="T7"/>
              </a:cxn>
              <a:cxn ang="0">
                <a:pos x="T8" y="T9"/>
              </a:cxn>
              <a:cxn ang="0">
                <a:pos x="T10" y="T11"/>
              </a:cxn>
            </a:cxnLst>
            <a:rect l="0" t="0" r="r" b="b"/>
            <a:pathLst>
              <a:path w="833" h="832">
                <a:moveTo>
                  <a:pt x="415" y="831"/>
                </a:moveTo>
                <a:lnTo>
                  <a:pt x="415" y="831"/>
                </a:lnTo>
                <a:cubicBezTo>
                  <a:pt x="645" y="831"/>
                  <a:pt x="832" y="644"/>
                  <a:pt x="832" y="414"/>
                </a:cubicBezTo>
                <a:cubicBezTo>
                  <a:pt x="832" y="187"/>
                  <a:pt x="645" y="0"/>
                  <a:pt x="415" y="0"/>
                </a:cubicBezTo>
                <a:cubicBezTo>
                  <a:pt x="187" y="0"/>
                  <a:pt x="0" y="187"/>
                  <a:pt x="0" y="414"/>
                </a:cubicBezTo>
                <a:cubicBezTo>
                  <a:pt x="0" y="644"/>
                  <a:pt x="187" y="831"/>
                  <a:pt x="415" y="831"/>
                </a:cubicBezTo>
              </a:path>
            </a:pathLst>
          </a:custGeom>
          <a:solidFill>
            <a:srgbClr val="B7491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a:endParaRPr lang="en-SV" sz="567" kern="0">
              <a:solidFill>
                <a:prstClr val="black"/>
              </a:solidFill>
            </a:endParaRPr>
          </a:p>
        </p:txBody>
      </p:sp>
      <p:sp>
        <p:nvSpPr>
          <p:cNvPr id="19" name="Freeform 45">
            <a:extLst>
              <a:ext uri="{FF2B5EF4-FFF2-40B4-BE49-F238E27FC236}">
                <a16:creationId xmlns:a16="http://schemas.microsoft.com/office/drawing/2014/main" id="{590CD3A9-A3BA-4F6A-80FB-EAE999355E96}"/>
              </a:ext>
            </a:extLst>
          </p:cNvPr>
          <p:cNvSpPr>
            <a:spLocks noChangeArrowheads="1"/>
          </p:cNvSpPr>
          <p:nvPr/>
        </p:nvSpPr>
        <p:spPr bwMode="auto">
          <a:xfrm>
            <a:off x="7287981" y="4741045"/>
            <a:ext cx="1308414" cy="1242567"/>
          </a:xfrm>
          <a:custGeom>
            <a:avLst/>
            <a:gdLst>
              <a:gd name="T0" fmla="*/ 414 w 833"/>
              <a:gd name="T1" fmla="*/ 831 h 832"/>
              <a:gd name="T2" fmla="*/ 414 w 833"/>
              <a:gd name="T3" fmla="*/ 831 h 832"/>
              <a:gd name="T4" fmla="*/ 832 w 833"/>
              <a:gd name="T5" fmla="*/ 413 h 832"/>
              <a:gd name="T6" fmla="*/ 414 w 833"/>
              <a:gd name="T7" fmla="*/ 0 h 832"/>
              <a:gd name="T8" fmla="*/ 0 w 833"/>
              <a:gd name="T9" fmla="*/ 413 h 832"/>
              <a:gd name="T10" fmla="*/ 414 w 833"/>
              <a:gd name="T11" fmla="*/ 831 h 832"/>
            </a:gdLst>
            <a:ahLst/>
            <a:cxnLst>
              <a:cxn ang="0">
                <a:pos x="T0" y="T1"/>
              </a:cxn>
              <a:cxn ang="0">
                <a:pos x="T2" y="T3"/>
              </a:cxn>
              <a:cxn ang="0">
                <a:pos x="T4" y="T5"/>
              </a:cxn>
              <a:cxn ang="0">
                <a:pos x="T6" y="T7"/>
              </a:cxn>
              <a:cxn ang="0">
                <a:pos x="T8" y="T9"/>
              </a:cxn>
              <a:cxn ang="0">
                <a:pos x="T10" y="T11"/>
              </a:cxn>
            </a:cxnLst>
            <a:rect l="0" t="0" r="r" b="b"/>
            <a:pathLst>
              <a:path w="833" h="832">
                <a:moveTo>
                  <a:pt x="414" y="831"/>
                </a:moveTo>
                <a:lnTo>
                  <a:pt x="414" y="831"/>
                </a:lnTo>
                <a:cubicBezTo>
                  <a:pt x="645" y="831"/>
                  <a:pt x="832" y="644"/>
                  <a:pt x="832" y="413"/>
                </a:cubicBezTo>
                <a:cubicBezTo>
                  <a:pt x="832" y="187"/>
                  <a:pt x="645" y="0"/>
                  <a:pt x="414" y="0"/>
                </a:cubicBezTo>
                <a:cubicBezTo>
                  <a:pt x="187" y="0"/>
                  <a:pt x="0" y="187"/>
                  <a:pt x="0" y="413"/>
                </a:cubicBezTo>
                <a:cubicBezTo>
                  <a:pt x="0" y="644"/>
                  <a:pt x="187" y="831"/>
                  <a:pt x="414" y="831"/>
                </a:cubicBezTo>
              </a:path>
            </a:pathLst>
          </a:custGeom>
          <a:solidFill>
            <a:srgbClr val="1D6FA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a:endParaRPr lang="en-SV" sz="567" kern="0">
              <a:solidFill>
                <a:prstClr val="black"/>
              </a:solidFill>
            </a:endParaRPr>
          </a:p>
        </p:txBody>
      </p:sp>
      <p:sp>
        <p:nvSpPr>
          <p:cNvPr id="20" name="Freeform 46">
            <a:extLst>
              <a:ext uri="{FF2B5EF4-FFF2-40B4-BE49-F238E27FC236}">
                <a16:creationId xmlns:a16="http://schemas.microsoft.com/office/drawing/2014/main" id="{C211555D-8B7C-43AB-AAD8-B0E88F286DE5}"/>
              </a:ext>
            </a:extLst>
          </p:cNvPr>
          <p:cNvSpPr>
            <a:spLocks noChangeArrowheads="1"/>
          </p:cNvSpPr>
          <p:nvPr/>
        </p:nvSpPr>
        <p:spPr bwMode="auto">
          <a:xfrm>
            <a:off x="2822782" y="5181891"/>
            <a:ext cx="1301489" cy="1242567"/>
          </a:xfrm>
          <a:custGeom>
            <a:avLst/>
            <a:gdLst>
              <a:gd name="T0" fmla="*/ 414 w 829"/>
              <a:gd name="T1" fmla="*/ 831 h 832"/>
              <a:gd name="T2" fmla="*/ 414 w 829"/>
              <a:gd name="T3" fmla="*/ 831 h 832"/>
              <a:gd name="T4" fmla="*/ 828 w 829"/>
              <a:gd name="T5" fmla="*/ 418 h 832"/>
              <a:gd name="T6" fmla="*/ 414 w 829"/>
              <a:gd name="T7" fmla="*/ 0 h 832"/>
              <a:gd name="T8" fmla="*/ 0 w 829"/>
              <a:gd name="T9" fmla="*/ 418 h 832"/>
              <a:gd name="T10" fmla="*/ 414 w 829"/>
              <a:gd name="T11" fmla="*/ 831 h 832"/>
            </a:gdLst>
            <a:ahLst/>
            <a:cxnLst>
              <a:cxn ang="0">
                <a:pos x="T0" y="T1"/>
              </a:cxn>
              <a:cxn ang="0">
                <a:pos x="T2" y="T3"/>
              </a:cxn>
              <a:cxn ang="0">
                <a:pos x="T4" y="T5"/>
              </a:cxn>
              <a:cxn ang="0">
                <a:pos x="T6" y="T7"/>
              </a:cxn>
              <a:cxn ang="0">
                <a:pos x="T8" y="T9"/>
              </a:cxn>
              <a:cxn ang="0">
                <a:pos x="T10" y="T11"/>
              </a:cxn>
            </a:cxnLst>
            <a:rect l="0" t="0" r="r" b="b"/>
            <a:pathLst>
              <a:path w="829" h="832">
                <a:moveTo>
                  <a:pt x="414" y="831"/>
                </a:moveTo>
                <a:lnTo>
                  <a:pt x="414" y="831"/>
                </a:lnTo>
                <a:cubicBezTo>
                  <a:pt x="645" y="831"/>
                  <a:pt x="828" y="644"/>
                  <a:pt x="828" y="418"/>
                </a:cubicBezTo>
                <a:cubicBezTo>
                  <a:pt x="828" y="187"/>
                  <a:pt x="645" y="0"/>
                  <a:pt x="414" y="0"/>
                </a:cubicBezTo>
                <a:cubicBezTo>
                  <a:pt x="187" y="0"/>
                  <a:pt x="0" y="187"/>
                  <a:pt x="0" y="418"/>
                </a:cubicBezTo>
                <a:cubicBezTo>
                  <a:pt x="0" y="644"/>
                  <a:pt x="187" y="831"/>
                  <a:pt x="414" y="831"/>
                </a:cubicBezTo>
              </a:path>
            </a:pathLst>
          </a:custGeom>
          <a:solidFill>
            <a:srgbClr val="8BC14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57200"/>
            <a:endParaRPr lang="en-SV" sz="567" kern="0">
              <a:solidFill>
                <a:prstClr val="black"/>
              </a:solidFill>
            </a:endParaRPr>
          </a:p>
        </p:txBody>
      </p:sp>
      <p:sp>
        <p:nvSpPr>
          <p:cNvPr id="21" name="Rectangle 20">
            <a:extLst>
              <a:ext uri="{FF2B5EF4-FFF2-40B4-BE49-F238E27FC236}">
                <a16:creationId xmlns:a16="http://schemas.microsoft.com/office/drawing/2014/main" id="{40E9328F-C70F-4B26-A9BB-7E7DAF3E4FFE}"/>
              </a:ext>
            </a:extLst>
          </p:cNvPr>
          <p:cNvSpPr/>
          <p:nvPr/>
        </p:nvSpPr>
        <p:spPr>
          <a:xfrm>
            <a:off x="65422" y="2873993"/>
            <a:ext cx="1470968" cy="338554"/>
          </a:xfrm>
          <a:prstGeom prst="rect">
            <a:avLst/>
          </a:prstGeom>
        </p:spPr>
        <p:txBody>
          <a:bodyPr wrap="square">
            <a:spAutoFit/>
          </a:bodyPr>
          <a:lstStyle/>
          <a:p>
            <a:pPr algn="ctr" defTabSz="457200"/>
            <a:r>
              <a:rPr lang="en-US" sz="1600" dirty="0">
                <a:solidFill>
                  <a:prstClr val="white"/>
                </a:solidFill>
                <a:latin typeface="Roboto Medium" panose="02000000000000000000" pitchFamily="2" charset="0"/>
                <a:ea typeface="Roboto Medium" panose="02000000000000000000" pitchFamily="2" charset="0"/>
                <a:cs typeface="Montserrat" charset="0"/>
              </a:rPr>
              <a:t>Orientation</a:t>
            </a:r>
          </a:p>
        </p:txBody>
      </p:sp>
      <p:sp>
        <p:nvSpPr>
          <p:cNvPr id="22" name="Rectangle 21">
            <a:extLst>
              <a:ext uri="{FF2B5EF4-FFF2-40B4-BE49-F238E27FC236}">
                <a16:creationId xmlns:a16="http://schemas.microsoft.com/office/drawing/2014/main" id="{13F50407-FEF2-4A53-8F65-F283C338F8AD}"/>
              </a:ext>
            </a:extLst>
          </p:cNvPr>
          <p:cNvSpPr/>
          <p:nvPr/>
        </p:nvSpPr>
        <p:spPr>
          <a:xfrm>
            <a:off x="2583207" y="5510786"/>
            <a:ext cx="1780637" cy="584775"/>
          </a:xfrm>
          <a:prstGeom prst="rect">
            <a:avLst/>
          </a:prstGeom>
        </p:spPr>
        <p:txBody>
          <a:bodyPr wrap="square">
            <a:spAutoFit/>
          </a:bodyPr>
          <a:lstStyle/>
          <a:p>
            <a:pPr algn="ctr" defTabSz="457200"/>
            <a:r>
              <a:rPr lang="en-US" sz="1600" dirty="0">
                <a:solidFill>
                  <a:prstClr val="white"/>
                </a:solidFill>
                <a:latin typeface="Roboto Medium" panose="02000000000000000000" pitchFamily="2" charset="0"/>
                <a:ea typeface="Roboto Medium" panose="02000000000000000000" pitchFamily="2" charset="0"/>
                <a:cs typeface="Montserrat" charset="0"/>
              </a:rPr>
              <a:t>Mid-Fall</a:t>
            </a:r>
          </a:p>
          <a:p>
            <a:pPr algn="ctr" defTabSz="457200"/>
            <a:r>
              <a:rPr lang="en-US" sz="1600" dirty="0">
                <a:solidFill>
                  <a:prstClr val="white"/>
                </a:solidFill>
                <a:latin typeface="Roboto Medium" panose="02000000000000000000" pitchFamily="2" charset="0"/>
                <a:ea typeface="Roboto Medium" panose="02000000000000000000" pitchFamily="2" charset="0"/>
                <a:cs typeface="Montserrat" charset="0"/>
              </a:rPr>
              <a:t>Semester</a:t>
            </a:r>
          </a:p>
        </p:txBody>
      </p:sp>
      <p:sp>
        <p:nvSpPr>
          <p:cNvPr id="23" name="Rectangle 22">
            <a:extLst>
              <a:ext uri="{FF2B5EF4-FFF2-40B4-BE49-F238E27FC236}">
                <a16:creationId xmlns:a16="http://schemas.microsoft.com/office/drawing/2014/main" id="{FAC0EFC9-107D-40FF-A37A-75F149E61D06}"/>
              </a:ext>
            </a:extLst>
          </p:cNvPr>
          <p:cNvSpPr/>
          <p:nvPr/>
        </p:nvSpPr>
        <p:spPr>
          <a:xfrm>
            <a:off x="5345718" y="1877037"/>
            <a:ext cx="1470968" cy="584775"/>
          </a:xfrm>
          <a:prstGeom prst="rect">
            <a:avLst/>
          </a:prstGeom>
        </p:spPr>
        <p:txBody>
          <a:bodyPr wrap="square">
            <a:spAutoFit/>
          </a:bodyPr>
          <a:lstStyle/>
          <a:p>
            <a:pPr algn="ctr" defTabSz="457200"/>
            <a:r>
              <a:rPr lang="en-US" sz="1600" dirty="0">
                <a:solidFill>
                  <a:prstClr val="white"/>
                </a:solidFill>
                <a:latin typeface="Roboto Medium" panose="02000000000000000000" pitchFamily="2" charset="0"/>
                <a:ea typeface="Roboto Medium" panose="02000000000000000000" pitchFamily="2" charset="0"/>
                <a:cs typeface="Montserrat" charset="0"/>
              </a:rPr>
              <a:t>End of Fall</a:t>
            </a:r>
          </a:p>
          <a:p>
            <a:pPr algn="ctr" defTabSz="457200"/>
            <a:r>
              <a:rPr lang="en-US" sz="1600" dirty="0">
                <a:solidFill>
                  <a:prstClr val="white"/>
                </a:solidFill>
                <a:latin typeface="Roboto Medium" panose="02000000000000000000" pitchFamily="2" charset="0"/>
                <a:ea typeface="Roboto Medium" panose="02000000000000000000" pitchFamily="2" charset="0"/>
                <a:cs typeface="Montserrat" charset="0"/>
              </a:rPr>
              <a:t>Semester</a:t>
            </a:r>
          </a:p>
        </p:txBody>
      </p:sp>
      <p:sp>
        <p:nvSpPr>
          <p:cNvPr id="24" name="Rectangle 23">
            <a:extLst>
              <a:ext uri="{FF2B5EF4-FFF2-40B4-BE49-F238E27FC236}">
                <a16:creationId xmlns:a16="http://schemas.microsoft.com/office/drawing/2014/main" id="{C5A706AA-3C2F-4224-BEA1-3448A90BB5F7}"/>
              </a:ext>
            </a:extLst>
          </p:cNvPr>
          <p:cNvSpPr/>
          <p:nvPr/>
        </p:nvSpPr>
        <p:spPr>
          <a:xfrm>
            <a:off x="7206704" y="5069940"/>
            <a:ext cx="1470968" cy="584775"/>
          </a:xfrm>
          <a:prstGeom prst="rect">
            <a:avLst/>
          </a:prstGeom>
        </p:spPr>
        <p:txBody>
          <a:bodyPr wrap="square">
            <a:spAutoFit/>
          </a:bodyPr>
          <a:lstStyle/>
          <a:p>
            <a:pPr algn="ctr" defTabSz="457200"/>
            <a:r>
              <a:rPr lang="en-US" sz="1600" dirty="0">
                <a:solidFill>
                  <a:prstClr val="white"/>
                </a:solidFill>
                <a:latin typeface="Roboto Medium" panose="02000000000000000000" pitchFamily="2" charset="0"/>
                <a:ea typeface="Roboto Medium" panose="02000000000000000000" pitchFamily="2" charset="0"/>
                <a:cs typeface="Montserrat" charset="0"/>
              </a:rPr>
              <a:t>Mid-Spring</a:t>
            </a:r>
          </a:p>
          <a:p>
            <a:pPr algn="ctr" defTabSz="457200"/>
            <a:r>
              <a:rPr lang="en-US" sz="1600" dirty="0">
                <a:solidFill>
                  <a:prstClr val="white"/>
                </a:solidFill>
                <a:latin typeface="Roboto Medium" panose="02000000000000000000" pitchFamily="2" charset="0"/>
                <a:ea typeface="Roboto Medium" panose="02000000000000000000" pitchFamily="2" charset="0"/>
                <a:cs typeface="Montserrat" charset="0"/>
              </a:rPr>
              <a:t>Semester</a:t>
            </a:r>
          </a:p>
        </p:txBody>
      </p:sp>
      <p:sp>
        <p:nvSpPr>
          <p:cNvPr id="25" name="Rectangle 24">
            <a:extLst>
              <a:ext uri="{FF2B5EF4-FFF2-40B4-BE49-F238E27FC236}">
                <a16:creationId xmlns:a16="http://schemas.microsoft.com/office/drawing/2014/main" id="{39EB9CDC-81CE-42B3-B6CD-A3B81BE0906E}"/>
              </a:ext>
            </a:extLst>
          </p:cNvPr>
          <p:cNvSpPr/>
          <p:nvPr/>
        </p:nvSpPr>
        <p:spPr>
          <a:xfrm>
            <a:off x="10695006" y="709035"/>
            <a:ext cx="1470968" cy="584775"/>
          </a:xfrm>
          <a:prstGeom prst="rect">
            <a:avLst/>
          </a:prstGeom>
        </p:spPr>
        <p:txBody>
          <a:bodyPr wrap="square">
            <a:spAutoFit/>
          </a:bodyPr>
          <a:lstStyle/>
          <a:p>
            <a:pPr algn="ctr" defTabSz="457200"/>
            <a:r>
              <a:rPr lang="en-US" sz="1600" dirty="0">
                <a:solidFill>
                  <a:prstClr val="white"/>
                </a:solidFill>
                <a:latin typeface="Roboto Medium" panose="02000000000000000000" pitchFamily="2" charset="0"/>
                <a:ea typeface="Roboto Medium" panose="02000000000000000000" pitchFamily="2" charset="0"/>
                <a:cs typeface="Montserrat" charset="0"/>
              </a:rPr>
              <a:t>End of Spring Semester</a:t>
            </a:r>
          </a:p>
        </p:txBody>
      </p:sp>
      <p:sp>
        <p:nvSpPr>
          <p:cNvPr id="26" name="TextBox 25">
            <a:extLst>
              <a:ext uri="{FF2B5EF4-FFF2-40B4-BE49-F238E27FC236}">
                <a16:creationId xmlns:a16="http://schemas.microsoft.com/office/drawing/2014/main" id="{9963ADD0-0AED-4400-838F-5502F1BE9E99}"/>
              </a:ext>
            </a:extLst>
          </p:cNvPr>
          <p:cNvSpPr txBox="1"/>
          <p:nvPr/>
        </p:nvSpPr>
        <p:spPr>
          <a:xfrm>
            <a:off x="969796" y="3499771"/>
            <a:ext cx="1828800" cy="1169551"/>
          </a:xfrm>
          <a:prstGeom prst="rect">
            <a:avLst/>
          </a:prstGeom>
          <a:noFill/>
        </p:spPr>
        <p:txBody>
          <a:bodyPr wrap="square" rtlCol="0" anchor="ctr">
            <a:spAutoFit/>
          </a:bodyPr>
          <a:lstStyle/>
          <a:p>
            <a:pPr marL="171450" indent="-171450">
              <a:buFont typeface="Arial" panose="020B0604020202020204" pitchFamily="34" charset="0"/>
              <a:buChar char="•"/>
            </a:pPr>
            <a:r>
              <a:rPr lang="en-US" sz="1400" dirty="0">
                <a:solidFill>
                  <a:sysClr val="windowText" lastClr="000000">
                    <a:hueOff val="0"/>
                    <a:satOff val="0"/>
                    <a:lumOff val="0"/>
                    <a:alphaOff val="0"/>
                  </a:sysClr>
                </a:solidFill>
              </a:rPr>
              <a:t>Team membership announced</a:t>
            </a:r>
          </a:p>
          <a:p>
            <a:pPr marL="171450" indent="-171450">
              <a:buFont typeface="Arial" panose="020B0604020202020204" pitchFamily="34" charset="0"/>
              <a:buChar char="•"/>
            </a:pPr>
            <a:r>
              <a:rPr lang="en-US" sz="1400" dirty="0">
                <a:solidFill>
                  <a:sysClr val="windowText" lastClr="000000">
                    <a:hueOff val="0"/>
                    <a:satOff val="0"/>
                    <a:lumOff val="0"/>
                    <a:alphaOff val="0"/>
                  </a:sysClr>
                </a:solidFill>
              </a:rPr>
              <a:t>Create team contract</a:t>
            </a:r>
          </a:p>
        </p:txBody>
      </p:sp>
      <p:sp>
        <p:nvSpPr>
          <p:cNvPr id="27" name="TextBox 26">
            <a:extLst>
              <a:ext uri="{FF2B5EF4-FFF2-40B4-BE49-F238E27FC236}">
                <a16:creationId xmlns:a16="http://schemas.microsoft.com/office/drawing/2014/main" id="{08FC63F8-880C-4D56-8F14-71661AC07E28}"/>
              </a:ext>
            </a:extLst>
          </p:cNvPr>
          <p:cNvSpPr txBox="1"/>
          <p:nvPr/>
        </p:nvSpPr>
        <p:spPr>
          <a:xfrm>
            <a:off x="4253287" y="4678905"/>
            <a:ext cx="1828800" cy="1384995"/>
          </a:xfrm>
          <a:prstGeom prst="rect">
            <a:avLst/>
          </a:prstGeom>
          <a:noFill/>
        </p:spPr>
        <p:txBody>
          <a:bodyPr wrap="square" rtlCol="0" anchor="ctr">
            <a:spAutoFit/>
          </a:bodyPr>
          <a:lstStyle/>
          <a:p>
            <a:pPr marL="171450" indent="-171450" defTabSz="457200">
              <a:buFont typeface="Arial" panose="020B0604020202020204" pitchFamily="34" charset="0"/>
              <a:buChar char="•"/>
            </a:pPr>
            <a:r>
              <a:rPr lang="en-US" sz="1400" dirty="0">
                <a:solidFill>
                  <a:prstClr val="black"/>
                </a:solidFill>
                <a:ea typeface="Lato Light" panose="020F0502020204030203" pitchFamily="34" charset="0"/>
                <a:cs typeface="Lato Light" panose="020F0502020204030203" pitchFamily="34" charset="0"/>
              </a:rPr>
              <a:t>Formative Peer Evaluation</a:t>
            </a:r>
          </a:p>
          <a:p>
            <a:pPr marL="171450" indent="-171450" defTabSz="457200">
              <a:buFont typeface="Arial" panose="020B0604020202020204" pitchFamily="34" charset="0"/>
              <a:buChar char="•"/>
            </a:pPr>
            <a:r>
              <a:rPr lang="en-US" sz="1400" dirty="0">
                <a:solidFill>
                  <a:prstClr val="black"/>
                </a:solidFill>
                <a:ea typeface="Lato Light" panose="020F0502020204030203" pitchFamily="34" charset="0"/>
                <a:cs typeface="Lato Light" panose="020F0502020204030203" pitchFamily="34" charset="0"/>
              </a:rPr>
              <a:t>Mini-reflection</a:t>
            </a:r>
          </a:p>
          <a:p>
            <a:pPr marL="171450" indent="-171450" defTabSz="457200">
              <a:buFont typeface="Arial" panose="020B0604020202020204" pitchFamily="34" charset="0"/>
              <a:buChar char="•"/>
            </a:pPr>
            <a:r>
              <a:rPr lang="en-US" sz="1400" dirty="0">
                <a:solidFill>
                  <a:prstClr val="black"/>
                </a:solidFill>
                <a:ea typeface="Lato Light" panose="020F0502020204030203" pitchFamily="34" charset="0"/>
                <a:cs typeface="Lato Light" panose="020F0502020204030203" pitchFamily="34" charset="0"/>
              </a:rPr>
              <a:t>Team Debriefing</a:t>
            </a:r>
          </a:p>
          <a:p>
            <a:pPr marL="171450" indent="-171450" defTabSz="457200">
              <a:buFont typeface="Arial" panose="020B0604020202020204" pitchFamily="34" charset="0"/>
              <a:buChar char="•"/>
            </a:pPr>
            <a:r>
              <a:rPr lang="en-US" sz="1400" dirty="0">
                <a:solidFill>
                  <a:prstClr val="black"/>
                </a:solidFill>
                <a:ea typeface="Lato Light" panose="020F0502020204030203" pitchFamily="34" charset="0"/>
                <a:cs typeface="Lato Light" panose="020F0502020204030203" pitchFamily="34" charset="0"/>
              </a:rPr>
              <a:t>Targeted Faculty coaching</a:t>
            </a:r>
          </a:p>
        </p:txBody>
      </p:sp>
      <p:sp>
        <p:nvSpPr>
          <p:cNvPr id="28" name="TextBox 27">
            <a:extLst>
              <a:ext uri="{FF2B5EF4-FFF2-40B4-BE49-F238E27FC236}">
                <a16:creationId xmlns:a16="http://schemas.microsoft.com/office/drawing/2014/main" id="{E7B6914E-D852-4DCF-8851-813AFFA74BE3}"/>
              </a:ext>
            </a:extLst>
          </p:cNvPr>
          <p:cNvSpPr txBox="1"/>
          <p:nvPr/>
        </p:nvSpPr>
        <p:spPr>
          <a:xfrm>
            <a:off x="3841049" y="1116873"/>
            <a:ext cx="1828800" cy="2246769"/>
          </a:xfrm>
          <a:prstGeom prst="rect">
            <a:avLst/>
          </a:prstGeom>
          <a:noFill/>
        </p:spPr>
        <p:txBody>
          <a:bodyPr wrap="square" rtlCol="0" anchor="ctr">
            <a:spAutoFit/>
          </a:bodyPr>
          <a:lstStyle/>
          <a:p>
            <a:pPr marL="171450" indent="-171450">
              <a:buFont typeface="Arial" panose="020B0604020202020204" pitchFamily="34" charset="0"/>
              <a:buChar char="•"/>
            </a:pPr>
            <a:r>
              <a:rPr lang="en-US" sz="1400" dirty="0">
                <a:solidFill>
                  <a:sysClr val="windowText" lastClr="000000">
                    <a:hueOff val="0"/>
                    <a:satOff val="0"/>
                    <a:lumOff val="0"/>
                    <a:alphaOff val="0"/>
                  </a:sysClr>
                </a:solidFill>
              </a:rPr>
              <a:t>Formative Peer Evaluation</a:t>
            </a:r>
          </a:p>
          <a:p>
            <a:pPr marL="171450" indent="-171450">
              <a:buFont typeface="Arial" panose="020B0604020202020204" pitchFamily="34" charset="0"/>
              <a:buChar char="•"/>
            </a:pPr>
            <a:r>
              <a:rPr lang="en-US" sz="1400" dirty="0">
                <a:solidFill>
                  <a:sysClr val="windowText" lastClr="000000">
                    <a:hueOff val="0"/>
                    <a:satOff val="0"/>
                    <a:lumOff val="0"/>
                    <a:alphaOff val="0"/>
                  </a:sysClr>
                </a:solidFill>
              </a:rPr>
              <a:t>Mini-reflection</a:t>
            </a:r>
          </a:p>
          <a:p>
            <a:pPr marL="171450" indent="-171450">
              <a:buFont typeface="Arial" panose="020B0604020202020204" pitchFamily="34" charset="0"/>
              <a:buChar char="•"/>
            </a:pPr>
            <a:r>
              <a:rPr lang="en-US" sz="1400" dirty="0">
                <a:solidFill>
                  <a:sysClr val="windowText" lastClr="000000">
                    <a:hueOff val="0"/>
                    <a:satOff val="0"/>
                    <a:lumOff val="0"/>
                    <a:alphaOff val="0"/>
                  </a:sysClr>
                </a:solidFill>
              </a:rPr>
              <a:t>Team Debriefing</a:t>
            </a:r>
          </a:p>
          <a:p>
            <a:pPr marL="171450" indent="-171450">
              <a:buFont typeface="Arial" panose="020B0604020202020204" pitchFamily="34" charset="0"/>
              <a:buChar char="•"/>
            </a:pPr>
            <a:r>
              <a:rPr lang="en-US" sz="1400" dirty="0">
                <a:solidFill>
                  <a:sysClr val="windowText" lastClr="000000">
                    <a:hueOff val="0"/>
                    <a:satOff val="0"/>
                    <a:lumOff val="0"/>
                    <a:alphaOff val="0"/>
                  </a:sysClr>
                </a:solidFill>
              </a:rPr>
              <a:t>Targeted Faculty coaching</a:t>
            </a:r>
          </a:p>
        </p:txBody>
      </p:sp>
      <p:sp>
        <p:nvSpPr>
          <p:cNvPr id="29" name="TextBox 28">
            <a:extLst>
              <a:ext uri="{FF2B5EF4-FFF2-40B4-BE49-F238E27FC236}">
                <a16:creationId xmlns:a16="http://schemas.microsoft.com/office/drawing/2014/main" id="{B1F61396-5219-426F-A7E2-CA51F15D1EEC}"/>
              </a:ext>
            </a:extLst>
          </p:cNvPr>
          <p:cNvSpPr txBox="1"/>
          <p:nvPr/>
        </p:nvSpPr>
        <p:spPr>
          <a:xfrm>
            <a:off x="8598835" y="4040689"/>
            <a:ext cx="1828800" cy="1384995"/>
          </a:xfrm>
          <a:prstGeom prst="rect">
            <a:avLst/>
          </a:prstGeom>
          <a:noFill/>
        </p:spPr>
        <p:txBody>
          <a:bodyPr wrap="square" rtlCol="0" anchor="ctr">
            <a:spAutoFit/>
          </a:bodyPr>
          <a:lstStyle/>
          <a:p>
            <a:pPr marL="285750" indent="-285750">
              <a:buFont typeface="Arial" panose="020B0604020202020204" pitchFamily="34" charset="0"/>
              <a:buChar char="•"/>
            </a:pPr>
            <a:r>
              <a:rPr lang="en-US" sz="1400" dirty="0">
                <a:solidFill>
                  <a:sysClr val="windowText" lastClr="000000">
                    <a:hueOff val="0"/>
                    <a:satOff val="0"/>
                    <a:lumOff val="0"/>
                    <a:alphaOff val="0"/>
                  </a:sysClr>
                </a:solidFill>
              </a:rPr>
              <a:t>Formative Peer Evaluation</a:t>
            </a:r>
          </a:p>
          <a:p>
            <a:pPr marL="285750" indent="-285750">
              <a:buFont typeface="Arial" panose="020B0604020202020204" pitchFamily="34" charset="0"/>
              <a:buChar char="•"/>
            </a:pPr>
            <a:r>
              <a:rPr lang="en-US" sz="1400" dirty="0">
                <a:solidFill>
                  <a:sysClr val="windowText" lastClr="000000">
                    <a:hueOff val="0"/>
                    <a:satOff val="0"/>
                    <a:lumOff val="0"/>
                    <a:alphaOff val="0"/>
                  </a:sysClr>
                </a:solidFill>
              </a:rPr>
              <a:t>Mini-reflection Team Debriefing</a:t>
            </a:r>
          </a:p>
          <a:p>
            <a:pPr marL="285750" indent="-285750">
              <a:buFont typeface="Arial" panose="020B0604020202020204" pitchFamily="34" charset="0"/>
              <a:buChar char="•"/>
            </a:pPr>
            <a:r>
              <a:rPr lang="en-US" sz="1400" dirty="0">
                <a:solidFill>
                  <a:sysClr val="windowText" lastClr="000000">
                    <a:hueOff val="0"/>
                    <a:satOff val="0"/>
                    <a:lumOff val="0"/>
                    <a:alphaOff val="0"/>
                  </a:sysClr>
                </a:solidFill>
              </a:rPr>
              <a:t>Targeted Faculty coaching</a:t>
            </a:r>
          </a:p>
        </p:txBody>
      </p:sp>
      <p:sp>
        <p:nvSpPr>
          <p:cNvPr id="30" name="TextBox 29">
            <a:extLst>
              <a:ext uri="{FF2B5EF4-FFF2-40B4-BE49-F238E27FC236}">
                <a16:creationId xmlns:a16="http://schemas.microsoft.com/office/drawing/2014/main" id="{7E8D497B-A1BA-4B1D-84E9-BA95412422BC}"/>
              </a:ext>
            </a:extLst>
          </p:cNvPr>
          <p:cNvSpPr txBox="1"/>
          <p:nvPr/>
        </p:nvSpPr>
        <p:spPr>
          <a:xfrm>
            <a:off x="9580076" y="1430761"/>
            <a:ext cx="1486758" cy="738664"/>
          </a:xfrm>
          <a:prstGeom prst="rect">
            <a:avLst/>
          </a:prstGeom>
          <a:noFill/>
        </p:spPr>
        <p:txBody>
          <a:bodyPr wrap="square" rtlCol="0" anchor="ctr">
            <a:spAutoFit/>
          </a:bodyPr>
          <a:lstStyle/>
          <a:p>
            <a:pPr marL="285750" indent="-285750">
              <a:buFont typeface="Arial" panose="020B0604020202020204" pitchFamily="34" charset="0"/>
              <a:buChar char="•"/>
            </a:pPr>
            <a:r>
              <a:rPr lang="en-US" sz="1400" dirty="0">
                <a:solidFill>
                  <a:sysClr val="windowText" lastClr="000000">
                    <a:hueOff val="0"/>
                    <a:satOff val="0"/>
                    <a:lumOff val="0"/>
                    <a:alphaOff val="0"/>
                  </a:sysClr>
                </a:solidFill>
              </a:rPr>
              <a:t>Summative Peer Evaluation</a:t>
            </a:r>
          </a:p>
        </p:txBody>
      </p:sp>
      <p:cxnSp>
        <p:nvCxnSpPr>
          <p:cNvPr id="49" name="Straight Connector 48">
            <a:extLst>
              <a:ext uri="{FF2B5EF4-FFF2-40B4-BE49-F238E27FC236}">
                <a16:creationId xmlns:a16="http://schemas.microsoft.com/office/drawing/2014/main" id="{D8520BAD-A95B-404A-90A9-C896F5321228}"/>
              </a:ext>
            </a:extLst>
          </p:cNvPr>
          <p:cNvCxnSpPr>
            <a:cxnSpLocks/>
          </p:cNvCxnSpPr>
          <p:nvPr/>
        </p:nvCxnSpPr>
        <p:spPr>
          <a:xfrm>
            <a:off x="2601653" y="1002859"/>
            <a:ext cx="0" cy="518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715E1CD-EBEA-4C0E-A148-93906E0B7032}"/>
              </a:ext>
            </a:extLst>
          </p:cNvPr>
          <p:cNvCxnSpPr>
            <a:cxnSpLocks/>
          </p:cNvCxnSpPr>
          <p:nvPr/>
        </p:nvCxnSpPr>
        <p:spPr>
          <a:xfrm>
            <a:off x="6934235" y="916229"/>
            <a:ext cx="0" cy="511841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A268F6F1-8FE6-491D-943B-4D259B7C597A}"/>
              </a:ext>
            </a:extLst>
          </p:cNvPr>
          <p:cNvSpPr txBox="1"/>
          <p:nvPr/>
        </p:nvSpPr>
        <p:spPr>
          <a:xfrm>
            <a:off x="4201559" y="941923"/>
            <a:ext cx="1161408" cy="307777"/>
          </a:xfrm>
          <a:prstGeom prst="rect">
            <a:avLst/>
          </a:prstGeom>
          <a:noFill/>
        </p:spPr>
        <p:txBody>
          <a:bodyPr wrap="none" rtlCol="0">
            <a:spAutoFit/>
          </a:bodyPr>
          <a:lstStyle/>
          <a:p>
            <a:r>
              <a:rPr lang="en-US" sz="1400" b="1" u="sng" dirty="0"/>
              <a:t>Fall semester</a:t>
            </a:r>
          </a:p>
        </p:txBody>
      </p:sp>
      <p:sp>
        <p:nvSpPr>
          <p:cNvPr id="52" name="TextBox 51">
            <a:extLst>
              <a:ext uri="{FF2B5EF4-FFF2-40B4-BE49-F238E27FC236}">
                <a16:creationId xmlns:a16="http://schemas.microsoft.com/office/drawing/2014/main" id="{947832F9-1AE8-4800-BDF8-658A9097543C}"/>
              </a:ext>
            </a:extLst>
          </p:cNvPr>
          <p:cNvSpPr txBox="1"/>
          <p:nvPr/>
        </p:nvSpPr>
        <p:spPr>
          <a:xfrm>
            <a:off x="7828340" y="941922"/>
            <a:ext cx="1377941" cy="307777"/>
          </a:xfrm>
          <a:prstGeom prst="rect">
            <a:avLst/>
          </a:prstGeom>
          <a:noFill/>
        </p:spPr>
        <p:txBody>
          <a:bodyPr wrap="none" rtlCol="0">
            <a:spAutoFit/>
          </a:bodyPr>
          <a:lstStyle/>
          <a:p>
            <a:r>
              <a:rPr lang="en-US" sz="1400" b="1" u="sng" dirty="0"/>
              <a:t>Spring semester</a:t>
            </a:r>
          </a:p>
        </p:txBody>
      </p:sp>
    </p:spTree>
    <p:extLst>
      <p:ext uri="{BB962C8B-B14F-4D97-AF65-F5344CB8AC3E}">
        <p14:creationId xmlns:p14="http://schemas.microsoft.com/office/powerpoint/2010/main" val="647245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AD25E-424B-4532-ADE3-9447CCF9D530}"/>
              </a:ext>
            </a:extLst>
          </p:cNvPr>
          <p:cNvSpPr>
            <a:spLocks noGrp="1"/>
          </p:cNvSpPr>
          <p:nvPr>
            <p:ph type="title"/>
          </p:nvPr>
        </p:nvSpPr>
        <p:spPr/>
        <p:txBody>
          <a:bodyPr/>
          <a:lstStyle/>
          <a:p>
            <a:r>
              <a:rPr lang="en-US" dirty="0"/>
              <a:t>Small Group/Table Activities</a:t>
            </a:r>
          </a:p>
        </p:txBody>
      </p:sp>
      <p:sp>
        <p:nvSpPr>
          <p:cNvPr id="3" name="Text Placeholder 2">
            <a:extLst>
              <a:ext uri="{FF2B5EF4-FFF2-40B4-BE49-F238E27FC236}">
                <a16:creationId xmlns:a16="http://schemas.microsoft.com/office/drawing/2014/main" id="{7117A360-54ED-4803-9F85-554707E8D664}"/>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219798B-EAE1-4F82-83A8-3B8ADB27E5FC}"/>
              </a:ext>
            </a:extLst>
          </p:cNvPr>
          <p:cNvSpPr>
            <a:spLocks noGrp="1"/>
          </p:cNvSpPr>
          <p:nvPr>
            <p:ph type="dt" sz="half" idx="10"/>
          </p:nvPr>
        </p:nvSpPr>
        <p:spPr/>
        <p:txBody>
          <a:bodyPr/>
          <a:lstStyle/>
          <a:p>
            <a:fld id="{6D934C50-1B94-4749-9BB7-FC7B5ECFFBF7}" type="datetime4">
              <a:rPr lang="en-US" smtClean="0"/>
              <a:t>April 13, 2021</a:t>
            </a:fld>
            <a:endParaRPr lang="en-US"/>
          </a:p>
        </p:txBody>
      </p:sp>
      <p:sp>
        <p:nvSpPr>
          <p:cNvPr id="5" name="Footer Placeholder 4">
            <a:extLst>
              <a:ext uri="{FF2B5EF4-FFF2-40B4-BE49-F238E27FC236}">
                <a16:creationId xmlns:a16="http://schemas.microsoft.com/office/drawing/2014/main" id="{D065A70F-EDAC-44B4-96A0-82112B14AB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1EBC86C-8112-494B-AED7-03633EB2585B}"/>
              </a:ext>
            </a:extLst>
          </p:cNvPr>
          <p:cNvSpPr>
            <a:spLocks noGrp="1"/>
          </p:cNvSpPr>
          <p:nvPr>
            <p:ph type="sldNum" sz="quarter" idx="12"/>
          </p:nvPr>
        </p:nvSpPr>
        <p:spPr/>
        <p:txBody>
          <a:bodyPr/>
          <a:lstStyle/>
          <a:p>
            <a:fld id="{A883E6EB-A06E-4C82-9494-7937E06F2ABC}" type="slidenum">
              <a:rPr lang="en-US" smtClean="0"/>
              <a:t>9</a:t>
            </a:fld>
            <a:endParaRPr lang="en-US"/>
          </a:p>
        </p:txBody>
      </p:sp>
    </p:spTree>
    <p:extLst>
      <p:ext uri="{BB962C8B-B14F-4D97-AF65-F5344CB8AC3E}">
        <p14:creationId xmlns:p14="http://schemas.microsoft.com/office/powerpoint/2010/main" val="34306185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841</TotalTime>
  <Words>2194</Words>
  <Application>Microsoft Office PowerPoint</Application>
  <PresentationFormat>Widescreen</PresentationFormat>
  <Paragraphs>154</Paragraphs>
  <Slides>14</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Calibri</vt:lpstr>
      <vt:lpstr>Calibri Light</vt:lpstr>
      <vt:lpstr>Freestyle Script</vt:lpstr>
      <vt:lpstr>Lato Light</vt:lpstr>
      <vt:lpstr>Montserrat</vt:lpstr>
      <vt:lpstr>Poppins SemiBold</vt:lpstr>
      <vt:lpstr>Roboto Medium</vt:lpstr>
      <vt:lpstr>Verdana</vt:lpstr>
      <vt:lpstr>Office Theme</vt:lpstr>
      <vt:lpstr>Collaborative learning teams    +            A dose of intention  Teamwork skill development</vt:lpstr>
      <vt:lpstr>Team Development &amp; the Team Performance Curve</vt:lpstr>
      <vt:lpstr>Psychological Safety</vt:lpstr>
      <vt:lpstr>The Five Dysfunctions of a Team</vt:lpstr>
      <vt:lpstr>Conflict Modes</vt:lpstr>
      <vt:lpstr>UF College of Pharmacy</vt:lpstr>
      <vt:lpstr>UF COP Techniques to Encourage Successful Team Skill Development</vt:lpstr>
      <vt:lpstr>PowerPoint Presentation</vt:lpstr>
      <vt:lpstr>Small Group/Table Activities</vt:lpstr>
      <vt:lpstr>Congratulations! You’ve implemented a collaborative learning method in your classroom. You want to demonstrate students are more effective team members at the end of the course. Which method will you use? Select one.</vt:lpstr>
      <vt:lpstr>PowerPoint Presentation</vt:lpstr>
      <vt:lpstr>In the short-term, what will be the most effective intervention for you to do to assist this team in improving team dynamics?</vt:lpstr>
      <vt:lpstr>UF College of Pharmacy Team Learning Summary</vt:lpstr>
      <vt:lpstr>Collaborative learning teams    +            A dose of intention  Teamwork skill development</vt:lpstr>
    </vt:vector>
  </TitlesOfParts>
  <Company>UF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Ryan,Shane Michael</dc:creator>
  <cp:lastModifiedBy>Patel,Priti</cp:lastModifiedBy>
  <cp:revision>78</cp:revision>
  <dcterms:created xsi:type="dcterms:W3CDTF">2014-04-23T17:09:40Z</dcterms:created>
  <dcterms:modified xsi:type="dcterms:W3CDTF">2021-04-13T16:30:02Z</dcterms:modified>
</cp:coreProperties>
</file>