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258" r:id="rId4"/>
    <p:sldId id="312" r:id="rId5"/>
    <p:sldId id="313" r:id="rId6"/>
    <p:sldId id="276" r:id="rId7"/>
    <p:sldId id="259" r:id="rId8"/>
    <p:sldId id="285" r:id="rId9"/>
    <p:sldId id="286" r:id="rId10"/>
    <p:sldId id="290" r:id="rId11"/>
    <p:sldId id="271" r:id="rId12"/>
    <p:sldId id="275" r:id="rId13"/>
    <p:sldId id="273" r:id="rId14"/>
    <p:sldId id="294" r:id="rId15"/>
    <p:sldId id="295" r:id="rId16"/>
    <p:sldId id="299" r:id="rId17"/>
    <p:sldId id="300" r:id="rId18"/>
    <p:sldId id="296" r:id="rId19"/>
    <p:sldId id="301" r:id="rId20"/>
    <p:sldId id="303" r:id="rId21"/>
    <p:sldId id="302" r:id="rId22"/>
    <p:sldId id="321" r:id="rId23"/>
    <p:sldId id="322" r:id="rId24"/>
    <p:sldId id="320" r:id="rId25"/>
    <p:sldId id="323" r:id="rId26"/>
    <p:sldId id="30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9D2B"/>
    <a:srgbClr val="6AA6D1"/>
    <a:srgbClr val="E89C21"/>
    <a:srgbClr val="89C143"/>
    <a:srgbClr val="B33133"/>
    <a:srgbClr val="FF6600"/>
    <a:srgbClr val="F38B52"/>
    <a:srgbClr val="F37021"/>
    <a:srgbClr val="74B44A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39"/>
    <p:restoredTop sz="94650"/>
  </p:normalViewPr>
  <p:slideViewPr>
    <p:cSldViewPr snapToGrid="0" snapToObjects="1">
      <p:cViewPr varScale="1">
        <p:scale>
          <a:sx n="82" d="100"/>
          <a:sy n="82" d="100"/>
        </p:scale>
        <p:origin x="85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apfile.osg.ufl.edu\ap-ufic$\UFIC\Sanaz\Main\IntCrit%20and%20IntComm\Cohorts%20Comparison\cohort%20graph%20-%20Copy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apfile.osg.ufl.edu\ap-ufic$\UFIC\Sanaz\Main\IntCrit%20and%20IntComm\Cohorts%20Comparison\cohort%20graph%20-%20Cop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apfile.osg.ufl.edu\ap-ufic$\UFIC\Sanaz\Main\IntCrit%20and%20IntComm\Cohorts%20Comparison\race%20graph%20-%20Copy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apfile.osg.ufl.edu\ap-ufic$\UFIC\Sanaz\Main\IntCrit%20and%20IntComm\Cohorts%20Comparison\race%20graph%20-%20Copy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Sheet2!$C$8</c:f>
              <c:strCache>
                <c:ptCount val="1"/>
                <c:pt idx="0">
                  <c:v>mean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Pt>
            <c:idx val="5"/>
            <c:invertIfNegative val="0"/>
            <c:bubble3D val="0"/>
            <c:spPr>
              <a:solidFill>
                <a:srgbClr val="F3702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0-1D1F-4521-96A6-E324D716B948}"/>
              </c:ext>
            </c:extLst>
          </c:dPt>
          <c:dPt>
            <c:idx val="6"/>
            <c:invertIfNegative val="0"/>
            <c:bubble3D val="0"/>
            <c:spPr>
              <a:solidFill>
                <a:srgbClr val="F3702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D1F-4521-96A6-E324D716B948}"/>
              </c:ext>
            </c:extLst>
          </c:dPt>
          <c:dPt>
            <c:idx val="7"/>
            <c:invertIfNegative val="0"/>
            <c:bubble3D val="0"/>
            <c:spPr>
              <a:solidFill>
                <a:srgbClr val="F3702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1D1F-4521-96A6-E324D716B948}"/>
              </c:ext>
            </c:extLst>
          </c:dPt>
          <c:dPt>
            <c:idx val="8"/>
            <c:invertIfNegative val="0"/>
            <c:bubble3D val="0"/>
            <c:spPr>
              <a:solidFill>
                <a:srgbClr val="F3702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D1F-4521-96A6-E324D716B948}"/>
              </c:ext>
            </c:extLst>
          </c:dPt>
          <c:dPt>
            <c:idx val="9"/>
            <c:invertIfNegative val="0"/>
            <c:bubble3D val="0"/>
            <c:spPr>
              <a:solidFill>
                <a:srgbClr val="F3702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1D1F-4521-96A6-E324D716B94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Sheet2!$D$7:$M$7</c:f>
              <c:strCache>
                <c:ptCount val="10"/>
                <c:pt idx="0">
                  <c:v>Judgment</c:v>
                </c:pt>
                <c:pt idx="1">
                  <c:v>Analysis</c:v>
                </c:pt>
                <c:pt idx="2">
                  <c:v>Reasoning</c:v>
                </c:pt>
                <c:pt idx="3">
                  <c:v>Solution Finding</c:v>
                </c:pt>
                <c:pt idx="5">
                  <c:v>Sensitivity</c:v>
                </c:pt>
                <c:pt idx="6">
                  <c:v>Production</c:v>
                </c:pt>
                <c:pt idx="7">
                  <c:v>Awareness</c:v>
                </c:pt>
                <c:pt idx="8">
                  <c:v>Adaptability</c:v>
                </c:pt>
                <c:pt idx="9">
                  <c:v>Acceptance</c:v>
                </c:pt>
              </c:strCache>
            </c:strRef>
          </c:cat>
          <c:val>
            <c:numRef>
              <c:f>Sheet2!$D$8:$M$8</c:f>
              <c:numCache>
                <c:formatCode>0.00</c:formatCode>
                <c:ptCount val="10"/>
                <c:pt idx="0">
                  <c:v>4.3662902725230772</c:v>
                </c:pt>
                <c:pt idx="1">
                  <c:v>4.1299964180769235</c:v>
                </c:pt>
                <c:pt idx="2">
                  <c:v>3.9967145168461538</c:v>
                </c:pt>
                <c:pt idx="3">
                  <c:v>4.032774429230769</c:v>
                </c:pt>
                <c:pt idx="5">
                  <c:v>4.3769097111923081</c:v>
                </c:pt>
                <c:pt idx="6">
                  <c:v>4.119429526038461</c:v>
                </c:pt>
                <c:pt idx="7">
                  <c:v>4.2712031768076928</c:v>
                </c:pt>
                <c:pt idx="8">
                  <c:v>4.1706084811153836</c:v>
                </c:pt>
                <c:pt idx="9">
                  <c:v>4.2537783730769227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0A-49BA-A403-BD45C2AEC9F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302716864"/>
        <c:axId val="302712600"/>
        <c:axId val="0"/>
      </c:bar3DChart>
      <c:catAx>
        <c:axId val="302716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2712600"/>
        <c:crosses val="autoZero"/>
        <c:auto val="0"/>
        <c:lblAlgn val="ctr"/>
        <c:lblOffset val="100"/>
        <c:noMultiLvlLbl val="0"/>
      </c:catAx>
      <c:valAx>
        <c:axId val="302712600"/>
        <c:scaling>
          <c:orientation val="minMax"/>
          <c:max val="4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2716864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/>
              <a:t>Communication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Sheet4!$B$7</c:f>
              <c:strCache>
                <c:ptCount val="1"/>
                <c:pt idx="0">
                  <c:v>Communication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Sheet4!$C$6:$S$6</c:f>
              <c:numCache>
                <c:formatCode>General</c:formatCode>
                <c:ptCount val="17"/>
                <c:pt idx="0">
                  <c:v>17</c:v>
                </c:pt>
                <c:pt idx="1">
                  <c:v>21</c:v>
                </c:pt>
                <c:pt idx="3">
                  <c:v>14</c:v>
                </c:pt>
                <c:pt idx="4">
                  <c:v>15</c:v>
                </c:pt>
                <c:pt idx="5">
                  <c:v>22</c:v>
                </c:pt>
                <c:pt idx="6">
                  <c:v>25</c:v>
                </c:pt>
                <c:pt idx="8">
                  <c:v>19</c:v>
                </c:pt>
                <c:pt idx="9">
                  <c:v>20</c:v>
                </c:pt>
                <c:pt idx="11">
                  <c:v>13</c:v>
                </c:pt>
                <c:pt idx="12">
                  <c:v>24</c:v>
                </c:pt>
                <c:pt idx="14">
                  <c:v>16</c:v>
                </c:pt>
                <c:pt idx="15">
                  <c:v>18</c:v>
                </c:pt>
                <c:pt idx="16">
                  <c:v>23</c:v>
                </c:pt>
              </c:numCache>
            </c:numRef>
          </c:cat>
          <c:val>
            <c:numRef>
              <c:f>Sheet4!$C$7:$S$7</c:f>
              <c:numCache>
                <c:formatCode>0.00</c:formatCode>
                <c:ptCount val="17"/>
                <c:pt idx="0">
                  <c:v>4.196049290307692</c:v>
                </c:pt>
                <c:pt idx="1">
                  <c:v>4.5577701320769233</c:v>
                </c:pt>
                <c:pt idx="3">
                  <c:v>4.1529738498461537</c:v>
                </c:pt>
                <c:pt idx="4">
                  <c:v>4.0783821417692305</c:v>
                </c:pt>
                <c:pt idx="5">
                  <c:v>4.2505513859999997</c:v>
                </c:pt>
                <c:pt idx="6">
                  <c:v>3.995810726538461</c:v>
                </c:pt>
                <c:pt idx="8">
                  <c:v>4.0413000370769234</c:v>
                </c:pt>
                <c:pt idx="9">
                  <c:v>4.5011063165384622</c:v>
                </c:pt>
                <c:pt idx="11">
                  <c:v>4.332072689692307</c:v>
                </c:pt>
                <c:pt idx="12">
                  <c:v>4.0091442725384612</c:v>
                </c:pt>
                <c:pt idx="14">
                  <c:v>4.2047303153076916</c:v>
                </c:pt>
                <c:pt idx="15">
                  <c:v>4.1313539866923072</c:v>
                </c:pt>
                <c:pt idx="16">
                  <c:v>4.4252508172307694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C0-4636-9C52-730694C0BF2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89908840"/>
        <c:axId val="389907856"/>
        <c:axId val="0"/>
      </c:bar3DChart>
      <c:catAx>
        <c:axId val="389908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9907856"/>
        <c:crosses val="autoZero"/>
        <c:auto val="1"/>
        <c:lblAlgn val="ctr"/>
        <c:lblOffset val="100"/>
        <c:noMultiLvlLbl val="0"/>
      </c:catAx>
      <c:valAx>
        <c:axId val="389907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9908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/>
              <a:t>Ethnicity - Critical Thinking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Sheet3!$A$2</c:f>
              <c:strCache>
                <c:ptCount val="1"/>
                <c:pt idx="0">
                  <c:v>Asian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numRef>
              <c:f>Sheet3!$B$1:$P$1</c:f>
              <c:numCache>
                <c:formatCode>General</c:formatCode>
                <c:ptCount val="15"/>
                <c:pt idx="0">
                  <c:v>3</c:v>
                </c:pt>
                <c:pt idx="1">
                  <c:v>5</c:v>
                </c:pt>
                <c:pt idx="2">
                  <c:v>8</c:v>
                </c:pt>
                <c:pt idx="3">
                  <c:v>10</c:v>
                </c:pt>
                <c:pt idx="4">
                  <c:v>11</c:v>
                </c:pt>
                <c:pt idx="6">
                  <c:v>1</c:v>
                </c:pt>
                <c:pt idx="7">
                  <c:v>6</c:v>
                </c:pt>
                <c:pt idx="8">
                  <c:v>12</c:v>
                </c:pt>
                <c:pt idx="10">
                  <c:v>4</c:v>
                </c:pt>
                <c:pt idx="11">
                  <c:v>9</c:v>
                </c:pt>
                <c:pt idx="13">
                  <c:v>2</c:v>
                </c:pt>
                <c:pt idx="14">
                  <c:v>7</c:v>
                </c:pt>
              </c:numCache>
            </c:numRef>
          </c:cat>
          <c:val>
            <c:numRef>
              <c:f>Sheet3!$B$2:$P$2</c:f>
              <c:numCache>
                <c:formatCode>General</c:formatCode>
                <c:ptCount val="15"/>
                <c:pt idx="0">
                  <c:v>4.3780788177339902</c:v>
                </c:pt>
                <c:pt idx="1">
                  <c:v>4.3965517241379306</c:v>
                </c:pt>
                <c:pt idx="2">
                  <c:v>4.2660098522167491</c:v>
                </c:pt>
                <c:pt idx="3">
                  <c:v>4.2438423645320196</c:v>
                </c:pt>
                <c:pt idx="4">
                  <c:v>4.4802955665024626</c:v>
                </c:pt>
                <c:pt idx="6">
                  <c:v>4.3091133004926112</c:v>
                </c:pt>
                <c:pt idx="7">
                  <c:v>4.0480295566502464</c:v>
                </c:pt>
                <c:pt idx="8">
                  <c:v>3.9064039408866993</c:v>
                </c:pt>
                <c:pt idx="10">
                  <c:v>4.0086206896551726</c:v>
                </c:pt>
                <c:pt idx="11">
                  <c:v>3.9815270935960592</c:v>
                </c:pt>
                <c:pt idx="13">
                  <c:v>4.2660098522167491</c:v>
                </c:pt>
                <c:pt idx="14">
                  <c:v>3.8288177339901477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58-499F-9840-2851870C7E3F}"/>
            </c:ext>
          </c:extLst>
        </c:ser>
        <c:ser>
          <c:idx val="1"/>
          <c:order val="1"/>
          <c:tx>
            <c:strRef>
              <c:f>Sheet3!$A$3</c:f>
              <c:strCache>
                <c:ptCount val="1"/>
                <c:pt idx="0">
                  <c:v>Black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numRef>
              <c:f>Sheet3!$B$1:$P$1</c:f>
              <c:numCache>
                <c:formatCode>General</c:formatCode>
                <c:ptCount val="15"/>
                <c:pt idx="0">
                  <c:v>3</c:v>
                </c:pt>
                <c:pt idx="1">
                  <c:v>5</c:v>
                </c:pt>
                <c:pt idx="2">
                  <c:v>8</c:v>
                </c:pt>
                <c:pt idx="3">
                  <c:v>10</c:v>
                </c:pt>
                <c:pt idx="4">
                  <c:v>11</c:v>
                </c:pt>
                <c:pt idx="6">
                  <c:v>1</c:v>
                </c:pt>
                <c:pt idx="7">
                  <c:v>6</c:v>
                </c:pt>
                <c:pt idx="8">
                  <c:v>12</c:v>
                </c:pt>
                <c:pt idx="10">
                  <c:v>4</c:v>
                </c:pt>
                <c:pt idx="11">
                  <c:v>9</c:v>
                </c:pt>
                <c:pt idx="13">
                  <c:v>2</c:v>
                </c:pt>
                <c:pt idx="14">
                  <c:v>7</c:v>
                </c:pt>
              </c:numCache>
            </c:numRef>
          </c:cat>
          <c:val>
            <c:numRef>
              <c:f>Sheet3!$B$3:$P$3</c:f>
              <c:numCache>
                <c:formatCode>General</c:formatCode>
                <c:ptCount val="15"/>
                <c:pt idx="0">
                  <c:v>4.3650793650793647</c:v>
                </c:pt>
                <c:pt idx="1">
                  <c:v>4.4000000000000004</c:v>
                </c:pt>
                <c:pt idx="2">
                  <c:v>4.3206349206349204</c:v>
                </c:pt>
                <c:pt idx="3">
                  <c:v>4.3015873015873014</c:v>
                </c:pt>
                <c:pt idx="4">
                  <c:v>4.4761904761904763</c:v>
                </c:pt>
                <c:pt idx="6">
                  <c:v>4.4063492063492067</c:v>
                </c:pt>
                <c:pt idx="7">
                  <c:v>4.0984126984126981</c:v>
                </c:pt>
                <c:pt idx="8">
                  <c:v>3.9492063492063494</c:v>
                </c:pt>
                <c:pt idx="10">
                  <c:v>4.0539682539682538</c:v>
                </c:pt>
                <c:pt idx="11">
                  <c:v>3.9428571428571431</c:v>
                </c:pt>
                <c:pt idx="13">
                  <c:v>4.2857142857142856</c:v>
                </c:pt>
                <c:pt idx="14">
                  <c:v>3.8476190476190477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58-499F-9840-2851870C7E3F}"/>
            </c:ext>
          </c:extLst>
        </c:ser>
        <c:ser>
          <c:idx val="2"/>
          <c:order val="2"/>
          <c:tx>
            <c:strRef>
              <c:f>Sheet3!$A$4</c:f>
              <c:strCache>
                <c:ptCount val="1"/>
                <c:pt idx="0">
                  <c:v>Hispanic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numRef>
              <c:f>Sheet3!$B$1:$P$1</c:f>
              <c:numCache>
                <c:formatCode>General</c:formatCode>
                <c:ptCount val="15"/>
                <c:pt idx="0">
                  <c:v>3</c:v>
                </c:pt>
                <c:pt idx="1">
                  <c:v>5</c:v>
                </c:pt>
                <c:pt idx="2">
                  <c:v>8</c:v>
                </c:pt>
                <c:pt idx="3">
                  <c:v>10</c:v>
                </c:pt>
                <c:pt idx="4">
                  <c:v>11</c:v>
                </c:pt>
                <c:pt idx="6">
                  <c:v>1</c:v>
                </c:pt>
                <c:pt idx="7">
                  <c:v>6</c:v>
                </c:pt>
                <c:pt idx="8">
                  <c:v>12</c:v>
                </c:pt>
                <c:pt idx="10">
                  <c:v>4</c:v>
                </c:pt>
                <c:pt idx="11">
                  <c:v>9</c:v>
                </c:pt>
                <c:pt idx="13">
                  <c:v>2</c:v>
                </c:pt>
                <c:pt idx="14">
                  <c:v>7</c:v>
                </c:pt>
              </c:numCache>
            </c:numRef>
          </c:cat>
          <c:val>
            <c:numRef>
              <c:f>Sheet3!$B$4:$P$4</c:f>
              <c:numCache>
                <c:formatCode>General</c:formatCode>
                <c:ptCount val="15"/>
                <c:pt idx="0">
                  <c:v>4.4890829694323147</c:v>
                </c:pt>
                <c:pt idx="1">
                  <c:v>4.5163755458515285</c:v>
                </c:pt>
                <c:pt idx="2">
                  <c:v>4.3886462882096069</c:v>
                </c:pt>
                <c:pt idx="3">
                  <c:v>4.3362445414847164</c:v>
                </c:pt>
                <c:pt idx="4">
                  <c:v>4.5534934497816595</c:v>
                </c:pt>
                <c:pt idx="6">
                  <c:v>4.4213973799126638</c:v>
                </c:pt>
                <c:pt idx="7">
                  <c:v>4.1670305676855897</c:v>
                </c:pt>
                <c:pt idx="8">
                  <c:v>3.9967248908296944</c:v>
                </c:pt>
                <c:pt idx="10">
                  <c:v>4.1703056768558948</c:v>
                </c:pt>
                <c:pt idx="11">
                  <c:v>4.0665938864628819</c:v>
                </c:pt>
                <c:pt idx="13">
                  <c:v>4.3788209606986896</c:v>
                </c:pt>
                <c:pt idx="14">
                  <c:v>3.8897379912663754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58-499F-9840-2851870C7E3F}"/>
            </c:ext>
          </c:extLst>
        </c:ser>
        <c:ser>
          <c:idx val="3"/>
          <c:order val="3"/>
          <c:tx>
            <c:strRef>
              <c:f>Sheet3!$A$5</c:f>
              <c:strCache>
                <c:ptCount val="1"/>
                <c:pt idx="0">
                  <c:v>White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numRef>
              <c:f>Sheet3!$B$1:$P$1</c:f>
              <c:numCache>
                <c:formatCode>General</c:formatCode>
                <c:ptCount val="15"/>
                <c:pt idx="0">
                  <c:v>3</c:v>
                </c:pt>
                <c:pt idx="1">
                  <c:v>5</c:v>
                </c:pt>
                <c:pt idx="2">
                  <c:v>8</c:v>
                </c:pt>
                <c:pt idx="3">
                  <c:v>10</c:v>
                </c:pt>
                <c:pt idx="4">
                  <c:v>11</c:v>
                </c:pt>
                <c:pt idx="6">
                  <c:v>1</c:v>
                </c:pt>
                <c:pt idx="7">
                  <c:v>6</c:v>
                </c:pt>
                <c:pt idx="8">
                  <c:v>12</c:v>
                </c:pt>
                <c:pt idx="10">
                  <c:v>4</c:v>
                </c:pt>
                <c:pt idx="11">
                  <c:v>9</c:v>
                </c:pt>
                <c:pt idx="13">
                  <c:v>2</c:v>
                </c:pt>
                <c:pt idx="14">
                  <c:v>7</c:v>
                </c:pt>
              </c:numCache>
            </c:numRef>
          </c:cat>
          <c:val>
            <c:numRef>
              <c:f>Sheet3!$B$5:$P$5</c:f>
              <c:numCache>
                <c:formatCode>General</c:formatCode>
                <c:ptCount val="15"/>
                <c:pt idx="0">
                  <c:v>4.3214090660841071</c:v>
                </c:pt>
                <c:pt idx="1">
                  <c:v>4.3506280720917534</c:v>
                </c:pt>
                <c:pt idx="2">
                  <c:v>4.2626979792463136</c:v>
                </c:pt>
                <c:pt idx="3">
                  <c:v>4.1949754232659746</c:v>
                </c:pt>
                <c:pt idx="4">
                  <c:v>4.4614964500273073</c:v>
                </c:pt>
                <c:pt idx="6">
                  <c:v>4.3429819770617151</c:v>
                </c:pt>
                <c:pt idx="7">
                  <c:v>4.0535226652102674</c:v>
                </c:pt>
                <c:pt idx="8">
                  <c:v>3.8435281267067176</c:v>
                </c:pt>
                <c:pt idx="10">
                  <c:v>3.9778809393773895</c:v>
                </c:pt>
                <c:pt idx="11">
                  <c:v>3.8793009284543967</c:v>
                </c:pt>
                <c:pt idx="13">
                  <c:v>4.2482250136537409</c:v>
                </c:pt>
                <c:pt idx="14">
                  <c:v>3.6679410158383399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158-499F-9840-2851870C7E3F}"/>
            </c:ext>
          </c:extLst>
        </c:ser>
        <c:ser>
          <c:idx val="4"/>
          <c:order val="4"/>
          <c:tx>
            <c:strRef>
              <c:f>Sheet3!$A$6</c:f>
              <c:strCache>
                <c:ptCount val="1"/>
                <c:pt idx="0">
                  <c:v>Hispanic-White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numRef>
              <c:f>Sheet3!$B$1:$P$1</c:f>
              <c:numCache>
                <c:formatCode>General</c:formatCode>
                <c:ptCount val="15"/>
                <c:pt idx="0">
                  <c:v>3</c:v>
                </c:pt>
                <c:pt idx="1">
                  <c:v>5</c:v>
                </c:pt>
                <c:pt idx="2">
                  <c:v>8</c:v>
                </c:pt>
                <c:pt idx="3">
                  <c:v>10</c:v>
                </c:pt>
                <c:pt idx="4">
                  <c:v>11</c:v>
                </c:pt>
                <c:pt idx="6">
                  <c:v>1</c:v>
                </c:pt>
                <c:pt idx="7">
                  <c:v>6</c:v>
                </c:pt>
                <c:pt idx="8">
                  <c:v>12</c:v>
                </c:pt>
                <c:pt idx="10">
                  <c:v>4</c:v>
                </c:pt>
                <c:pt idx="11">
                  <c:v>9</c:v>
                </c:pt>
                <c:pt idx="13">
                  <c:v>2</c:v>
                </c:pt>
                <c:pt idx="14">
                  <c:v>7</c:v>
                </c:pt>
              </c:numCache>
            </c:numRef>
          </c:cat>
          <c:val>
            <c:numRef>
              <c:f>Sheet3!$B$6:$P$6</c:f>
              <c:numCache>
                <c:formatCode>General</c:formatCode>
                <c:ptCount val="15"/>
                <c:pt idx="0">
                  <c:v>4.4512428298279163</c:v>
                </c:pt>
                <c:pt idx="1">
                  <c:v>4.502868068833652</c:v>
                </c:pt>
                <c:pt idx="2">
                  <c:v>4.3785850860420652</c:v>
                </c:pt>
                <c:pt idx="3">
                  <c:v>4.2810707456978969</c:v>
                </c:pt>
                <c:pt idx="4">
                  <c:v>4.5946462715105163</c:v>
                </c:pt>
                <c:pt idx="6">
                  <c:v>4.4340344168260035</c:v>
                </c:pt>
                <c:pt idx="7">
                  <c:v>4.1586998087954115</c:v>
                </c:pt>
                <c:pt idx="8">
                  <c:v>3.9216061185468449</c:v>
                </c:pt>
                <c:pt idx="10">
                  <c:v>4.1319311663479921</c:v>
                </c:pt>
                <c:pt idx="11">
                  <c:v>3.9369024856596559</c:v>
                </c:pt>
                <c:pt idx="13">
                  <c:v>4.3996175908221797</c:v>
                </c:pt>
                <c:pt idx="14">
                  <c:v>3.8393881453154877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158-499F-9840-2851870C7E3F}"/>
            </c:ext>
          </c:extLst>
        </c:ser>
        <c:ser>
          <c:idx val="5"/>
          <c:order val="5"/>
          <c:tx>
            <c:strRef>
              <c:f>Sheet3!$A$7</c:f>
              <c:strCache>
                <c:ptCount val="1"/>
                <c:pt idx="0">
                  <c:v>Asian-White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numRef>
              <c:f>Sheet3!$B$1:$P$1</c:f>
              <c:numCache>
                <c:formatCode>General</c:formatCode>
                <c:ptCount val="15"/>
                <c:pt idx="0">
                  <c:v>3</c:v>
                </c:pt>
                <c:pt idx="1">
                  <c:v>5</c:v>
                </c:pt>
                <c:pt idx="2">
                  <c:v>8</c:v>
                </c:pt>
                <c:pt idx="3">
                  <c:v>10</c:v>
                </c:pt>
                <c:pt idx="4">
                  <c:v>11</c:v>
                </c:pt>
                <c:pt idx="6">
                  <c:v>1</c:v>
                </c:pt>
                <c:pt idx="7">
                  <c:v>6</c:v>
                </c:pt>
                <c:pt idx="8">
                  <c:v>12</c:v>
                </c:pt>
                <c:pt idx="10">
                  <c:v>4</c:v>
                </c:pt>
                <c:pt idx="11">
                  <c:v>9</c:v>
                </c:pt>
                <c:pt idx="13">
                  <c:v>2</c:v>
                </c:pt>
                <c:pt idx="14">
                  <c:v>7</c:v>
                </c:pt>
              </c:numCache>
            </c:numRef>
          </c:cat>
          <c:val>
            <c:numRef>
              <c:f>Sheet3!$B$7:$P$7</c:f>
              <c:numCache>
                <c:formatCode>General</c:formatCode>
                <c:ptCount val="15"/>
                <c:pt idx="0">
                  <c:v>4.3658536585365857</c:v>
                </c:pt>
                <c:pt idx="1">
                  <c:v>4.5</c:v>
                </c:pt>
                <c:pt idx="2">
                  <c:v>4.3414634146341466</c:v>
                </c:pt>
                <c:pt idx="3">
                  <c:v>4.2439024390243905</c:v>
                </c:pt>
                <c:pt idx="4">
                  <c:v>4.5670731707317076</c:v>
                </c:pt>
                <c:pt idx="6">
                  <c:v>4.4146341463414638</c:v>
                </c:pt>
                <c:pt idx="7">
                  <c:v>4.1463414634146343</c:v>
                </c:pt>
                <c:pt idx="8">
                  <c:v>3.9390243902439024</c:v>
                </c:pt>
                <c:pt idx="10">
                  <c:v>3.9695121951219514</c:v>
                </c:pt>
                <c:pt idx="11">
                  <c:v>4.0304878048780486</c:v>
                </c:pt>
                <c:pt idx="13">
                  <c:v>4.3475609756097562</c:v>
                </c:pt>
                <c:pt idx="14">
                  <c:v>3.7804878048780486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158-499F-9840-2851870C7E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94603408"/>
        <c:axId val="301877624"/>
        <c:axId val="0"/>
      </c:bar3DChart>
      <c:catAx>
        <c:axId val="39460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1877624"/>
        <c:crosses val="autoZero"/>
        <c:auto val="1"/>
        <c:lblAlgn val="ctr"/>
        <c:lblOffset val="100"/>
        <c:noMultiLvlLbl val="0"/>
      </c:catAx>
      <c:valAx>
        <c:axId val="301877624"/>
        <c:scaling>
          <c:orientation val="minMax"/>
          <c:max val="4.7"/>
          <c:min val="3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460340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/>
              <a:t>Ethnicity - Communication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Sheet3!$A$11</c:f>
              <c:strCache>
                <c:ptCount val="1"/>
                <c:pt idx="0">
                  <c:v>Asian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numRef>
              <c:f>Sheet3!$B$10:$R$10</c:f>
              <c:numCache>
                <c:formatCode>General</c:formatCode>
                <c:ptCount val="17"/>
                <c:pt idx="0">
                  <c:v>17</c:v>
                </c:pt>
                <c:pt idx="1">
                  <c:v>21</c:v>
                </c:pt>
                <c:pt idx="3">
                  <c:v>14</c:v>
                </c:pt>
                <c:pt idx="4">
                  <c:v>15</c:v>
                </c:pt>
                <c:pt idx="5">
                  <c:v>22</c:v>
                </c:pt>
                <c:pt idx="6">
                  <c:v>25</c:v>
                </c:pt>
                <c:pt idx="8">
                  <c:v>19</c:v>
                </c:pt>
                <c:pt idx="9">
                  <c:v>20</c:v>
                </c:pt>
                <c:pt idx="11">
                  <c:v>13</c:v>
                </c:pt>
                <c:pt idx="12">
                  <c:v>24</c:v>
                </c:pt>
                <c:pt idx="14">
                  <c:v>16</c:v>
                </c:pt>
                <c:pt idx="15">
                  <c:v>18</c:v>
                </c:pt>
                <c:pt idx="16">
                  <c:v>23</c:v>
                </c:pt>
              </c:numCache>
            </c:numRef>
          </c:cat>
          <c:val>
            <c:numRef>
              <c:f>Sheet3!$B$11:$R$11</c:f>
              <c:numCache>
                <c:formatCode>General</c:formatCode>
                <c:ptCount val="17"/>
                <c:pt idx="0">
                  <c:v>4.1541307028360048</c:v>
                </c:pt>
                <c:pt idx="1">
                  <c:v>4.4895191122071516</c:v>
                </c:pt>
                <c:pt idx="3">
                  <c:v>4.076448828606658</c:v>
                </c:pt>
                <c:pt idx="4">
                  <c:v>4.0221948212083847</c:v>
                </c:pt>
                <c:pt idx="5">
                  <c:v>4.2256473489519113</c:v>
                </c:pt>
                <c:pt idx="6">
                  <c:v>3.9173859432799012</c:v>
                </c:pt>
                <c:pt idx="8">
                  <c:v>4.0493218249075218</c:v>
                </c:pt>
                <c:pt idx="9">
                  <c:v>4.456226880394575</c:v>
                </c:pt>
                <c:pt idx="11">
                  <c:v>4.2848335388409371</c:v>
                </c:pt>
                <c:pt idx="12">
                  <c:v>3.9494451294697903</c:v>
                </c:pt>
                <c:pt idx="14">
                  <c:v>4.1874229346485823</c:v>
                </c:pt>
                <c:pt idx="15">
                  <c:v>4.1085080147965476</c:v>
                </c:pt>
                <c:pt idx="16">
                  <c:v>4.3612823674475951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82-479B-A89B-F44256380D15}"/>
            </c:ext>
          </c:extLst>
        </c:ser>
        <c:ser>
          <c:idx val="1"/>
          <c:order val="1"/>
          <c:tx>
            <c:strRef>
              <c:f>Sheet3!$A$12</c:f>
              <c:strCache>
                <c:ptCount val="1"/>
                <c:pt idx="0">
                  <c:v>Black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numRef>
              <c:f>Sheet3!$B$10:$R$10</c:f>
              <c:numCache>
                <c:formatCode>General</c:formatCode>
                <c:ptCount val="17"/>
                <c:pt idx="0">
                  <c:v>17</c:v>
                </c:pt>
                <c:pt idx="1">
                  <c:v>21</c:v>
                </c:pt>
                <c:pt idx="3">
                  <c:v>14</c:v>
                </c:pt>
                <c:pt idx="4">
                  <c:v>15</c:v>
                </c:pt>
                <c:pt idx="5">
                  <c:v>22</c:v>
                </c:pt>
                <c:pt idx="6">
                  <c:v>25</c:v>
                </c:pt>
                <c:pt idx="8">
                  <c:v>19</c:v>
                </c:pt>
                <c:pt idx="9">
                  <c:v>20</c:v>
                </c:pt>
                <c:pt idx="11">
                  <c:v>13</c:v>
                </c:pt>
                <c:pt idx="12">
                  <c:v>24</c:v>
                </c:pt>
                <c:pt idx="14">
                  <c:v>16</c:v>
                </c:pt>
                <c:pt idx="15">
                  <c:v>18</c:v>
                </c:pt>
                <c:pt idx="16">
                  <c:v>23</c:v>
                </c:pt>
              </c:numCache>
            </c:numRef>
          </c:cat>
          <c:val>
            <c:numRef>
              <c:f>Sheet3!$B$12:$R$12</c:f>
              <c:numCache>
                <c:formatCode>General</c:formatCode>
                <c:ptCount val="17"/>
                <c:pt idx="0">
                  <c:v>4.2412698412698413</c:v>
                </c:pt>
                <c:pt idx="1">
                  <c:v>4.5714285714285712</c:v>
                </c:pt>
                <c:pt idx="3">
                  <c:v>4.117460317460317</c:v>
                </c:pt>
                <c:pt idx="4">
                  <c:v>4.0634920634920633</c:v>
                </c:pt>
                <c:pt idx="5">
                  <c:v>4.215873015873016</c:v>
                </c:pt>
                <c:pt idx="6">
                  <c:v>3.9492063492063494</c:v>
                </c:pt>
                <c:pt idx="8">
                  <c:v>4.1555555555555559</c:v>
                </c:pt>
                <c:pt idx="9">
                  <c:v>4.5238095238095237</c:v>
                </c:pt>
                <c:pt idx="11">
                  <c:v>4.3047619047619046</c:v>
                </c:pt>
                <c:pt idx="12">
                  <c:v>4.0063492063492063</c:v>
                </c:pt>
                <c:pt idx="14">
                  <c:v>4.2126984126984128</c:v>
                </c:pt>
                <c:pt idx="15">
                  <c:v>4.0984126984126981</c:v>
                </c:pt>
                <c:pt idx="16">
                  <c:v>4.4095238095238098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82-479B-A89B-F44256380D15}"/>
            </c:ext>
          </c:extLst>
        </c:ser>
        <c:ser>
          <c:idx val="2"/>
          <c:order val="2"/>
          <c:tx>
            <c:strRef>
              <c:f>Sheet3!$A$13</c:f>
              <c:strCache>
                <c:ptCount val="1"/>
                <c:pt idx="0">
                  <c:v>Hispanic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numRef>
              <c:f>Sheet3!$B$10:$R$10</c:f>
              <c:numCache>
                <c:formatCode>General</c:formatCode>
                <c:ptCount val="17"/>
                <c:pt idx="0">
                  <c:v>17</c:v>
                </c:pt>
                <c:pt idx="1">
                  <c:v>21</c:v>
                </c:pt>
                <c:pt idx="3">
                  <c:v>14</c:v>
                </c:pt>
                <c:pt idx="4">
                  <c:v>15</c:v>
                </c:pt>
                <c:pt idx="5">
                  <c:v>22</c:v>
                </c:pt>
                <c:pt idx="6">
                  <c:v>25</c:v>
                </c:pt>
                <c:pt idx="8">
                  <c:v>19</c:v>
                </c:pt>
                <c:pt idx="9">
                  <c:v>20</c:v>
                </c:pt>
                <c:pt idx="11">
                  <c:v>13</c:v>
                </c:pt>
                <c:pt idx="12">
                  <c:v>24</c:v>
                </c:pt>
                <c:pt idx="14">
                  <c:v>16</c:v>
                </c:pt>
                <c:pt idx="15">
                  <c:v>18</c:v>
                </c:pt>
                <c:pt idx="16">
                  <c:v>23</c:v>
                </c:pt>
              </c:numCache>
            </c:numRef>
          </c:cat>
          <c:val>
            <c:numRef>
              <c:f>Sheet3!$B$13:$R$13</c:f>
              <c:numCache>
                <c:formatCode>General</c:formatCode>
                <c:ptCount val="17"/>
                <c:pt idx="0">
                  <c:v>4.3471615720524017</c:v>
                </c:pt>
                <c:pt idx="1">
                  <c:v>4.6288209606986896</c:v>
                </c:pt>
                <c:pt idx="3">
                  <c:v>4.2685589519650655</c:v>
                </c:pt>
                <c:pt idx="4">
                  <c:v>4.2379912663755457</c:v>
                </c:pt>
                <c:pt idx="5">
                  <c:v>4.3646288209606983</c:v>
                </c:pt>
                <c:pt idx="6">
                  <c:v>4.1277292576419216</c:v>
                </c:pt>
                <c:pt idx="8">
                  <c:v>4.2085152838427948</c:v>
                </c:pt>
                <c:pt idx="9">
                  <c:v>4.6004366812227078</c:v>
                </c:pt>
                <c:pt idx="11">
                  <c:v>4.4082969432314414</c:v>
                </c:pt>
                <c:pt idx="12">
                  <c:v>4.14410480349345</c:v>
                </c:pt>
                <c:pt idx="14">
                  <c:v>4.3744541484716155</c:v>
                </c:pt>
                <c:pt idx="15">
                  <c:v>4.318777292576419</c:v>
                </c:pt>
                <c:pt idx="16">
                  <c:v>4.5185589519650655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282-479B-A89B-F44256380D15}"/>
            </c:ext>
          </c:extLst>
        </c:ser>
        <c:ser>
          <c:idx val="3"/>
          <c:order val="3"/>
          <c:tx>
            <c:strRef>
              <c:f>Sheet3!$A$14</c:f>
              <c:strCache>
                <c:ptCount val="1"/>
                <c:pt idx="0">
                  <c:v>White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numRef>
              <c:f>Sheet3!$B$10:$R$10</c:f>
              <c:numCache>
                <c:formatCode>General</c:formatCode>
                <c:ptCount val="17"/>
                <c:pt idx="0">
                  <c:v>17</c:v>
                </c:pt>
                <c:pt idx="1">
                  <c:v>21</c:v>
                </c:pt>
                <c:pt idx="3">
                  <c:v>14</c:v>
                </c:pt>
                <c:pt idx="4">
                  <c:v>15</c:v>
                </c:pt>
                <c:pt idx="5">
                  <c:v>22</c:v>
                </c:pt>
                <c:pt idx="6">
                  <c:v>25</c:v>
                </c:pt>
                <c:pt idx="8">
                  <c:v>19</c:v>
                </c:pt>
                <c:pt idx="9">
                  <c:v>20</c:v>
                </c:pt>
                <c:pt idx="11">
                  <c:v>13</c:v>
                </c:pt>
                <c:pt idx="12">
                  <c:v>24</c:v>
                </c:pt>
                <c:pt idx="14">
                  <c:v>16</c:v>
                </c:pt>
                <c:pt idx="15">
                  <c:v>18</c:v>
                </c:pt>
                <c:pt idx="16">
                  <c:v>23</c:v>
                </c:pt>
              </c:numCache>
            </c:numRef>
          </c:cat>
          <c:val>
            <c:numRef>
              <c:f>Sheet3!$B$14:$R$14</c:f>
              <c:numCache>
                <c:formatCode>General</c:formatCode>
                <c:ptCount val="17"/>
                <c:pt idx="0">
                  <c:v>4.1271534044298601</c:v>
                </c:pt>
                <c:pt idx="1">
                  <c:v>4.5231063713426307</c:v>
                </c:pt>
                <c:pt idx="3">
                  <c:v>4.1009023789991801</c:v>
                </c:pt>
                <c:pt idx="4">
                  <c:v>4.0109379272627841</c:v>
                </c:pt>
                <c:pt idx="5">
                  <c:v>4.1845775225594748</c:v>
                </c:pt>
                <c:pt idx="6">
                  <c:v>3.949685534591195</c:v>
                </c:pt>
                <c:pt idx="8">
                  <c:v>3.9387476073284113</c:v>
                </c:pt>
                <c:pt idx="9">
                  <c:v>4.4585726004922064</c:v>
                </c:pt>
                <c:pt idx="11">
                  <c:v>4.2925895542794636</c:v>
                </c:pt>
                <c:pt idx="12">
                  <c:v>3.9808586272901287</c:v>
                </c:pt>
                <c:pt idx="14">
                  <c:v>4.1192234071643421</c:v>
                </c:pt>
                <c:pt idx="15">
                  <c:v>4.0391030899644518</c:v>
                </c:pt>
                <c:pt idx="16">
                  <c:v>4.3855619360131257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282-479B-A89B-F44256380D15}"/>
            </c:ext>
          </c:extLst>
        </c:ser>
        <c:ser>
          <c:idx val="4"/>
          <c:order val="4"/>
          <c:tx>
            <c:strRef>
              <c:f>Sheet3!$A$15</c:f>
              <c:strCache>
                <c:ptCount val="1"/>
                <c:pt idx="0">
                  <c:v>Hispanic-White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numRef>
              <c:f>Sheet3!$B$10:$R$10</c:f>
              <c:numCache>
                <c:formatCode>General</c:formatCode>
                <c:ptCount val="17"/>
                <c:pt idx="0">
                  <c:v>17</c:v>
                </c:pt>
                <c:pt idx="1">
                  <c:v>21</c:v>
                </c:pt>
                <c:pt idx="3">
                  <c:v>14</c:v>
                </c:pt>
                <c:pt idx="4">
                  <c:v>15</c:v>
                </c:pt>
                <c:pt idx="5">
                  <c:v>22</c:v>
                </c:pt>
                <c:pt idx="6">
                  <c:v>25</c:v>
                </c:pt>
                <c:pt idx="8">
                  <c:v>19</c:v>
                </c:pt>
                <c:pt idx="9">
                  <c:v>20</c:v>
                </c:pt>
                <c:pt idx="11">
                  <c:v>13</c:v>
                </c:pt>
                <c:pt idx="12">
                  <c:v>24</c:v>
                </c:pt>
                <c:pt idx="14">
                  <c:v>16</c:v>
                </c:pt>
                <c:pt idx="15">
                  <c:v>18</c:v>
                </c:pt>
                <c:pt idx="16">
                  <c:v>23</c:v>
                </c:pt>
              </c:numCache>
            </c:numRef>
          </c:cat>
          <c:val>
            <c:numRef>
              <c:f>Sheet3!$B$15:$R$15</c:f>
              <c:numCache>
                <c:formatCode>General</c:formatCode>
                <c:ptCount val="17"/>
                <c:pt idx="0">
                  <c:v>4.2504780114722758</c:v>
                </c:pt>
                <c:pt idx="1">
                  <c:v>4.6347992351816441</c:v>
                </c:pt>
                <c:pt idx="3">
                  <c:v>4.2237093690248564</c:v>
                </c:pt>
                <c:pt idx="4">
                  <c:v>4.1529636711281075</c:v>
                </c:pt>
                <c:pt idx="5">
                  <c:v>4.3422562141491392</c:v>
                </c:pt>
                <c:pt idx="6">
                  <c:v>4.0803059273422564</c:v>
                </c:pt>
                <c:pt idx="8">
                  <c:v>4.2217973231357551</c:v>
                </c:pt>
                <c:pt idx="9">
                  <c:v>4.5984703632887189</c:v>
                </c:pt>
                <c:pt idx="11">
                  <c:v>4.3938814531548758</c:v>
                </c:pt>
                <c:pt idx="12">
                  <c:v>4.0210325047801145</c:v>
                </c:pt>
                <c:pt idx="14">
                  <c:v>4.2657743785850863</c:v>
                </c:pt>
                <c:pt idx="15">
                  <c:v>4.2026768642447419</c:v>
                </c:pt>
                <c:pt idx="16">
                  <c:v>4.4608030592734229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282-479B-A89B-F44256380D15}"/>
            </c:ext>
          </c:extLst>
        </c:ser>
        <c:ser>
          <c:idx val="5"/>
          <c:order val="5"/>
          <c:tx>
            <c:strRef>
              <c:f>Sheet3!$A$16</c:f>
              <c:strCache>
                <c:ptCount val="1"/>
                <c:pt idx="0">
                  <c:v>Asian-White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cat>
            <c:numRef>
              <c:f>Sheet3!$B$10:$R$10</c:f>
              <c:numCache>
                <c:formatCode>General</c:formatCode>
                <c:ptCount val="17"/>
                <c:pt idx="0">
                  <c:v>17</c:v>
                </c:pt>
                <c:pt idx="1">
                  <c:v>21</c:v>
                </c:pt>
                <c:pt idx="3">
                  <c:v>14</c:v>
                </c:pt>
                <c:pt idx="4">
                  <c:v>15</c:v>
                </c:pt>
                <c:pt idx="5">
                  <c:v>22</c:v>
                </c:pt>
                <c:pt idx="6">
                  <c:v>25</c:v>
                </c:pt>
                <c:pt idx="8">
                  <c:v>19</c:v>
                </c:pt>
                <c:pt idx="9">
                  <c:v>20</c:v>
                </c:pt>
                <c:pt idx="11">
                  <c:v>13</c:v>
                </c:pt>
                <c:pt idx="12">
                  <c:v>24</c:v>
                </c:pt>
                <c:pt idx="14">
                  <c:v>16</c:v>
                </c:pt>
                <c:pt idx="15">
                  <c:v>18</c:v>
                </c:pt>
                <c:pt idx="16">
                  <c:v>23</c:v>
                </c:pt>
              </c:numCache>
            </c:numRef>
          </c:cat>
          <c:val>
            <c:numRef>
              <c:f>Sheet3!$B$16:$R$16</c:f>
              <c:numCache>
                <c:formatCode>General</c:formatCode>
                <c:ptCount val="17"/>
                <c:pt idx="0">
                  <c:v>4.1219512195121952</c:v>
                </c:pt>
                <c:pt idx="1">
                  <c:v>4.475609756097561</c:v>
                </c:pt>
                <c:pt idx="3">
                  <c:v>4.0426829268292686</c:v>
                </c:pt>
                <c:pt idx="4">
                  <c:v>4.0060975609756095</c:v>
                </c:pt>
                <c:pt idx="5">
                  <c:v>4.225609756097561</c:v>
                </c:pt>
                <c:pt idx="6">
                  <c:v>3.9268292682926829</c:v>
                </c:pt>
                <c:pt idx="8">
                  <c:v>3.8292682926829267</c:v>
                </c:pt>
                <c:pt idx="9">
                  <c:v>4.4451219512195124</c:v>
                </c:pt>
                <c:pt idx="11">
                  <c:v>4.2926829268292686</c:v>
                </c:pt>
                <c:pt idx="12">
                  <c:v>3.8292682926829267</c:v>
                </c:pt>
                <c:pt idx="14">
                  <c:v>4.0487804878048781</c:v>
                </c:pt>
                <c:pt idx="15">
                  <c:v>4.0121951219512191</c:v>
                </c:pt>
                <c:pt idx="16">
                  <c:v>4.3963414634146343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282-479B-A89B-F44256380D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8280584"/>
        <c:axId val="298279928"/>
        <c:axId val="0"/>
      </c:bar3DChart>
      <c:catAx>
        <c:axId val="298280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8279928"/>
        <c:crosses val="autoZero"/>
        <c:auto val="1"/>
        <c:lblAlgn val="ctr"/>
        <c:lblOffset val="100"/>
        <c:noMultiLvlLbl val="0"/>
      </c:catAx>
      <c:valAx>
        <c:axId val="298279928"/>
        <c:scaling>
          <c:orientation val="minMax"/>
          <c:max val="4.7"/>
          <c:min val="3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8280584"/>
        <c:crosses val="autoZero"/>
        <c:crossBetween val="between"/>
        <c:majorUnit val="0.2"/>
        <c:minorUnit val="0.1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hyperlink" Target="http://eds.b.ebscohost.com/eds/detail/detail?vid=1&amp;sid=1563ae9d-bb48-458b-ae5d-a59011c14e08%40pdc-v-sessmgr04&amp;bdata=JkF1dGhUeXBlPWlwLHVpZCZzaXRlPWVkcy1saXZl#AN=ufl.033650760&amp;db=cat04364a" TargetMode="External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hyperlink" Target="http://eds.b.ebscohost.com/eds/detail/detail?vid=1&amp;sid=1563ae9d-bb48-458b-ae5d-a59011c14e08%40pdc-v-sessmgr04&amp;bdata=JkF1dGhUeXBlPWlwLHVpZCZzaXRlPWVkcy1saXZl#AN=ufl.033650760&amp;db=cat04364a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8C4914-2D53-4A89-8C5C-14FCE12572CE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9FC64B7A-83DD-4FCF-BE24-1A27A1AE914D}">
      <dgm:prSet phldrT="[Text]"/>
      <dgm:spPr/>
      <dgm:t>
        <a:bodyPr/>
        <a:lstStyle/>
        <a:p>
          <a:r>
            <a:rPr lang="en-US" i="0" dirty="0"/>
            <a:t>Leadership team </a:t>
          </a:r>
        </a:p>
      </dgm:t>
    </dgm:pt>
    <dgm:pt modelId="{071A6D3A-CAB5-44AE-97E3-0E27A3CDE0EE}" type="parTrans" cxnId="{CA7DABD4-5C0B-49D2-BCD6-79F69823BB8C}">
      <dgm:prSet/>
      <dgm:spPr/>
      <dgm:t>
        <a:bodyPr/>
        <a:lstStyle/>
        <a:p>
          <a:endParaRPr lang="en-US"/>
        </a:p>
      </dgm:t>
    </dgm:pt>
    <dgm:pt modelId="{9D9B0DB0-6AC8-4EDF-A55D-89BC28EB30F0}" type="sibTrans" cxnId="{CA7DABD4-5C0B-49D2-BCD6-79F69823BB8C}">
      <dgm:prSet/>
      <dgm:spPr/>
      <dgm:t>
        <a:bodyPr/>
        <a:lstStyle/>
        <a:p>
          <a:endParaRPr lang="en-US"/>
        </a:p>
      </dgm:t>
    </dgm:pt>
    <dgm:pt modelId="{71E62AEF-ECCD-43D1-B903-846F01720A3A}">
      <dgm:prSet phldrT="[Text]"/>
      <dgm:spPr/>
      <dgm:t>
        <a:bodyPr/>
        <a:lstStyle/>
        <a:p>
          <a:r>
            <a:rPr lang="en-US" i="0" dirty="0"/>
            <a:t>Leo Villalon, Dean, International Center</a:t>
          </a:r>
        </a:p>
      </dgm:t>
    </dgm:pt>
    <dgm:pt modelId="{57958021-1379-47F8-B496-F182E623EAC0}" type="parTrans" cxnId="{C0050068-A93F-424A-84C2-580F2A59025F}">
      <dgm:prSet/>
      <dgm:spPr/>
      <dgm:t>
        <a:bodyPr/>
        <a:lstStyle/>
        <a:p>
          <a:endParaRPr lang="en-US"/>
        </a:p>
      </dgm:t>
    </dgm:pt>
    <dgm:pt modelId="{88369DBD-ADA9-4E46-8C20-7743A9156AAF}" type="sibTrans" cxnId="{C0050068-A93F-424A-84C2-580F2A59025F}">
      <dgm:prSet/>
      <dgm:spPr/>
      <dgm:t>
        <a:bodyPr/>
        <a:lstStyle/>
        <a:p>
          <a:endParaRPr lang="en-US"/>
        </a:p>
      </dgm:t>
    </dgm:pt>
    <dgm:pt modelId="{D679FFF4-2A86-4370-B834-7816A4290101}">
      <dgm:prSet phldrT="[Text]"/>
      <dgm:spPr/>
      <dgm:t>
        <a:bodyPr/>
        <a:lstStyle/>
        <a:p>
          <a:r>
            <a:rPr lang="en-US" i="0" dirty="0"/>
            <a:t>Paloma Rodriguez, Director, Office of Global Learning</a:t>
          </a:r>
        </a:p>
      </dgm:t>
    </dgm:pt>
    <dgm:pt modelId="{45ECF98B-6C05-4087-A598-53516D69D036}" type="parTrans" cxnId="{A4B9CDD0-0F13-4663-A044-3D504929AF1B}">
      <dgm:prSet/>
      <dgm:spPr/>
      <dgm:t>
        <a:bodyPr/>
        <a:lstStyle/>
        <a:p>
          <a:endParaRPr lang="en-US"/>
        </a:p>
      </dgm:t>
    </dgm:pt>
    <dgm:pt modelId="{6C123E6D-F301-441B-8DEB-CDA577B54121}" type="sibTrans" cxnId="{A4B9CDD0-0F13-4663-A044-3D504929AF1B}">
      <dgm:prSet/>
      <dgm:spPr/>
      <dgm:t>
        <a:bodyPr/>
        <a:lstStyle/>
        <a:p>
          <a:endParaRPr lang="en-US"/>
        </a:p>
      </dgm:t>
    </dgm:pt>
    <dgm:pt modelId="{DF58597A-9540-4E50-AFD5-9C0EE285F326}">
      <dgm:prSet phldrT="[Text]"/>
      <dgm:spPr/>
      <dgm:t>
        <a:bodyPr/>
        <a:lstStyle/>
        <a:p>
          <a:r>
            <a:rPr lang="en-US" i="0" dirty="0"/>
            <a:t>Mary Kay Carodine, Assistant Vice President, Student Affairs</a:t>
          </a:r>
        </a:p>
      </dgm:t>
    </dgm:pt>
    <dgm:pt modelId="{EA79ED14-4616-4627-A45F-4AF84237EA09}" type="parTrans" cxnId="{8ABEC06F-8FA1-48D5-9F58-598013DBB720}">
      <dgm:prSet/>
      <dgm:spPr/>
      <dgm:t>
        <a:bodyPr/>
        <a:lstStyle/>
        <a:p>
          <a:endParaRPr lang="en-US"/>
        </a:p>
      </dgm:t>
    </dgm:pt>
    <dgm:pt modelId="{A0D0C84B-10DC-49EA-B3E7-4E05368A1782}" type="sibTrans" cxnId="{8ABEC06F-8FA1-48D5-9F58-598013DBB720}">
      <dgm:prSet/>
      <dgm:spPr/>
      <dgm:t>
        <a:bodyPr/>
        <a:lstStyle/>
        <a:p>
          <a:endParaRPr lang="en-US"/>
        </a:p>
      </dgm:t>
    </dgm:pt>
    <dgm:pt modelId="{6790DFC6-4402-40E6-9B15-DE4524E0AB29}">
      <dgm:prSet phldrT="[Text]"/>
      <dgm:spPr/>
      <dgm:t>
        <a:bodyPr/>
        <a:lstStyle/>
        <a:p>
          <a:r>
            <a:rPr lang="en-US" i="0" dirty="0"/>
            <a:t>Timothy S. Brophy, Professor and Director, Institutional Assessment</a:t>
          </a:r>
        </a:p>
      </dgm:t>
    </dgm:pt>
    <dgm:pt modelId="{9162CCA5-872A-47BA-B094-97F7FD544190}" type="parTrans" cxnId="{4F5E651B-49C9-4853-89B3-B6288447424A}">
      <dgm:prSet/>
      <dgm:spPr/>
      <dgm:t>
        <a:bodyPr/>
        <a:lstStyle/>
        <a:p>
          <a:endParaRPr lang="en-US"/>
        </a:p>
      </dgm:t>
    </dgm:pt>
    <dgm:pt modelId="{9121E758-588F-4D58-A216-89520BCB8379}" type="sibTrans" cxnId="{4F5E651B-49C9-4853-89B3-B6288447424A}">
      <dgm:prSet/>
      <dgm:spPr/>
      <dgm:t>
        <a:bodyPr/>
        <a:lstStyle/>
        <a:p>
          <a:endParaRPr lang="en-US"/>
        </a:p>
      </dgm:t>
    </dgm:pt>
    <dgm:pt modelId="{CA29CE08-8728-472C-BF38-611B332A2669}">
      <dgm:prSet phldrT="[Text]"/>
      <dgm:spPr/>
      <dgm:t>
        <a:bodyPr/>
        <a:lstStyle/>
        <a:p>
          <a:r>
            <a:rPr lang="en-US" i="0" dirty="0"/>
            <a:t>Matthew Jacobs, Director, Bob Graham Center</a:t>
          </a:r>
        </a:p>
      </dgm:t>
    </dgm:pt>
    <dgm:pt modelId="{5C2B8ABB-5B0E-4838-BBEB-C9B1960E86CC}" type="parTrans" cxnId="{61086121-EFB3-44F4-94A2-F388D1FA8A4E}">
      <dgm:prSet/>
      <dgm:spPr/>
      <dgm:t>
        <a:bodyPr/>
        <a:lstStyle/>
        <a:p>
          <a:endParaRPr lang="en-US"/>
        </a:p>
      </dgm:t>
    </dgm:pt>
    <dgm:pt modelId="{F80AB59A-784A-4E2F-A008-C0E151EBE4F0}" type="sibTrans" cxnId="{61086121-EFB3-44F4-94A2-F388D1FA8A4E}">
      <dgm:prSet/>
      <dgm:spPr/>
      <dgm:t>
        <a:bodyPr/>
        <a:lstStyle/>
        <a:p>
          <a:endParaRPr lang="en-US"/>
        </a:p>
      </dgm:t>
    </dgm:pt>
    <dgm:pt modelId="{F0C7153B-FF9E-45BA-82FE-D576CFB45FB9}">
      <dgm:prSet phldrT="[Text]"/>
      <dgm:spPr/>
      <dgm:t>
        <a:bodyPr/>
        <a:lstStyle/>
        <a:p>
          <a:r>
            <a:rPr lang="en-US" i="0" dirty="0"/>
            <a:t>UF’s </a:t>
          </a:r>
          <a:r>
            <a:rPr lang="en-US" i="1" dirty="0"/>
            <a:t>Quality Enhancement Plan </a:t>
          </a:r>
          <a:endParaRPr lang="en-US" i="0" dirty="0"/>
        </a:p>
      </dgm:t>
    </dgm:pt>
    <dgm:pt modelId="{42F3BFB6-615A-4435-BA85-7304725AFE3E}" type="parTrans" cxnId="{64CD8BE1-9EA5-4A15-9806-5D7EED7AE301}">
      <dgm:prSet/>
      <dgm:spPr/>
      <dgm:t>
        <a:bodyPr/>
        <a:lstStyle/>
        <a:p>
          <a:endParaRPr lang="en-US"/>
        </a:p>
      </dgm:t>
    </dgm:pt>
    <dgm:pt modelId="{01722945-0779-4DE6-80A7-4CF4C44F7612}" type="sibTrans" cxnId="{64CD8BE1-9EA5-4A15-9806-5D7EED7AE301}">
      <dgm:prSet/>
      <dgm:spPr/>
      <dgm:t>
        <a:bodyPr/>
        <a:lstStyle/>
        <a:p>
          <a:endParaRPr lang="en-US"/>
        </a:p>
      </dgm:t>
    </dgm:pt>
    <dgm:pt modelId="{560EDD66-C368-42B5-BF6F-9EFFE4AE83CB}">
      <dgm:prSet phldrT="[Text]"/>
      <dgm:spPr/>
      <dgm:t>
        <a:bodyPr/>
        <a:lstStyle/>
        <a:p>
          <a:r>
            <a:rPr lang="en-US" i="0" dirty="0"/>
            <a:t>A SACSCOC Accreditation requirement </a:t>
          </a:r>
        </a:p>
      </dgm:t>
    </dgm:pt>
    <dgm:pt modelId="{50B2CEDC-13A5-496E-B7C3-25E4BF0DFC13}" type="parTrans" cxnId="{752FEA84-BF75-440C-B8CB-985F54A1D7E6}">
      <dgm:prSet/>
      <dgm:spPr/>
      <dgm:t>
        <a:bodyPr/>
        <a:lstStyle/>
        <a:p>
          <a:endParaRPr lang="en-US"/>
        </a:p>
      </dgm:t>
    </dgm:pt>
    <dgm:pt modelId="{48B0D44D-4496-4D4A-AEF3-3AD1AA5610D1}" type="sibTrans" cxnId="{752FEA84-BF75-440C-B8CB-985F54A1D7E6}">
      <dgm:prSet/>
      <dgm:spPr/>
      <dgm:t>
        <a:bodyPr/>
        <a:lstStyle/>
        <a:p>
          <a:endParaRPr lang="en-US"/>
        </a:p>
      </dgm:t>
    </dgm:pt>
    <dgm:pt modelId="{17B9CDC7-266C-4BD8-85AA-A24BE97D8071}">
      <dgm:prSet phldrT="[Text]"/>
      <dgm:spPr/>
      <dgm:t>
        <a:bodyPr/>
        <a:lstStyle/>
        <a:p>
          <a:r>
            <a:rPr lang="en-US" i="0" dirty="0"/>
            <a:t>Internationalization Task Force – 2010-2013</a:t>
          </a:r>
        </a:p>
      </dgm:t>
    </dgm:pt>
    <dgm:pt modelId="{18830AB6-A2AF-4E5B-B2E6-6D0025CA756E}" type="parTrans" cxnId="{3FE71077-26CE-47D9-A883-5424EF7B5745}">
      <dgm:prSet/>
      <dgm:spPr/>
      <dgm:t>
        <a:bodyPr/>
        <a:lstStyle/>
        <a:p>
          <a:endParaRPr lang="en-US"/>
        </a:p>
      </dgm:t>
    </dgm:pt>
    <dgm:pt modelId="{042715AA-DC85-44BD-99FA-2474B98C2782}" type="sibTrans" cxnId="{3FE71077-26CE-47D9-A883-5424EF7B5745}">
      <dgm:prSet/>
      <dgm:spPr/>
      <dgm:t>
        <a:bodyPr/>
        <a:lstStyle/>
        <a:p>
          <a:endParaRPr lang="en-US"/>
        </a:p>
      </dgm:t>
    </dgm:pt>
    <dgm:pt modelId="{23790A13-A016-42DA-B390-70F82E979B6A}" type="pres">
      <dgm:prSet presAssocID="{C18C4914-2D53-4A89-8C5C-14FCE12572CE}" presName="linear" presStyleCnt="0">
        <dgm:presLayoutVars>
          <dgm:animLvl val="lvl"/>
          <dgm:resizeHandles val="exact"/>
        </dgm:presLayoutVars>
      </dgm:prSet>
      <dgm:spPr/>
    </dgm:pt>
    <dgm:pt modelId="{0224E713-B409-4C56-9C37-F473F892D5AC}" type="pres">
      <dgm:prSet presAssocID="{F0C7153B-FF9E-45BA-82FE-D576CFB45FB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0790F60-963C-4236-8AD5-A064965B248F}" type="pres">
      <dgm:prSet presAssocID="{F0C7153B-FF9E-45BA-82FE-D576CFB45FB9}" presName="childText" presStyleLbl="revTx" presStyleIdx="0" presStyleCnt="2">
        <dgm:presLayoutVars>
          <dgm:bulletEnabled val="1"/>
        </dgm:presLayoutVars>
      </dgm:prSet>
      <dgm:spPr/>
    </dgm:pt>
    <dgm:pt modelId="{62A78E98-A951-43A5-B6F0-735BC36B9C42}" type="pres">
      <dgm:prSet presAssocID="{17B9CDC7-266C-4BD8-85AA-A24BE97D807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61E237E-3B99-427C-868D-8989A5629CC7}" type="pres">
      <dgm:prSet presAssocID="{042715AA-DC85-44BD-99FA-2474B98C2782}" presName="spacer" presStyleCnt="0"/>
      <dgm:spPr/>
    </dgm:pt>
    <dgm:pt modelId="{DEC1B128-CD63-430A-A177-33189C28E204}" type="pres">
      <dgm:prSet presAssocID="{9FC64B7A-83DD-4FCF-BE24-1A27A1AE914D}" presName="parentText" presStyleLbl="node1" presStyleIdx="2" presStyleCnt="3" custLinFactNeighborY="-883">
        <dgm:presLayoutVars>
          <dgm:chMax val="0"/>
          <dgm:bulletEnabled val="1"/>
        </dgm:presLayoutVars>
      </dgm:prSet>
      <dgm:spPr/>
    </dgm:pt>
    <dgm:pt modelId="{09EB743D-1281-41A7-BC0B-B6BC82693C26}" type="pres">
      <dgm:prSet presAssocID="{9FC64B7A-83DD-4FCF-BE24-1A27A1AE914D}" presName="childText" presStyleLbl="revTx" presStyleIdx="1" presStyleCnt="2" custScaleY="126036">
        <dgm:presLayoutVars>
          <dgm:bulletEnabled val="1"/>
        </dgm:presLayoutVars>
      </dgm:prSet>
      <dgm:spPr/>
    </dgm:pt>
  </dgm:ptLst>
  <dgm:cxnLst>
    <dgm:cxn modelId="{54F5B51A-0D12-400E-B9F8-AA2D485116DA}" type="presOf" srcId="{560EDD66-C368-42B5-BF6F-9EFFE4AE83CB}" destId="{80790F60-963C-4236-8AD5-A064965B248F}" srcOrd="0" destOrd="0" presId="urn:microsoft.com/office/officeart/2005/8/layout/vList2"/>
    <dgm:cxn modelId="{4F5E651B-49C9-4853-89B3-B6288447424A}" srcId="{9FC64B7A-83DD-4FCF-BE24-1A27A1AE914D}" destId="{6790DFC6-4402-40E6-9B15-DE4524E0AB29}" srcOrd="3" destOrd="0" parTransId="{9162CCA5-872A-47BA-B094-97F7FD544190}" sibTransId="{9121E758-588F-4D58-A216-89520BCB8379}"/>
    <dgm:cxn modelId="{015CE11F-CF9C-4C80-A750-801E8C7B0128}" type="presOf" srcId="{71E62AEF-ECCD-43D1-B903-846F01720A3A}" destId="{09EB743D-1281-41A7-BC0B-B6BC82693C26}" srcOrd="0" destOrd="0" presId="urn:microsoft.com/office/officeart/2005/8/layout/vList2"/>
    <dgm:cxn modelId="{61086121-EFB3-44F4-94A2-F388D1FA8A4E}" srcId="{9FC64B7A-83DD-4FCF-BE24-1A27A1AE914D}" destId="{CA29CE08-8728-472C-BF38-611B332A2669}" srcOrd="4" destOrd="0" parTransId="{5C2B8ABB-5B0E-4838-BBEB-C9B1960E86CC}" sibTransId="{F80AB59A-784A-4E2F-A008-C0E151EBE4F0}"/>
    <dgm:cxn modelId="{A2C61623-D560-4D37-B748-7D7605CF90CF}" type="presOf" srcId="{C18C4914-2D53-4A89-8C5C-14FCE12572CE}" destId="{23790A13-A016-42DA-B390-70F82E979B6A}" srcOrd="0" destOrd="0" presId="urn:microsoft.com/office/officeart/2005/8/layout/vList2"/>
    <dgm:cxn modelId="{FDE8B03D-FE6D-4216-96BA-75CE276B8563}" type="presOf" srcId="{F0C7153B-FF9E-45BA-82FE-D576CFB45FB9}" destId="{0224E713-B409-4C56-9C37-F473F892D5AC}" srcOrd="0" destOrd="0" presId="urn:microsoft.com/office/officeart/2005/8/layout/vList2"/>
    <dgm:cxn modelId="{C0050068-A93F-424A-84C2-580F2A59025F}" srcId="{9FC64B7A-83DD-4FCF-BE24-1A27A1AE914D}" destId="{71E62AEF-ECCD-43D1-B903-846F01720A3A}" srcOrd="0" destOrd="0" parTransId="{57958021-1379-47F8-B496-F182E623EAC0}" sibTransId="{88369DBD-ADA9-4E46-8C20-7743A9156AAF}"/>
    <dgm:cxn modelId="{8ABEC06F-8FA1-48D5-9F58-598013DBB720}" srcId="{9FC64B7A-83DD-4FCF-BE24-1A27A1AE914D}" destId="{DF58597A-9540-4E50-AFD5-9C0EE285F326}" srcOrd="2" destOrd="0" parTransId="{EA79ED14-4616-4627-A45F-4AF84237EA09}" sibTransId="{A0D0C84B-10DC-49EA-B3E7-4E05368A1782}"/>
    <dgm:cxn modelId="{3FE71077-26CE-47D9-A883-5424EF7B5745}" srcId="{C18C4914-2D53-4A89-8C5C-14FCE12572CE}" destId="{17B9CDC7-266C-4BD8-85AA-A24BE97D8071}" srcOrd="1" destOrd="0" parTransId="{18830AB6-A2AF-4E5B-B2E6-6D0025CA756E}" sibTransId="{042715AA-DC85-44BD-99FA-2474B98C2782}"/>
    <dgm:cxn modelId="{752FEA84-BF75-440C-B8CB-985F54A1D7E6}" srcId="{F0C7153B-FF9E-45BA-82FE-D576CFB45FB9}" destId="{560EDD66-C368-42B5-BF6F-9EFFE4AE83CB}" srcOrd="0" destOrd="0" parTransId="{50B2CEDC-13A5-496E-B7C3-25E4BF0DFC13}" sibTransId="{48B0D44D-4496-4D4A-AEF3-3AD1AA5610D1}"/>
    <dgm:cxn modelId="{7E059E8A-DA6C-446D-A638-DBBA22109E0B}" type="presOf" srcId="{D679FFF4-2A86-4370-B834-7816A4290101}" destId="{09EB743D-1281-41A7-BC0B-B6BC82693C26}" srcOrd="0" destOrd="1" presId="urn:microsoft.com/office/officeart/2005/8/layout/vList2"/>
    <dgm:cxn modelId="{3A0C7399-2521-4240-ADCA-7C14F23FD568}" type="presOf" srcId="{6790DFC6-4402-40E6-9B15-DE4524E0AB29}" destId="{09EB743D-1281-41A7-BC0B-B6BC82693C26}" srcOrd="0" destOrd="3" presId="urn:microsoft.com/office/officeart/2005/8/layout/vList2"/>
    <dgm:cxn modelId="{A93BB19B-F75B-47A1-AED6-735BC5B3C0DA}" type="presOf" srcId="{DF58597A-9540-4E50-AFD5-9C0EE285F326}" destId="{09EB743D-1281-41A7-BC0B-B6BC82693C26}" srcOrd="0" destOrd="2" presId="urn:microsoft.com/office/officeart/2005/8/layout/vList2"/>
    <dgm:cxn modelId="{945B20C1-FA35-4263-8EFF-09E6D9D6943C}" type="presOf" srcId="{17B9CDC7-266C-4BD8-85AA-A24BE97D8071}" destId="{62A78E98-A951-43A5-B6F0-735BC36B9C42}" srcOrd="0" destOrd="0" presId="urn:microsoft.com/office/officeart/2005/8/layout/vList2"/>
    <dgm:cxn modelId="{A4B9CDD0-0F13-4663-A044-3D504929AF1B}" srcId="{9FC64B7A-83DD-4FCF-BE24-1A27A1AE914D}" destId="{D679FFF4-2A86-4370-B834-7816A4290101}" srcOrd="1" destOrd="0" parTransId="{45ECF98B-6C05-4087-A598-53516D69D036}" sibTransId="{6C123E6D-F301-441B-8DEB-CDA577B54121}"/>
    <dgm:cxn modelId="{CA7DABD4-5C0B-49D2-BCD6-79F69823BB8C}" srcId="{C18C4914-2D53-4A89-8C5C-14FCE12572CE}" destId="{9FC64B7A-83DD-4FCF-BE24-1A27A1AE914D}" srcOrd="2" destOrd="0" parTransId="{071A6D3A-CAB5-44AE-97E3-0E27A3CDE0EE}" sibTransId="{9D9B0DB0-6AC8-4EDF-A55D-89BC28EB30F0}"/>
    <dgm:cxn modelId="{64CD8BE1-9EA5-4A15-9806-5D7EED7AE301}" srcId="{C18C4914-2D53-4A89-8C5C-14FCE12572CE}" destId="{F0C7153B-FF9E-45BA-82FE-D576CFB45FB9}" srcOrd="0" destOrd="0" parTransId="{42F3BFB6-615A-4435-BA85-7304725AFE3E}" sibTransId="{01722945-0779-4DE6-80A7-4CF4C44F7612}"/>
    <dgm:cxn modelId="{E005DAEE-3C5A-45D6-9F79-0EF4BB854014}" type="presOf" srcId="{9FC64B7A-83DD-4FCF-BE24-1A27A1AE914D}" destId="{DEC1B128-CD63-430A-A177-33189C28E204}" srcOrd="0" destOrd="0" presId="urn:microsoft.com/office/officeart/2005/8/layout/vList2"/>
    <dgm:cxn modelId="{FD312DF6-429F-475C-A599-2F64DDF560A4}" type="presOf" srcId="{CA29CE08-8728-472C-BF38-611B332A2669}" destId="{09EB743D-1281-41A7-BC0B-B6BC82693C26}" srcOrd="0" destOrd="4" presId="urn:microsoft.com/office/officeart/2005/8/layout/vList2"/>
    <dgm:cxn modelId="{4D8AD39A-E156-4D21-8249-36A44B4D5276}" type="presParOf" srcId="{23790A13-A016-42DA-B390-70F82E979B6A}" destId="{0224E713-B409-4C56-9C37-F473F892D5AC}" srcOrd="0" destOrd="0" presId="urn:microsoft.com/office/officeart/2005/8/layout/vList2"/>
    <dgm:cxn modelId="{EA2326BB-ACBF-466F-B435-3CBD91F8729D}" type="presParOf" srcId="{23790A13-A016-42DA-B390-70F82E979B6A}" destId="{80790F60-963C-4236-8AD5-A064965B248F}" srcOrd="1" destOrd="0" presId="urn:microsoft.com/office/officeart/2005/8/layout/vList2"/>
    <dgm:cxn modelId="{39D42CDB-5E6C-436F-83FA-F88C5946052F}" type="presParOf" srcId="{23790A13-A016-42DA-B390-70F82E979B6A}" destId="{62A78E98-A951-43A5-B6F0-735BC36B9C42}" srcOrd="2" destOrd="0" presId="urn:microsoft.com/office/officeart/2005/8/layout/vList2"/>
    <dgm:cxn modelId="{1F287B81-504D-44EB-8885-43DF61ECC4DB}" type="presParOf" srcId="{23790A13-A016-42DA-B390-70F82E979B6A}" destId="{761E237E-3B99-427C-868D-8989A5629CC7}" srcOrd="3" destOrd="0" presId="urn:microsoft.com/office/officeart/2005/8/layout/vList2"/>
    <dgm:cxn modelId="{74431440-87F7-4253-B12E-FE17CA096F48}" type="presParOf" srcId="{23790A13-A016-42DA-B390-70F82E979B6A}" destId="{DEC1B128-CD63-430A-A177-33189C28E204}" srcOrd="4" destOrd="0" presId="urn:microsoft.com/office/officeart/2005/8/layout/vList2"/>
    <dgm:cxn modelId="{47A40823-77FC-49C9-9DCD-D54EFF6EF8A0}" type="presParOf" srcId="{23790A13-A016-42DA-B390-70F82E979B6A}" destId="{09EB743D-1281-41A7-BC0B-B6BC82693C26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AB6D39-F3E4-4889-8F0F-B74D1EE6DFCB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4113897-852B-4ABD-A897-B216E977FAAA}">
      <dgm:prSet phldrT="[Text]"/>
      <dgm:spPr/>
      <dgm:t>
        <a:bodyPr/>
        <a:lstStyle/>
        <a:p>
          <a:pPr algn="ctr"/>
          <a:r>
            <a:rPr lang="en-US" b="1" i="1" dirty="0"/>
            <a:t>Learning without Borders: Internationalizing the Gator Nation</a:t>
          </a:r>
          <a:endParaRPr lang="en-US" b="1" dirty="0"/>
        </a:p>
      </dgm:t>
    </dgm:pt>
    <dgm:pt modelId="{482EC1B6-51EC-42AD-96D8-AE5A59BD43D9}" type="parTrans" cxnId="{8AC617AC-7A6C-4427-AFD2-2C76812DA3C9}">
      <dgm:prSet/>
      <dgm:spPr/>
      <dgm:t>
        <a:bodyPr/>
        <a:lstStyle/>
        <a:p>
          <a:endParaRPr lang="en-US"/>
        </a:p>
      </dgm:t>
    </dgm:pt>
    <dgm:pt modelId="{317749A5-39D4-4437-8563-6063328DD67B}" type="sibTrans" cxnId="{8AC617AC-7A6C-4427-AFD2-2C76812DA3C9}">
      <dgm:prSet/>
      <dgm:spPr/>
      <dgm:t>
        <a:bodyPr/>
        <a:lstStyle/>
        <a:p>
          <a:endParaRPr lang="en-US"/>
        </a:p>
      </dgm:t>
    </dgm:pt>
    <dgm:pt modelId="{F6B01CD2-5A67-4F35-8E98-841F73E8B6E0}" type="pres">
      <dgm:prSet presAssocID="{C9AB6D39-F3E4-4889-8F0F-B74D1EE6DFCB}" presName="linear" presStyleCnt="0">
        <dgm:presLayoutVars>
          <dgm:animLvl val="lvl"/>
          <dgm:resizeHandles val="exact"/>
        </dgm:presLayoutVars>
      </dgm:prSet>
      <dgm:spPr/>
    </dgm:pt>
    <dgm:pt modelId="{186E7C6B-D7D2-4D9B-B43A-33F9486ADC75}" type="pres">
      <dgm:prSet presAssocID="{34113897-852B-4ABD-A897-B216E977FAAA}" presName="parentText" presStyleLbl="node1" presStyleIdx="0" presStyleCnt="1" custScaleY="31987" custLinFactNeighborX="3435" custLinFactNeighborY="18470">
        <dgm:presLayoutVars>
          <dgm:chMax val="0"/>
          <dgm:bulletEnabled val="1"/>
        </dgm:presLayoutVars>
      </dgm:prSet>
      <dgm:spPr/>
    </dgm:pt>
  </dgm:ptLst>
  <dgm:cxnLst>
    <dgm:cxn modelId="{33FFEB2B-9787-4172-9D23-2ECAE536E023}" type="presOf" srcId="{C9AB6D39-F3E4-4889-8F0F-B74D1EE6DFCB}" destId="{F6B01CD2-5A67-4F35-8E98-841F73E8B6E0}" srcOrd="0" destOrd="0" presId="urn:microsoft.com/office/officeart/2005/8/layout/vList2"/>
    <dgm:cxn modelId="{87B7A53D-257D-4593-ABB5-5DE20317C5E3}" type="presOf" srcId="{34113897-852B-4ABD-A897-B216E977FAAA}" destId="{186E7C6B-D7D2-4D9B-B43A-33F9486ADC75}" srcOrd="0" destOrd="0" presId="urn:microsoft.com/office/officeart/2005/8/layout/vList2"/>
    <dgm:cxn modelId="{8AC617AC-7A6C-4427-AFD2-2C76812DA3C9}" srcId="{C9AB6D39-F3E4-4889-8F0F-B74D1EE6DFCB}" destId="{34113897-852B-4ABD-A897-B216E977FAAA}" srcOrd="0" destOrd="0" parTransId="{482EC1B6-51EC-42AD-96D8-AE5A59BD43D9}" sibTransId="{317749A5-39D4-4437-8563-6063328DD67B}"/>
    <dgm:cxn modelId="{A563AD4B-53F7-4BCA-A5D1-971C24E6EB55}" type="presParOf" srcId="{F6B01CD2-5A67-4F35-8E98-841F73E8B6E0}" destId="{186E7C6B-D7D2-4D9B-B43A-33F9486ADC7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32CA11-A2BA-4DAA-9FF8-E63973169E62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4D14368-96EA-4FD2-9CC2-F72330071FE7}">
      <dgm:prSet phldrT="[Text]"/>
      <dgm:spPr/>
      <dgm:t>
        <a:bodyPr/>
        <a:lstStyle/>
        <a:p>
          <a:pPr algn="ctr"/>
          <a:r>
            <a:rPr lang="en-US" b="1">
              <a:latin typeface="Gentona Book"/>
            </a:rPr>
            <a:t>International Critical Thinking (IntCRIT) and International Communication (IntCOMM) Attitudes and Beliefs Survey</a:t>
          </a:r>
          <a:endParaRPr lang="en-US" dirty="0"/>
        </a:p>
      </dgm:t>
    </dgm:pt>
    <dgm:pt modelId="{ED262424-A8E0-49D2-8F02-5567A46ED3DE}" type="parTrans" cxnId="{69E64952-27C3-4A2D-AB2B-1764D9797FFD}">
      <dgm:prSet/>
      <dgm:spPr/>
      <dgm:t>
        <a:bodyPr/>
        <a:lstStyle/>
        <a:p>
          <a:endParaRPr lang="en-US"/>
        </a:p>
      </dgm:t>
    </dgm:pt>
    <dgm:pt modelId="{810D374C-FC6B-474A-8FF0-F1A120F84154}" type="sibTrans" cxnId="{69E64952-27C3-4A2D-AB2B-1764D9797FFD}">
      <dgm:prSet/>
      <dgm:spPr/>
      <dgm:t>
        <a:bodyPr/>
        <a:lstStyle/>
        <a:p>
          <a:endParaRPr lang="en-US"/>
        </a:p>
      </dgm:t>
    </dgm:pt>
    <dgm:pt modelId="{9A47E7AD-A655-4593-825D-B317870A4725}" type="pres">
      <dgm:prSet presAssocID="{5232CA11-A2BA-4DAA-9FF8-E63973169E62}" presName="linear" presStyleCnt="0">
        <dgm:presLayoutVars>
          <dgm:animLvl val="lvl"/>
          <dgm:resizeHandles val="exact"/>
        </dgm:presLayoutVars>
      </dgm:prSet>
      <dgm:spPr/>
    </dgm:pt>
    <dgm:pt modelId="{ACDFEA80-3007-46E4-B745-3A969C84A50D}" type="pres">
      <dgm:prSet presAssocID="{74D14368-96EA-4FD2-9CC2-F72330071FE7}" presName="parentText" presStyleLbl="node1" presStyleIdx="0" presStyleCnt="1" custScaleY="24571" custLinFactNeighborX="16454" custLinFactNeighborY="30867">
        <dgm:presLayoutVars>
          <dgm:chMax val="0"/>
          <dgm:bulletEnabled val="1"/>
        </dgm:presLayoutVars>
      </dgm:prSet>
      <dgm:spPr/>
    </dgm:pt>
  </dgm:ptLst>
  <dgm:cxnLst>
    <dgm:cxn modelId="{59454E62-C892-434E-8EC1-5CF2061D1184}" type="presOf" srcId="{74D14368-96EA-4FD2-9CC2-F72330071FE7}" destId="{ACDFEA80-3007-46E4-B745-3A969C84A50D}" srcOrd="0" destOrd="0" presId="urn:microsoft.com/office/officeart/2005/8/layout/vList2"/>
    <dgm:cxn modelId="{69E64952-27C3-4A2D-AB2B-1764D9797FFD}" srcId="{5232CA11-A2BA-4DAA-9FF8-E63973169E62}" destId="{74D14368-96EA-4FD2-9CC2-F72330071FE7}" srcOrd="0" destOrd="0" parTransId="{ED262424-A8E0-49D2-8F02-5567A46ED3DE}" sibTransId="{810D374C-FC6B-474A-8FF0-F1A120F84154}"/>
    <dgm:cxn modelId="{EB4401FC-4E22-4B40-896A-4EF02930D0EB}" type="presOf" srcId="{5232CA11-A2BA-4DAA-9FF8-E63973169E62}" destId="{9A47E7AD-A655-4593-825D-B317870A4725}" srcOrd="0" destOrd="0" presId="urn:microsoft.com/office/officeart/2005/8/layout/vList2"/>
    <dgm:cxn modelId="{BE3B1261-FFEB-4768-9173-09CF4F1739C8}" type="presParOf" srcId="{9A47E7AD-A655-4593-825D-B317870A4725}" destId="{ACDFEA80-3007-46E4-B745-3A969C84A50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EDA33B4-4DFB-4B58-8038-93F0F2CF429E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F9C493B-8D1F-403B-B841-18C4F683D0BB}">
      <dgm:prSet phldrT="[Text]" custT="1"/>
      <dgm:spPr/>
      <dgm:t>
        <a:bodyPr/>
        <a:lstStyle/>
        <a:p>
          <a:pPr>
            <a:buFont typeface="Arial" charset="0"/>
            <a:buChar char="•"/>
          </a:pPr>
          <a:r>
            <a:rPr lang="en-US" sz="2000">
              <a:latin typeface="Gentona Book" charset="0"/>
              <a:ea typeface="Gentona Book" charset="0"/>
              <a:cs typeface="Gentona Book" charset="0"/>
            </a:rPr>
            <a:t>We reviewed all commercially available measures</a:t>
          </a:r>
          <a:endParaRPr lang="en-US" sz="2000" dirty="0"/>
        </a:p>
      </dgm:t>
    </dgm:pt>
    <dgm:pt modelId="{C42C4BD3-E4CB-4360-AD94-C20E4BC94F9C}" type="parTrans" cxnId="{1829A203-CAE0-4859-984A-DA8E7E1675B1}">
      <dgm:prSet/>
      <dgm:spPr/>
      <dgm:t>
        <a:bodyPr/>
        <a:lstStyle/>
        <a:p>
          <a:endParaRPr lang="en-US"/>
        </a:p>
      </dgm:t>
    </dgm:pt>
    <dgm:pt modelId="{3110BA57-355E-4218-97F2-B39A9188BCDB}" type="sibTrans" cxnId="{1829A203-CAE0-4859-984A-DA8E7E1675B1}">
      <dgm:prSet/>
      <dgm:spPr/>
      <dgm:t>
        <a:bodyPr/>
        <a:lstStyle/>
        <a:p>
          <a:endParaRPr lang="en-US"/>
        </a:p>
      </dgm:t>
    </dgm:pt>
    <dgm:pt modelId="{D64BBC0B-E9AE-457F-ADC3-02D487DCD42E}">
      <dgm:prSet custT="1"/>
      <dgm:spPr/>
      <dgm:t>
        <a:bodyPr/>
        <a:lstStyle/>
        <a:p>
          <a:r>
            <a:rPr lang="en-US" sz="2000">
              <a:latin typeface="Gentona Book" charset="0"/>
              <a:ea typeface="Gentona Book" charset="0"/>
              <a:cs typeface="Gentona Book" charset="0"/>
            </a:rPr>
            <a:t>Created our own, with Tim Wilson, a PhD candidate in Research and Evaluation Methodology (guided by M. David Miller)</a:t>
          </a:r>
          <a:endParaRPr lang="en-US" sz="2000" dirty="0">
            <a:latin typeface="Gentona Book" charset="0"/>
            <a:ea typeface="Gentona Book" charset="0"/>
            <a:cs typeface="Gentona Book" charset="0"/>
          </a:endParaRPr>
        </a:p>
      </dgm:t>
    </dgm:pt>
    <dgm:pt modelId="{ACD1755D-E678-427E-AE27-640395600A9F}" type="parTrans" cxnId="{D7D3E9A9-7BD0-448C-886C-75693DAA947B}">
      <dgm:prSet/>
      <dgm:spPr/>
      <dgm:t>
        <a:bodyPr/>
        <a:lstStyle/>
        <a:p>
          <a:endParaRPr lang="en-US"/>
        </a:p>
      </dgm:t>
    </dgm:pt>
    <dgm:pt modelId="{E2EDC59A-A0A4-4BAC-9911-0C386BEEFF40}" type="sibTrans" cxnId="{D7D3E9A9-7BD0-448C-886C-75693DAA947B}">
      <dgm:prSet/>
      <dgm:spPr/>
      <dgm:t>
        <a:bodyPr/>
        <a:lstStyle/>
        <a:p>
          <a:endParaRPr lang="en-US"/>
        </a:p>
      </dgm:t>
    </dgm:pt>
    <dgm:pt modelId="{25841CE4-9F23-4E70-8D3B-99DEAF73C1A1}">
      <dgm:prSet custT="1"/>
      <dgm:spPr/>
      <dgm:t>
        <a:bodyPr/>
        <a:lstStyle/>
        <a:p>
          <a:r>
            <a:rPr lang="en-US" sz="1600" dirty="0"/>
            <a:t>Wilson, Timothy J. (2014). </a:t>
          </a:r>
          <a:r>
            <a:rPr lang="en-US" sz="1600" i="1" dirty="0"/>
            <a:t>Assessing internationalization efforts: Utilizing Item Response Theory to validate intercultural competency and global awareness in postsecondary undergraduate students. </a:t>
          </a:r>
          <a:r>
            <a:rPr lang="en-US" sz="1600" dirty="0"/>
            <a:t>(doctoral dissertation, University of Florida). Retrieved from: </a:t>
          </a:r>
          <a:r>
            <a:rPr lang="en-US" sz="1600" dirty="0">
              <a:hlinkClick xmlns:r="http://schemas.openxmlformats.org/officeDocument/2006/relationships" r:id="rId1"/>
            </a:rPr>
            <a:t>http://eds.b.ebscohost.com/eds/detail/detail?vid=1&amp;sid=1563ae9d-bb48-458b-ae5d-a59011c14e08%40pdc-v-sessmgr04&amp;bdata=JkF1dGhUeXBlPWlwLHVpZCZzaXRlPWVkcy1saXZl#AN=ufl.033650760&amp;db=cat04364a</a:t>
          </a:r>
          <a:endParaRPr lang="en-US" sz="1600" dirty="0"/>
        </a:p>
      </dgm:t>
    </dgm:pt>
    <dgm:pt modelId="{EBCE21D1-64CE-4DB2-85BD-474AB5686A25}" type="parTrans" cxnId="{32C008AA-F8E0-4AE7-A5B5-C2FB8BF22E5F}">
      <dgm:prSet/>
      <dgm:spPr/>
      <dgm:t>
        <a:bodyPr/>
        <a:lstStyle/>
        <a:p>
          <a:endParaRPr lang="en-US"/>
        </a:p>
      </dgm:t>
    </dgm:pt>
    <dgm:pt modelId="{B2B1DC6E-281E-4928-97A7-E11DCF92A995}" type="sibTrans" cxnId="{32C008AA-F8E0-4AE7-A5B5-C2FB8BF22E5F}">
      <dgm:prSet/>
      <dgm:spPr/>
      <dgm:t>
        <a:bodyPr/>
        <a:lstStyle/>
        <a:p>
          <a:endParaRPr lang="en-US"/>
        </a:p>
      </dgm:t>
    </dgm:pt>
    <dgm:pt modelId="{ECAE5492-4378-4721-8585-A217D5EADEC9}" type="pres">
      <dgm:prSet presAssocID="{0EDA33B4-4DFB-4B58-8038-93F0F2CF429E}" presName="linear" presStyleCnt="0">
        <dgm:presLayoutVars>
          <dgm:animLvl val="lvl"/>
          <dgm:resizeHandles val="exact"/>
        </dgm:presLayoutVars>
      </dgm:prSet>
      <dgm:spPr/>
    </dgm:pt>
    <dgm:pt modelId="{22F2F6D1-B857-47C3-AC79-BA8689BBE07F}" type="pres">
      <dgm:prSet presAssocID="{7F9C493B-8D1F-403B-B841-18C4F683D0BB}" presName="parentText" presStyleLbl="node1" presStyleIdx="0" presStyleCnt="2" custLinFactY="3568" custLinFactNeighborX="-124" custLinFactNeighborY="100000">
        <dgm:presLayoutVars>
          <dgm:chMax val="0"/>
          <dgm:bulletEnabled val="1"/>
        </dgm:presLayoutVars>
      </dgm:prSet>
      <dgm:spPr/>
    </dgm:pt>
    <dgm:pt modelId="{998C6642-EEF6-4680-97CE-3D5D78EEB274}" type="pres">
      <dgm:prSet presAssocID="{3110BA57-355E-4218-97F2-B39A9188BCDB}" presName="spacer" presStyleCnt="0"/>
      <dgm:spPr/>
    </dgm:pt>
    <dgm:pt modelId="{A60F52E1-8EA1-4D08-897A-B06B28E3E835}" type="pres">
      <dgm:prSet presAssocID="{D64BBC0B-E9AE-457F-ADC3-02D487DCD42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78F44AE-8786-4F4C-BC06-4DB1AA15D475}" type="pres">
      <dgm:prSet presAssocID="{D64BBC0B-E9AE-457F-ADC3-02D487DCD42E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829A203-CAE0-4859-984A-DA8E7E1675B1}" srcId="{0EDA33B4-4DFB-4B58-8038-93F0F2CF429E}" destId="{7F9C493B-8D1F-403B-B841-18C4F683D0BB}" srcOrd="0" destOrd="0" parTransId="{C42C4BD3-E4CB-4360-AD94-C20E4BC94F9C}" sibTransId="{3110BA57-355E-4218-97F2-B39A9188BCDB}"/>
    <dgm:cxn modelId="{439A6C15-3B27-40CB-9E79-BCE6774E8B9D}" type="presOf" srcId="{7F9C493B-8D1F-403B-B841-18C4F683D0BB}" destId="{22F2F6D1-B857-47C3-AC79-BA8689BBE07F}" srcOrd="0" destOrd="0" presId="urn:microsoft.com/office/officeart/2005/8/layout/vList2"/>
    <dgm:cxn modelId="{A64D305D-C673-4FEF-99BE-46AE11A4C260}" type="presOf" srcId="{0EDA33B4-4DFB-4B58-8038-93F0F2CF429E}" destId="{ECAE5492-4378-4721-8585-A217D5EADEC9}" srcOrd="0" destOrd="0" presId="urn:microsoft.com/office/officeart/2005/8/layout/vList2"/>
    <dgm:cxn modelId="{0A67A293-DF47-4440-95E3-7793E09536B2}" type="presOf" srcId="{25841CE4-9F23-4E70-8D3B-99DEAF73C1A1}" destId="{C78F44AE-8786-4F4C-BC06-4DB1AA15D475}" srcOrd="0" destOrd="0" presId="urn:microsoft.com/office/officeart/2005/8/layout/vList2"/>
    <dgm:cxn modelId="{D7D3E9A9-7BD0-448C-886C-75693DAA947B}" srcId="{0EDA33B4-4DFB-4B58-8038-93F0F2CF429E}" destId="{D64BBC0B-E9AE-457F-ADC3-02D487DCD42E}" srcOrd="1" destOrd="0" parTransId="{ACD1755D-E678-427E-AE27-640395600A9F}" sibTransId="{E2EDC59A-A0A4-4BAC-9911-0C386BEEFF40}"/>
    <dgm:cxn modelId="{32C008AA-F8E0-4AE7-A5B5-C2FB8BF22E5F}" srcId="{D64BBC0B-E9AE-457F-ADC3-02D487DCD42E}" destId="{25841CE4-9F23-4E70-8D3B-99DEAF73C1A1}" srcOrd="0" destOrd="0" parTransId="{EBCE21D1-64CE-4DB2-85BD-474AB5686A25}" sibTransId="{B2B1DC6E-281E-4928-97A7-E11DCF92A995}"/>
    <dgm:cxn modelId="{6C53AEBE-AC75-4209-AA43-9B044D2C4C2D}" type="presOf" srcId="{D64BBC0B-E9AE-457F-ADC3-02D487DCD42E}" destId="{A60F52E1-8EA1-4D08-897A-B06B28E3E835}" srcOrd="0" destOrd="0" presId="urn:microsoft.com/office/officeart/2005/8/layout/vList2"/>
    <dgm:cxn modelId="{490709FD-B953-44AE-A9B0-C84279F8A020}" type="presParOf" srcId="{ECAE5492-4378-4721-8585-A217D5EADEC9}" destId="{22F2F6D1-B857-47C3-AC79-BA8689BBE07F}" srcOrd="0" destOrd="0" presId="urn:microsoft.com/office/officeart/2005/8/layout/vList2"/>
    <dgm:cxn modelId="{799B58F0-718C-4EF2-9B55-C88555D6E0D5}" type="presParOf" srcId="{ECAE5492-4378-4721-8585-A217D5EADEC9}" destId="{998C6642-EEF6-4680-97CE-3D5D78EEB274}" srcOrd="1" destOrd="0" presId="urn:microsoft.com/office/officeart/2005/8/layout/vList2"/>
    <dgm:cxn modelId="{0813311A-4387-4A7B-BC78-7AE015CBC8D5}" type="presParOf" srcId="{ECAE5492-4378-4721-8585-A217D5EADEC9}" destId="{A60F52E1-8EA1-4D08-897A-B06B28E3E835}" srcOrd="2" destOrd="0" presId="urn:microsoft.com/office/officeart/2005/8/layout/vList2"/>
    <dgm:cxn modelId="{AA5FF009-1190-42C6-B7D3-8E83B53FE7BE}" type="presParOf" srcId="{ECAE5492-4378-4721-8585-A217D5EADEC9}" destId="{C78F44AE-8786-4F4C-BC06-4DB1AA15D47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24E713-B409-4C56-9C37-F473F892D5AC}">
      <dsp:nvSpPr>
        <dsp:cNvPr id="0" name=""/>
        <dsp:cNvSpPr/>
      </dsp:nvSpPr>
      <dsp:spPr>
        <a:xfrm>
          <a:off x="0" y="19036"/>
          <a:ext cx="8025503" cy="55165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i="0" kern="1200" dirty="0"/>
            <a:t>UF’s </a:t>
          </a:r>
          <a:r>
            <a:rPr lang="en-US" sz="2300" i="1" kern="1200" dirty="0"/>
            <a:t>Quality Enhancement Plan </a:t>
          </a:r>
          <a:endParaRPr lang="en-US" sz="2300" i="0" kern="1200" dirty="0"/>
        </a:p>
      </dsp:txBody>
      <dsp:txXfrm>
        <a:off x="26930" y="45966"/>
        <a:ext cx="7971643" cy="497795"/>
      </dsp:txXfrm>
    </dsp:sp>
    <dsp:sp modelId="{80790F60-963C-4236-8AD5-A064965B248F}">
      <dsp:nvSpPr>
        <dsp:cNvPr id="0" name=""/>
        <dsp:cNvSpPr/>
      </dsp:nvSpPr>
      <dsp:spPr>
        <a:xfrm>
          <a:off x="0" y="570691"/>
          <a:ext cx="8025503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810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i="0" kern="1200" dirty="0"/>
            <a:t>A SACSCOC Accreditation requirement </a:t>
          </a:r>
        </a:p>
      </dsp:txBody>
      <dsp:txXfrm>
        <a:off x="0" y="570691"/>
        <a:ext cx="8025503" cy="380880"/>
      </dsp:txXfrm>
    </dsp:sp>
    <dsp:sp modelId="{62A78E98-A951-43A5-B6F0-735BC36B9C42}">
      <dsp:nvSpPr>
        <dsp:cNvPr id="0" name=""/>
        <dsp:cNvSpPr/>
      </dsp:nvSpPr>
      <dsp:spPr>
        <a:xfrm>
          <a:off x="0" y="951571"/>
          <a:ext cx="8025503" cy="55165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i="0" kern="1200" dirty="0"/>
            <a:t>Internationalization Task Force – 2010-2013</a:t>
          </a:r>
        </a:p>
      </dsp:txBody>
      <dsp:txXfrm>
        <a:off x="26930" y="978501"/>
        <a:ext cx="7971643" cy="497795"/>
      </dsp:txXfrm>
    </dsp:sp>
    <dsp:sp modelId="{DEC1B128-CD63-430A-A177-33189C28E204}">
      <dsp:nvSpPr>
        <dsp:cNvPr id="0" name=""/>
        <dsp:cNvSpPr/>
      </dsp:nvSpPr>
      <dsp:spPr>
        <a:xfrm>
          <a:off x="0" y="1555593"/>
          <a:ext cx="8025503" cy="55165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i="0" kern="1200" dirty="0"/>
            <a:t>Leadership team </a:t>
          </a:r>
        </a:p>
      </dsp:txBody>
      <dsp:txXfrm>
        <a:off x="26930" y="1582523"/>
        <a:ext cx="7971643" cy="497795"/>
      </dsp:txXfrm>
    </dsp:sp>
    <dsp:sp modelId="{09EB743D-1281-41A7-BC0B-B6BC82693C26}">
      <dsp:nvSpPr>
        <dsp:cNvPr id="0" name=""/>
        <dsp:cNvSpPr/>
      </dsp:nvSpPr>
      <dsp:spPr>
        <a:xfrm>
          <a:off x="0" y="2121121"/>
          <a:ext cx="8025503" cy="19801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810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i="0" kern="1200" dirty="0"/>
            <a:t>Leo Villalon, Dean, International Center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i="0" kern="1200" dirty="0"/>
            <a:t>Paloma Rodriguez, Director, Office of Global Learning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i="0" kern="1200" dirty="0"/>
            <a:t>Mary Kay Carodine, Assistant Vice President, Student Affairs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i="0" kern="1200" dirty="0"/>
            <a:t>Timothy S. Brophy, Professor and Director, Institutional Assessment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i="0" kern="1200" dirty="0"/>
            <a:t>Matthew Jacobs, Director, Bob Graham Center</a:t>
          </a:r>
        </a:p>
      </dsp:txBody>
      <dsp:txXfrm>
        <a:off x="0" y="2121121"/>
        <a:ext cx="8025503" cy="19801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6E7C6B-D7D2-4D9B-B43A-33F9486ADC75}">
      <dsp:nvSpPr>
        <dsp:cNvPr id="0" name=""/>
        <dsp:cNvSpPr/>
      </dsp:nvSpPr>
      <dsp:spPr>
        <a:xfrm>
          <a:off x="0" y="1379"/>
          <a:ext cx="9589101" cy="146106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1" i="1" kern="1200" dirty="0"/>
            <a:t>Learning without Borders: Internationalizing the Gator Nation</a:t>
          </a:r>
          <a:endParaRPr lang="en-US" sz="3700" b="1" kern="1200" dirty="0"/>
        </a:p>
      </dsp:txBody>
      <dsp:txXfrm>
        <a:off x="71323" y="72702"/>
        <a:ext cx="9446455" cy="13184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DFEA80-3007-46E4-B745-3A969C84A50D}">
      <dsp:nvSpPr>
        <dsp:cNvPr id="0" name=""/>
        <dsp:cNvSpPr/>
      </dsp:nvSpPr>
      <dsp:spPr>
        <a:xfrm>
          <a:off x="0" y="154602"/>
          <a:ext cx="8128000" cy="1811128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>
              <a:latin typeface="Gentona Book"/>
            </a:rPr>
            <a:t>International Critical Thinking (IntCRIT) and International Communication (IntCOMM) Attitudes and Beliefs Survey</a:t>
          </a:r>
          <a:endParaRPr lang="en-US" sz="3300" kern="1200" dirty="0"/>
        </a:p>
      </dsp:txBody>
      <dsp:txXfrm>
        <a:off x="88412" y="243014"/>
        <a:ext cx="7951176" cy="16343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F2F6D1-B857-47C3-AC79-BA8689BBE07F}">
      <dsp:nvSpPr>
        <dsp:cNvPr id="0" name=""/>
        <dsp:cNvSpPr/>
      </dsp:nvSpPr>
      <dsp:spPr>
        <a:xfrm>
          <a:off x="0" y="392206"/>
          <a:ext cx="8128000" cy="11980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n-US" sz="2000" kern="1200">
              <a:latin typeface="Gentona Book" charset="0"/>
              <a:ea typeface="Gentona Book" charset="0"/>
              <a:cs typeface="Gentona Book" charset="0"/>
            </a:rPr>
            <a:t>We reviewed all commercially available measures</a:t>
          </a:r>
          <a:endParaRPr lang="en-US" sz="2000" kern="1200" dirty="0"/>
        </a:p>
      </dsp:txBody>
      <dsp:txXfrm>
        <a:off x="58485" y="450691"/>
        <a:ext cx="8011030" cy="1081110"/>
      </dsp:txXfrm>
    </dsp:sp>
    <dsp:sp modelId="{A60F52E1-8EA1-4D08-897A-B06B28E3E835}">
      <dsp:nvSpPr>
        <dsp:cNvPr id="0" name=""/>
        <dsp:cNvSpPr/>
      </dsp:nvSpPr>
      <dsp:spPr>
        <a:xfrm>
          <a:off x="0" y="1547539"/>
          <a:ext cx="8128000" cy="11980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Gentona Book" charset="0"/>
              <a:ea typeface="Gentona Book" charset="0"/>
              <a:cs typeface="Gentona Book" charset="0"/>
            </a:rPr>
            <a:t>Created our own, with Tim Wilson, a PhD candidate in Research and Evaluation Methodology (guided by M. David Miller)</a:t>
          </a:r>
          <a:endParaRPr lang="en-US" sz="2000" kern="1200" dirty="0">
            <a:latin typeface="Gentona Book" charset="0"/>
            <a:ea typeface="Gentona Book" charset="0"/>
            <a:cs typeface="Gentona Book" charset="0"/>
          </a:endParaRPr>
        </a:p>
      </dsp:txBody>
      <dsp:txXfrm>
        <a:off x="58485" y="1606024"/>
        <a:ext cx="8011030" cy="1081110"/>
      </dsp:txXfrm>
    </dsp:sp>
    <dsp:sp modelId="{C78F44AE-8786-4F4C-BC06-4DB1AA15D475}">
      <dsp:nvSpPr>
        <dsp:cNvPr id="0" name=""/>
        <dsp:cNvSpPr/>
      </dsp:nvSpPr>
      <dsp:spPr>
        <a:xfrm>
          <a:off x="0" y="2745619"/>
          <a:ext cx="8128000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 dirty="0"/>
            <a:t>Wilson, Timothy J. (2014). </a:t>
          </a:r>
          <a:r>
            <a:rPr lang="en-US" sz="1600" i="1" kern="1200" dirty="0"/>
            <a:t>Assessing internationalization efforts: Utilizing Item Response Theory to validate intercultural competency and global awareness in postsecondary undergraduate students. </a:t>
          </a:r>
          <a:r>
            <a:rPr lang="en-US" sz="1600" kern="1200" dirty="0"/>
            <a:t>(doctoral dissertation, University of Florida). Retrieved from: </a:t>
          </a:r>
          <a:r>
            <a:rPr lang="en-US" sz="1600" kern="1200" dirty="0">
              <a:hlinkClick xmlns:r="http://schemas.openxmlformats.org/officeDocument/2006/relationships" r:id="rId1"/>
            </a:rPr>
            <a:t>http://eds.b.ebscohost.com/eds/detail/detail?vid=1&amp;sid=1563ae9d-bb48-458b-ae5d-a59011c14e08%40pdc-v-sessmgr04&amp;bdata=JkF1dGhUeXBlPWlwLHVpZCZzaXRlPWVkcy1saXZl#AN=ufl.033650760&amp;db=cat04364a</a:t>
          </a:r>
          <a:endParaRPr lang="en-US" sz="1600" kern="1200" dirty="0"/>
        </a:p>
      </dsp:txBody>
      <dsp:txXfrm>
        <a:off x="0" y="2745619"/>
        <a:ext cx="8128000" cy="1059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0.48144</cdr:x>
      <cdr:y>0</cdr:y>
    </cdr:from>
    <cdr:to>
      <cdr:x>0.48477</cdr:x>
      <cdr:y>0.9351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3002263A-2C27-4C39-B1FD-B40FC9F8E00D}"/>
            </a:ext>
          </a:extLst>
        </cdr:cNvPr>
        <cdr:cNvCxnSpPr/>
      </cdr:nvCxnSpPr>
      <cdr:spPr>
        <a:xfrm xmlns:a="http://schemas.openxmlformats.org/drawingml/2006/main">
          <a:off x="4715440" y="0"/>
          <a:ext cx="32662" cy="2988296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0.18242</cdr:x>
      <cdr:y>0.00837</cdr:y>
    </cdr:from>
    <cdr:to>
      <cdr:x>0.35651</cdr:x>
      <cdr:y>0.11533</cdr:y>
    </cdr:to>
    <cdr:sp macro="" textlink="">
      <cdr:nvSpPr>
        <cdr:cNvPr id="6" name="Rounded Rectangle 5"/>
        <cdr:cNvSpPr/>
      </cdr:nvSpPr>
      <cdr:spPr>
        <a:xfrm xmlns:a="http://schemas.openxmlformats.org/drawingml/2006/main">
          <a:off x="1854824" y="30945"/>
          <a:ext cx="1770119" cy="395459"/>
        </a:xfrm>
        <a:prstGeom xmlns:a="http://schemas.openxmlformats.org/drawingml/2006/main" prst="roundRect">
          <a:avLst/>
        </a:prstGeom>
        <a:ln xmlns:a="http://schemas.openxmlformats.org/drawingml/2006/main">
          <a:headEnd type="none" w="med" len="med"/>
          <a:tailEnd type="none" w="med" len="med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t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b="1" dirty="0">
              <a:solidFill>
                <a:schemeClr val="accent1">
                  <a:lumMod val="75000"/>
                </a:schemeClr>
              </a:solidFill>
            </a:rPr>
            <a:t>Critical</a:t>
          </a:r>
          <a:r>
            <a:rPr lang="en-US" sz="1800" b="1" baseline="0" dirty="0">
              <a:solidFill>
                <a:schemeClr val="accent1">
                  <a:lumMod val="75000"/>
                </a:schemeClr>
              </a:solidFill>
            </a:rPr>
            <a:t> Thinking</a:t>
          </a:r>
          <a:endParaRPr lang="en-US" sz="1800" b="1" dirty="0">
            <a:solidFill>
              <a:schemeClr val="accent1">
                <a:lumMod val="7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BC2E7-7EF3-AA42-8E34-11D1AB0DB1E2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6CD99-D899-354E-B09E-60AE4B35F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6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6CD99-D899-354E-B09E-60AE4B35F8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775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6CD99-D899-354E-B09E-60AE4B35F8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85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6CD99-D899-354E-B09E-60AE4B35F8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87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6CD99-D899-354E-B09E-60AE4B35F8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24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6CD99-D899-354E-B09E-60AE4B35F8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86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F630C-3D26-3945-B70F-74B92AAB63C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B9C3-2961-A14E-B18F-BA1DAA67F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9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F630C-3D26-3945-B70F-74B92AAB63C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B9C3-2961-A14E-B18F-BA1DAA67F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23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F630C-3D26-3945-B70F-74B92AAB63C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B9C3-2961-A14E-B18F-BA1DAA67F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35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21080-4CC2-4886-A57B-2F998B3D3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C734B5-48D3-4F74-98B4-59070CE150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4CD9D-1E07-4F5C-9E63-4C18EEEA5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EE264-E567-4AF1-8BD7-0A25DAB4849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E7AAE-63CB-45F2-AC4E-D29921162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288DD-6703-446A-98D9-C3DFACFA3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BBC52-F452-4876-B9CF-2D90A8FE7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90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E9825-69BD-4E04-82BB-6EFE7E92C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F1ACB-6229-466F-B76E-C9C38E1DC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3AA77-2B78-44D6-822A-690FECAD4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EE264-E567-4AF1-8BD7-0A25DAB4849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BE523-A07C-43C2-939E-53BC04E86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3A48F-37DA-4CB8-B610-848C3C7EA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BBC52-F452-4876-B9CF-2D90A8FE7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33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4C7EA-94BB-476E-A64C-D81501217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43D03A-5089-4339-B11F-41D5EA920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997B6-29C3-4703-9C65-007B1F897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EE264-E567-4AF1-8BD7-0A25DAB4849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2DB9E-1405-4395-AF9E-39CA7B722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BF64D-A8BE-4087-80A4-2F6ABB19D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BBC52-F452-4876-B9CF-2D90A8FE7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85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48F7F-8CFB-4220-A511-14D8836CF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6EAF0-C29F-4AEA-B85A-50E210F62F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89900-1180-4919-9450-808538DB9F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6FB09B-F83A-4025-869F-BE2D5839C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EE264-E567-4AF1-8BD7-0A25DAB4849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405A53-4896-4F87-B9EE-48AC16A40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7CA22E-1D23-4089-A6CD-534BF86CD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BBC52-F452-4876-B9CF-2D90A8FE7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73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EF983-3643-4F33-921A-38CE36A2A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398EC7-0796-430F-8044-F4AA5A40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08B6F8-CC39-4C9D-912C-1FE4CFA299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DF0E58-608F-4AEA-9D3E-FC99945F1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6A55AC-F0D9-4EC5-8740-EA073771BB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2F0010-C5C5-4F8D-9338-E5573FB77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EE264-E567-4AF1-8BD7-0A25DAB4849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91BBF-C5FB-4F1A-A2F7-8012376A6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CE4EAF-E1C4-4885-8BBE-294C44BF9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BBC52-F452-4876-B9CF-2D90A8FE7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3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DB1C7-CE1A-4D0A-B48C-0E752349B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25CE28-507A-40AF-9599-2D2632EA6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EE264-E567-4AF1-8BD7-0A25DAB4849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60BE8-705B-445E-AFD1-DED5E9DF1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C0157B-147D-4192-90ED-C747CA631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BBC52-F452-4876-B9CF-2D90A8FE7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82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565570-575A-4EED-8FE6-597446323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EE264-E567-4AF1-8BD7-0A25DAB4849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5B0AFA-6E84-4195-9A02-853753097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712DB-11B0-428C-B4B6-B2A9E012E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BBC52-F452-4876-B9CF-2D90A8FE7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18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B0BAF-D628-4944-A71C-CE1D05DD1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FDD6A-C338-481D-995B-8DD0F3328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D0C916-B5CC-4912-AC0F-E96ABEFFDE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10B102-F0DB-40BD-A7AF-E4A7E8AB1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EE264-E567-4AF1-8BD7-0A25DAB4849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B0CF03-3B96-4557-9428-26ACFC1FF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DFBF5-E22A-49F9-BF79-428124560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BBC52-F452-4876-B9CF-2D90A8FE7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65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F630C-3D26-3945-B70F-74B92AAB63C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B9C3-2961-A14E-B18F-BA1DAA67F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9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91A66-36A8-41D5-B0B7-A8F3F4630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E9230C-5C88-4C96-8E53-4A05BC18C1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FCF4E5-5B2D-4A3D-918F-2B59952C6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182360-F852-450E-B22A-A49A8BA0B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EE264-E567-4AF1-8BD7-0A25DAB4849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30DC55-7E9F-4205-9404-3E0ACE701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D636FA-62A8-4F0D-8BFF-097AB41C4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BBC52-F452-4876-B9CF-2D90A8FE7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627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5687D-24F2-4A51-BC92-35D4FE9D5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C405D4-1D6D-458B-AEBF-69566CB78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56BE4-369D-4CA7-AF74-FA4B77A8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EE264-E567-4AF1-8BD7-0A25DAB4849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F3E2F-5E5C-4122-98B2-845A31E3F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FB528-6C1F-4424-B1EF-740DB1E70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BBC52-F452-4876-B9CF-2D90A8FE7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5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F8A386-FFAB-479D-834A-1A287EF7C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60C4BA-4DE7-4976-BB70-60F769AC6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4EBB3-7E1F-4BA2-BB6B-802EE7608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EE264-E567-4AF1-8BD7-0A25DAB4849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F9E87-0039-4ABF-B6F1-7FB585346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0DB6F-C572-4825-94C3-9F1D69F7C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BBC52-F452-4876-B9CF-2D90A8FE7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40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F630C-3D26-3945-B70F-74B92AAB63C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B9C3-2961-A14E-B18F-BA1DAA67F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67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F630C-3D26-3945-B70F-74B92AAB63C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B9C3-2961-A14E-B18F-BA1DAA67F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06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F630C-3D26-3945-B70F-74B92AAB63C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B9C3-2961-A14E-B18F-BA1DAA67F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51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F630C-3D26-3945-B70F-74B92AAB63C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B9C3-2961-A14E-B18F-BA1DAA67F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33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F630C-3D26-3945-B70F-74B92AAB63C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B9C3-2961-A14E-B18F-BA1DAA67F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F630C-3D26-3945-B70F-74B92AAB63C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B9C3-2961-A14E-B18F-BA1DAA67F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95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F630C-3D26-3945-B70F-74B92AAB63C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CB9C3-2961-A14E-B18F-BA1DAA67F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8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F630C-3D26-3945-B70F-74B92AAB63CC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CB9C3-2961-A14E-B18F-BA1DAA67F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83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B6F66-CF3A-4692-BE44-B8AC30823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061C7-3DFF-4E0B-B9C1-3D2DCB8AC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2B1A1-D095-473E-9EBC-BD6E0ABB68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EE264-E567-4AF1-8BD7-0A25DAB48497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E25B2-A8FA-4FF7-BBE6-95455F53F9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C1109-5F41-4ED3-B179-649B795C3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BBC52-F452-4876-B9CF-2D90A8FE7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24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0" Type="http://schemas.openxmlformats.org/officeDocument/2006/relationships/diagramData" Target="../diagrams/data2.xml"/><Relationship Id="rId4" Type="http://schemas.openxmlformats.org/officeDocument/2006/relationships/image" Target="../media/image3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diagramColors" Target="../diagrams/colors4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3.xml"/><Relationship Id="rId12" Type="http://schemas.openxmlformats.org/officeDocument/2006/relationships/diagramQuickStyle" Target="../diagrams/quickStyle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11" Type="http://schemas.openxmlformats.org/officeDocument/2006/relationships/diagramLayout" Target="../diagrams/layout4.xml"/><Relationship Id="rId5" Type="http://schemas.openxmlformats.org/officeDocument/2006/relationships/diagramData" Target="../diagrams/data3.xml"/><Relationship Id="rId10" Type="http://schemas.openxmlformats.org/officeDocument/2006/relationships/diagramData" Target="../diagrams/data4.xml"/><Relationship Id="rId4" Type="http://schemas.openxmlformats.org/officeDocument/2006/relationships/image" Target="../media/image3.png"/><Relationship Id="rId9" Type="http://schemas.microsoft.com/office/2007/relationships/diagramDrawing" Target="../diagrams/drawing3.xml"/><Relationship Id="rId14" Type="http://schemas.microsoft.com/office/2007/relationships/diagramDrawing" Target="../diagrams/drawin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4089" y="901874"/>
            <a:ext cx="10490548" cy="2073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0136" y="1210714"/>
            <a:ext cx="882662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US" sz="5500" b="1" dirty="0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  <a:t>Global Learning Gaps? First Tell Me Who You Are</a:t>
            </a:r>
            <a:endParaRPr lang="en-US" sz="8900" b="1" dirty="0">
              <a:solidFill>
                <a:schemeClr val="bg1"/>
              </a:solidFill>
              <a:latin typeface="Gentona SemiBold" charset="0"/>
              <a:ea typeface="Gentona SemiBold" charset="0"/>
              <a:cs typeface="Gentona SemiBold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0137" y="2533979"/>
            <a:ext cx="63436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  <a:t>The Impact of Ethnicity and Gender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0" y="5724270"/>
            <a:ext cx="580072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  <a:t>Timothy Brophy, Mary Kay Carodine &amp; Paloma Rodriguez</a:t>
            </a:r>
          </a:p>
          <a:p>
            <a:pPr algn="r"/>
            <a:r>
              <a:rPr lang="en-US" sz="2000" b="1" dirty="0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  <a:t>University of Florida</a:t>
            </a:r>
          </a:p>
          <a:p>
            <a:pPr algn="r"/>
            <a:endParaRPr lang="en-US" sz="1300" b="1" dirty="0">
              <a:solidFill>
                <a:schemeClr val="bg1"/>
              </a:solidFill>
              <a:latin typeface="Gentona SemiBold" charset="0"/>
              <a:ea typeface="Gentona SemiBold" charset="0"/>
              <a:cs typeface="Gentona SemiBol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3051" y="256198"/>
            <a:ext cx="7833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/>
            <a:r>
              <a:rPr lang="en-US" sz="2000" b="1" dirty="0">
                <a:solidFill>
                  <a:schemeClr val="bg1"/>
                </a:solidFill>
              </a:rPr>
              <a:t>Interface Teaching Conference, April 2021</a:t>
            </a:r>
          </a:p>
        </p:txBody>
      </p:sp>
    </p:spTree>
    <p:extLst>
      <p:ext uri="{BB962C8B-B14F-4D97-AF65-F5344CB8AC3E}">
        <p14:creationId xmlns:p14="http://schemas.microsoft.com/office/powerpoint/2010/main" val="949187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31938" y="2991200"/>
            <a:ext cx="4728122" cy="496461"/>
          </a:xfrm>
          <a:prstGeom prst="rect">
            <a:avLst/>
          </a:prstGeom>
          <a:solidFill>
            <a:srgbClr val="F37021">
              <a:alpha val="50196"/>
            </a:srgbClr>
          </a:solidFill>
          <a:ln w="38100">
            <a:solidFill>
              <a:srgbClr val="0021A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70771" y="3013502"/>
            <a:ext cx="78504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spc="340" dirty="0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  <a:t>COMPARISON BY SEX</a:t>
            </a:r>
          </a:p>
        </p:txBody>
      </p:sp>
      <p:sp>
        <p:nvSpPr>
          <p:cNvPr id="7" name="Rectangle 6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0021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16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3536"/>
            <a:ext cx="12192000" cy="664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0771" y="56476"/>
            <a:ext cx="78504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spc="340" dirty="0">
                <a:solidFill>
                  <a:srgbClr val="0021A5"/>
                </a:solidFill>
                <a:latin typeface="Gentona SemiBold" charset="0"/>
                <a:ea typeface="Gentona SemiBold" charset="0"/>
                <a:cs typeface="Gentona SemiBold" charset="0"/>
              </a:rPr>
              <a:t>SURVEY RESULTS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6522" y="660956"/>
            <a:ext cx="63436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37021"/>
                </a:solidFill>
                <a:latin typeface="Gentona SemiBold" charset="0"/>
                <a:ea typeface="Gentona SemiBold" charset="0"/>
                <a:cs typeface="Gentona SemiBold" charset="0"/>
              </a:rPr>
              <a:t>Comparison by Sex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-59473" y="1274130"/>
            <a:ext cx="4505093" cy="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6522" y="1430004"/>
            <a:ext cx="11119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To capture the effect of sex, analysis of variance (ANOVA) was conducted on 25 items at the alpha level of 0.05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" y="6268911"/>
            <a:ext cx="12192000" cy="5890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67868" y="316082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Found significant differences (male/female) in 19 out of 25 items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98896" y="6382322"/>
            <a:ext cx="111942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UF </a:t>
            </a:r>
            <a:r>
              <a:rPr lang="en-US" sz="1600" dirty="0" err="1">
                <a:solidFill>
                  <a:schemeClr val="accent2"/>
                </a:solidFill>
                <a:latin typeface="Franklin Gothic Book" panose="020B0503020102020204" pitchFamily="34" charset="0"/>
              </a:rPr>
              <a:t>IntCRIT</a:t>
            </a:r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 &amp; </a:t>
            </a:r>
            <a:r>
              <a:rPr lang="en-US" sz="1600" dirty="0" err="1">
                <a:solidFill>
                  <a:schemeClr val="accent2"/>
                </a:solidFill>
                <a:latin typeface="Franklin Gothic Book" panose="020B0503020102020204" pitchFamily="34" charset="0"/>
              </a:rPr>
              <a:t>IntCOMM</a:t>
            </a:r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 Attitudes and Beliefs Survey</a:t>
            </a:r>
            <a:endParaRPr lang="en-US" sz="1600" dirty="0">
              <a:solidFill>
                <a:srgbClr val="F37021"/>
              </a:solidFill>
              <a:latin typeface="Franklin Gothic Book" panose="020B0503020102020204" pitchFamily="34" charset="0"/>
              <a:ea typeface="Gentona SemiBold" charset="0"/>
              <a:cs typeface="Gentona SemiBold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67868" y="4061956"/>
            <a:ext cx="68414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 significant items, </a:t>
            </a:r>
            <a:r>
              <a:rPr lang="en-US" sz="2400" b="1" dirty="0">
                <a:solidFill>
                  <a:schemeClr val="accent2"/>
                </a:solidFill>
              </a:rPr>
              <a:t>females</a:t>
            </a:r>
            <a:r>
              <a:rPr lang="en-US" dirty="0"/>
              <a:t> scored higher on </a:t>
            </a:r>
            <a:r>
              <a:rPr lang="en-US" sz="2400" b="1" u="sng" dirty="0">
                <a:solidFill>
                  <a:schemeClr val="accent2"/>
                </a:solidFill>
              </a:rPr>
              <a:t>all</a:t>
            </a:r>
            <a:r>
              <a:rPr lang="en-US" dirty="0"/>
              <a:t> items but three.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14222" y="4110068"/>
            <a:ext cx="3389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Who scored higher?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4222" y="3063814"/>
            <a:ext cx="3631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Differences?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4222" y="2071535"/>
            <a:ext cx="2898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Categories?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859817" y="223152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Male/Female/ Non-binary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52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3536"/>
            <a:ext cx="12192000" cy="6644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6522" y="660956"/>
            <a:ext cx="63436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37021"/>
                </a:solidFill>
                <a:latin typeface="Gentona SemiBold" charset="0"/>
                <a:ea typeface="Gentona SemiBold" charset="0"/>
                <a:cs typeface="Gentona SemiBold" charset="0"/>
              </a:rPr>
              <a:t>Comparison by Sex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-59473" y="1274130"/>
            <a:ext cx="4505093" cy="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" y="6268911"/>
            <a:ext cx="12192000" cy="58908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8896" y="6382322"/>
            <a:ext cx="111942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UF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IntCRIT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&amp;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IntCOMM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 Attitudes and Beliefs Survey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37021"/>
              </a:solidFill>
              <a:effectLst/>
              <a:uLnTx/>
              <a:uFillTx/>
              <a:latin typeface="Franklin Gothic Book" panose="020B0503020102020204" pitchFamily="34" charset="0"/>
              <a:ea typeface="Gentona SemiBold" charset="0"/>
              <a:cs typeface="Gentona SemiBold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4CCAAA-3070-4F53-A80B-6B64B0ED0E01}"/>
              </a:ext>
            </a:extLst>
          </p:cNvPr>
          <p:cNvSpPr/>
          <p:nvPr/>
        </p:nvSpPr>
        <p:spPr>
          <a:xfrm>
            <a:off x="4835387" y="722850"/>
            <a:ext cx="6778354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Females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scored higher on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items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n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Judgment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 (Critical Thinking) and in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Sensitivity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Awareness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 and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Acceptance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 (Communication)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2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B5132A8F-CF8D-4F01-B8BD-E526F78FC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1" y="2132126"/>
            <a:ext cx="4411878" cy="3403974"/>
          </a:xfrm>
          <a:prstGeom prst="rect">
            <a:avLst/>
          </a:prstGeom>
        </p:spPr>
      </p:pic>
      <p:pic>
        <p:nvPicPr>
          <p:cNvPr id="5" name="Picture 1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7E66BBC2-000A-4AFA-B1AE-4216DDCE5B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4801" y="2134564"/>
            <a:ext cx="2046068" cy="3370162"/>
          </a:xfrm>
          <a:prstGeom prst="rect">
            <a:avLst/>
          </a:prstGeom>
        </p:spPr>
      </p:pic>
      <p:pic>
        <p:nvPicPr>
          <p:cNvPr id="19" name="Picture 19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F31D40C8-A89F-4AEF-B39E-6864FD45B3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7685" y="2134564"/>
            <a:ext cx="2085492" cy="3399099"/>
          </a:xfrm>
          <a:prstGeom prst="rect">
            <a:avLst/>
          </a:prstGeom>
        </p:spPr>
      </p:pic>
      <p:pic>
        <p:nvPicPr>
          <p:cNvPr id="21" name="Picture 21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B79C1F16-0E2C-40F2-937B-81CDADAA55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3134" y="2134061"/>
            <a:ext cx="2887883" cy="343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1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31938" y="2991200"/>
            <a:ext cx="4728122" cy="496461"/>
          </a:xfrm>
          <a:prstGeom prst="rect">
            <a:avLst/>
          </a:prstGeom>
          <a:solidFill>
            <a:srgbClr val="F37021">
              <a:alpha val="50196"/>
            </a:srgbClr>
          </a:solidFill>
          <a:ln w="38100">
            <a:solidFill>
              <a:srgbClr val="0021A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70771" y="3013502"/>
            <a:ext cx="78504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spc="340" dirty="0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  <a:t>RACE &amp; ETHNICITY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0021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21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3536"/>
            <a:ext cx="12192000" cy="664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0771" y="56476"/>
            <a:ext cx="78504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spc="340" dirty="0">
                <a:solidFill>
                  <a:srgbClr val="0021A5"/>
                </a:solidFill>
                <a:latin typeface="Gentona SemiBold" charset="0"/>
                <a:ea typeface="Gentona SemiBold" charset="0"/>
                <a:cs typeface="Gentona SemiBold" charset="0"/>
              </a:rPr>
              <a:t>SURVEY RESULTS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6522" y="660956"/>
            <a:ext cx="63436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37021"/>
                </a:solidFill>
                <a:latin typeface="Gentona SemiBold" charset="0"/>
                <a:ea typeface="Gentona SemiBold" charset="0"/>
                <a:cs typeface="Gentona SemiBold" charset="0"/>
              </a:rPr>
              <a:t>Race/Ethnicity Comparison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-59473" y="1481394"/>
            <a:ext cx="4505093" cy="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6448" y="5563020"/>
            <a:ext cx="11119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An ANOVA was used again on 25 items at alpha level of 0.05 to see if there is any race differences. Then, since there are more than two categories within ethnicity/race, multiple comparison procedures were performed to find pairwise differences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" y="6268911"/>
            <a:ext cx="12192000" cy="5890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59816" y="4572454"/>
            <a:ext cx="67957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Significant race/ethnicity differences in all items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8896" y="6338142"/>
            <a:ext cx="111942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UF </a:t>
            </a:r>
            <a:r>
              <a:rPr lang="en-US" sz="1600" dirty="0" err="1">
                <a:solidFill>
                  <a:schemeClr val="accent2"/>
                </a:solidFill>
                <a:latin typeface="Franklin Gothic Book" panose="020B0503020102020204" pitchFamily="34" charset="0"/>
              </a:rPr>
              <a:t>IntCRIT</a:t>
            </a:r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 &amp; </a:t>
            </a:r>
            <a:r>
              <a:rPr lang="en-US" sz="1600" dirty="0" err="1">
                <a:solidFill>
                  <a:schemeClr val="accent2"/>
                </a:solidFill>
                <a:latin typeface="Franklin Gothic Book" panose="020B0503020102020204" pitchFamily="34" charset="0"/>
              </a:rPr>
              <a:t>IntCOMM</a:t>
            </a:r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 Attitudes and Beliefs Survey</a:t>
            </a:r>
            <a:endParaRPr lang="en-US" sz="1600" dirty="0">
              <a:solidFill>
                <a:srgbClr val="F37021"/>
              </a:solidFill>
              <a:latin typeface="Franklin Gothic Book" panose="020B0503020102020204" pitchFamily="34" charset="0"/>
              <a:ea typeface="Gentona SemiBold" charset="0"/>
              <a:cs typeface="Gentona SemiBold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1820" y="4353119"/>
            <a:ext cx="3631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Differences?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27982" y="2090313"/>
            <a:ext cx="2784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Categories?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431" y="1432139"/>
            <a:ext cx="2265807" cy="292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8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3224"/>
            <a:ext cx="12192000" cy="5247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0771" y="56476"/>
            <a:ext cx="78504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spc="340" dirty="0">
                <a:solidFill>
                  <a:srgbClr val="0021A5"/>
                </a:solidFill>
                <a:latin typeface="Gentona SemiBold" charset="0"/>
                <a:ea typeface="Gentona SemiBold" charset="0"/>
                <a:cs typeface="Gentona SemiBold" charset="0"/>
              </a:rPr>
              <a:t>SURVEY RESULTS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6522" y="660956"/>
            <a:ext cx="63436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37021"/>
                </a:solidFill>
                <a:latin typeface="Gentona SemiBold" charset="0"/>
                <a:ea typeface="Gentona SemiBold" charset="0"/>
                <a:cs typeface="Gentona SemiBold" charset="0"/>
              </a:rPr>
              <a:t>Race &amp; Ethnicity Comparison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-59473" y="1481394"/>
            <a:ext cx="4505093" cy="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" y="6371474"/>
            <a:ext cx="12192000" cy="48652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8896" y="6460848"/>
            <a:ext cx="111942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UF </a:t>
            </a:r>
            <a:r>
              <a:rPr lang="en-US" sz="1400" dirty="0" err="1">
                <a:solidFill>
                  <a:schemeClr val="accent2"/>
                </a:solidFill>
                <a:latin typeface="Franklin Gothic Book" panose="020B0503020102020204" pitchFamily="34" charset="0"/>
              </a:rPr>
              <a:t>IntCRIT</a:t>
            </a:r>
            <a:r>
              <a:rPr lang="en-US" sz="14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 &amp; </a:t>
            </a:r>
            <a:r>
              <a:rPr lang="en-US" sz="1400" dirty="0" err="1">
                <a:solidFill>
                  <a:schemeClr val="accent2"/>
                </a:solidFill>
                <a:latin typeface="Franklin Gothic Book" panose="020B0503020102020204" pitchFamily="34" charset="0"/>
              </a:rPr>
              <a:t>IntCOMM</a:t>
            </a:r>
            <a:r>
              <a:rPr lang="en-US" sz="14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 Attitudes and Beliefs Survey</a:t>
            </a:r>
            <a:endParaRPr lang="en-US" sz="1400" dirty="0">
              <a:solidFill>
                <a:srgbClr val="F37021"/>
              </a:solidFill>
              <a:latin typeface="Franklin Gothic Book" panose="020B0503020102020204" pitchFamily="34" charset="0"/>
              <a:ea typeface="Gentona SemiBold" charset="0"/>
              <a:cs typeface="Gentona SemiBold" charset="0"/>
            </a:endParaRPr>
          </a:p>
        </p:txBody>
      </p:sp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837521816"/>
              </p:ext>
            </p:extLst>
          </p:nvPr>
        </p:nvGraphicFramePr>
        <p:xfrm>
          <a:off x="390144" y="1556771"/>
          <a:ext cx="11448288" cy="4319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5707" y="1439350"/>
            <a:ext cx="1771392" cy="22836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692384" y="3716658"/>
            <a:ext cx="1255776" cy="825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687824" y="1481395"/>
            <a:ext cx="2602992" cy="493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149310" y="1490057"/>
            <a:ext cx="1888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Critical Thinking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44294" y="5822900"/>
            <a:ext cx="1447800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Judgement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50936" y="5832871"/>
            <a:ext cx="1447800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Reasoning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51972" y="5832871"/>
            <a:ext cx="1447800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Analysis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37740" y="5822900"/>
            <a:ext cx="1918329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Solution Finding</a:t>
            </a:r>
          </a:p>
        </p:txBody>
      </p:sp>
    </p:spTree>
    <p:extLst>
      <p:ext uri="{BB962C8B-B14F-4D97-AF65-F5344CB8AC3E}">
        <p14:creationId xmlns:p14="http://schemas.microsoft.com/office/powerpoint/2010/main" val="3645423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3536"/>
            <a:ext cx="12192000" cy="664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0771" y="56476"/>
            <a:ext cx="78504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spc="340" dirty="0">
                <a:solidFill>
                  <a:srgbClr val="0021A5"/>
                </a:solidFill>
                <a:latin typeface="Gentona SemiBold" charset="0"/>
                <a:ea typeface="Gentona SemiBold" charset="0"/>
                <a:cs typeface="Gentona SemiBold" charset="0"/>
              </a:rPr>
              <a:t>SURVEY RESULTS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6522" y="660956"/>
            <a:ext cx="63436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37021"/>
                </a:solidFill>
                <a:latin typeface="Gentona SemiBold" charset="0"/>
                <a:ea typeface="Gentona SemiBold" charset="0"/>
                <a:cs typeface="Gentona SemiBold" charset="0"/>
              </a:rPr>
              <a:t>Race &amp; Ethnicity Comparison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049" y="1076454"/>
            <a:ext cx="4505093" cy="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" y="6268911"/>
            <a:ext cx="12192000" cy="58908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8896" y="6382322"/>
            <a:ext cx="111942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UF </a:t>
            </a:r>
            <a:r>
              <a:rPr lang="en-US" sz="1600" dirty="0" err="1">
                <a:solidFill>
                  <a:schemeClr val="accent2"/>
                </a:solidFill>
                <a:latin typeface="Franklin Gothic Book" panose="020B0503020102020204" pitchFamily="34" charset="0"/>
              </a:rPr>
              <a:t>IntCRIT</a:t>
            </a:r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 &amp; </a:t>
            </a:r>
            <a:r>
              <a:rPr lang="en-US" sz="1600" dirty="0" err="1">
                <a:solidFill>
                  <a:schemeClr val="accent2"/>
                </a:solidFill>
                <a:latin typeface="Franklin Gothic Book" panose="020B0503020102020204" pitchFamily="34" charset="0"/>
              </a:rPr>
              <a:t>IntCOMM</a:t>
            </a:r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 Attitudes and Beliefs Survey</a:t>
            </a:r>
            <a:endParaRPr lang="en-US" sz="1600" dirty="0">
              <a:solidFill>
                <a:srgbClr val="F37021"/>
              </a:solidFill>
              <a:latin typeface="Franklin Gothic Book" panose="020B0503020102020204" pitchFamily="34" charset="0"/>
              <a:ea typeface="Gentona SemiBold" charset="0"/>
              <a:cs typeface="Gentona SemiBold" charset="0"/>
            </a:endParaRP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1958208176"/>
              </p:ext>
            </p:extLst>
          </p:nvPr>
        </p:nvGraphicFramePr>
        <p:xfrm>
          <a:off x="406361" y="1151829"/>
          <a:ext cx="10843556" cy="4454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1229" y="1481394"/>
            <a:ext cx="2093025" cy="269823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0327929" y="4202459"/>
            <a:ext cx="1255776" cy="608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87824" y="1075485"/>
            <a:ext cx="2602992" cy="493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129660" y="1212609"/>
            <a:ext cx="19280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Communication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6522" y="5662457"/>
            <a:ext cx="1447800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Sensitivity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66916" y="5658208"/>
            <a:ext cx="1447800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Adaptability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55176" y="5658208"/>
            <a:ext cx="1447800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Awareness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78656" y="5656441"/>
            <a:ext cx="1918329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Acceptance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62480" y="5662457"/>
            <a:ext cx="1447800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649244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3536"/>
            <a:ext cx="12192000" cy="664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0771" y="56476"/>
            <a:ext cx="78504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spc="340" dirty="0">
                <a:solidFill>
                  <a:srgbClr val="0021A5"/>
                </a:solidFill>
                <a:latin typeface="Gentona SemiBold" charset="0"/>
                <a:ea typeface="Gentona SemiBold" charset="0"/>
                <a:cs typeface="Gentona SemiBold" charset="0"/>
              </a:rPr>
              <a:t>SURVEY RESULTS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2417" y="660956"/>
            <a:ext cx="63436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37021"/>
                </a:solidFill>
                <a:latin typeface="Gentona SemiBold" charset="0"/>
                <a:ea typeface="Gentona SemiBold" charset="0"/>
                <a:cs typeface="Gentona SemiBold" charset="0"/>
              </a:rPr>
              <a:t>Race/Ethnicity Comparison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049" y="1211571"/>
            <a:ext cx="4505093" cy="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" y="6268911"/>
            <a:ext cx="12192000" cy="58908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8896" y="6382322"/>
            <a:ext cx="111942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UF </a:t>
            </a:r>
            <a:r>
              <a:rPr lang="en-US" sz="1600" dirty="0" err="1">
                <a:solidFill>
                  <a:schemeClr val="accent2"/>
                </a:solidFill>
                <a:latin typeface="Franklin Gothic Book" panose="020B0503020102020204" pitchFamily="34" charset="0"/>
              </a:rPr>
              <a:t>IntCRIT</a:t>
            </a:r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 &amp; </a:t>
            </a:r>
            <a:r>
              <a:rPr lang="en-US" sz="1600" dirty="0" err="1">
                <a:solidFill>
                  <a:schemeClr val="accent2"/>
                </a:solidFill>
                <a:latin typeface="Franklin Gothic Book" panose="020B0503020102020204" pitchFamily="34" charset="0"/>
              </a:rPr>
              <a:t>IntCOMM</a:t>
            </a:r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 Attitudes and Beliefs Survey</a:t>
            </a:r>
            <a:endParaRPr lang="en-US" sz="1600" dirty="0">
              <a:solidFill>
                <a:srgbClr val="F37021"/>
              </a:solidFill>
              <a:latin typeface="Franklin Gothic Book" panose="020B0503020102020204" pitchFamily="34" charset="0"/>
              <a:ea typeface="Gentona SemiBold" charset="0"/>
              <a:cs typeface="Gentona SemiBold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2417" y="1514605"/>
            <a:ext cx="5185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Who scored higher?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13062" y="1532956"/>
            <a:ext cx="5634099" cy="126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Hispanic</a:t>
            </a:r>
            <a:r>
              <a:rPr lang="en-US" sz="2400" dirty="0"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 students performed significantly better than </a:t>
            </a:r>
            <a:r>
              <a:rPr lang="en-US" sz="2400" b="1" dirty="0"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White</a:t>
            </a:r>
            <a:r>
              <a:rPr lang="en-US" sz="2400" dirty="0"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 students in all items but one.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13062" y="4417327"/>
            <a:ext cx="5319288" cy="1655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Hispanic</a:t>
            </a:r>
            <a:r>
              <a:rPr lang="en-US" sz="2400" dirty="0"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 students performed significantly better than </a:t>
            </a:r>
            <a:r>
              <a:rPr lang="en-US" sz="2400" b="1" dirty="0"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Asian</a:t>
            </a:r>
            <a:r>
              <a:rPr lang="en-US" sz="2400" dirty="0"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 students in most Communication components.</a:t>
            </a:r>
          </a:p>
        </p:txBody>
      </p:sp>
      <p:sp>
        <p:nvSpPr>
          <p:cNvPr id="9" name="Rectangle 8"/>
          <p:cNvSpPr/>
          <p:nvPr/>
        </p:nvSpPr>
        <p:spPr>
          <a:xfrm>
            <a:off x="6320066" y="3019858"/>
            <a:ext cx="5627095" cy="126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Hispanic-White</a:t>
            </a:r>
            <a:r>
              <a:rPr lang="en-US" sz="2400" dirty="0"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 students performed significantly better than </a:t>
            </a:r>
            <a:r>
              <a:rPr lang="en-US" sz="2400" b="1" dirty="0"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White</a:t>
            </a:r>
            <a:r>
              <a:rPr lang="en-US" sz="2400" dirty="0"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 students in all items but two.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896" y="2532419"/>
            <a:ext cx="4929851" cy="250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7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33E68218-245D-45F8-8C4B-320B62697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90" y="1920825"/>
            <a:ext cx="1600200" cy="3971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3536"/>
            <a:ext cx="12192000" cy="664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0771" y="56476"/>
            <a:ext cx="78504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spc="340" dirty="0">
                <a:solidFill>
                  <a:srgbClr val="0021A5"/>
                </a:solidFill>
                <a:latin typeface="Gentona SemiBold" charset="0"/>
                <a:ea typeface="Gentona SemiBold" charset="0"/>
                <a:cs typeface="Gentona SemiBold" charset="0"/>
              </a:rPr>
              <a:t>SURVEY RESULTS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6522" y="660956"/>
            <a:ext cx="63436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37021"/>
                </a:solidFill>
                <a:latin typeface="Gentona SemiBold" charset="0"/>
                <a:ea typeface="Gentona SemiBold" charset="0"/>
                <a:cs typeface="Gentona SemiBold" charset="0"/>
              </a:rPr>
              <a:t>Race/Ethnicity Comparison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-2323" y="1405194"/>
            <a:ext cx="4505093" cy="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" y="6268911"/>
            <a:ext cx="12192000" cy="58908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8896" y="6382322"/>
            <a:ext cx="111942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UF </a:t>
            </a:r>
            <a:r>
              <a:rPr lang="en-US" sz="1600" dirty="0" err="1">
                <a:solidFill>
                  <a:schemeClr val="accent2"/>
                </a:solidFill>
                <a:latin typeface="Franklin Gothic Book" panose="020B0503020102020204" pitchFamily="34" charset="0"/>
              </a:rPr>
              <a:t>IntCRIT</a:t>
            </a:r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 &amp; </a:t>
            </a:r>
            <a:r>
              <a:rPr lang="en-US" sz="1600" dirty="0" err="1">
                <a:solidFill>
                  <a:schemeClr val="accent2"/>
                </a:solidFill>
                <a:latin typeface="Franklin Gothic Book" panose="020B0503020102020204" pitchFamily="34" charset="0"/>
              </a:rPr>
              <a:t>IntCOMM</a:t>
            </a:r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 Attitudes and Beliefs Survey</a:t>
            </a:r>
            <a:endParaRPr lang="en-US" sz="1600" dirty="0">
              <a:solidFill>
                <a:srgbClr val="F37021"/>
              </a:solidFill>
              <a:latin typeface="Franklin Gothic Book" panose="020B0503020102020204" pitchFamily="34" charset="0"/>
              <a:ea typeface="Gentona SemiBold" charset="0"/>
              <a:cs typeface="Gentona SemiBold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56820" y="2045231"/>
            <a:ext cx="7247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18. When working on a group project, I enjoy collaborating with students from other countries. </a:t>
            </a:r>
            <a:endParaRPr lang="en-US" sz="2400" dirty="0"/>
          </a:p>
        </p:txBody>
      </p:sp>
      <p:sp>
        <p:nvSpPr>
          <p:cNvPr id="17" name="Down Arrow 16"/>
          <p:cNvSpPr/>
          <p:nvPr/>
        </p:nvSpPr>
        <p:spPr>
          <a:xfrm rot="5400000" flipH="1">
            <a:off x="2329544" y="2274235"/>
            <a:ext cx="183820" cy="680311"/>
          </a:xfrm>
          <a:prstGeom prst="down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5400000" flipH="1">
            <a:off x="2317905" y="2639313"/>
            <a:ext cx="183820" cy="680311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5400000" flipH="1">
            <a:off x="2306282" y="3207291"/>
            <a:ext cx="183820" cy="68031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 rot="5400000" flipH="1">
            <a:off x="2306282" y="3318631"/>
            <a:ext cx="183820" cy="680311"/>
          </a:xfrm>
          <a:prstGeom prst="downArrow">
            <a:avLst/>
          </a:prstGeom>
          <a:solidFill>
            <a:srgbClr val="74B4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62934" y="2326370"/>
            <a:ext cx="159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Hispanic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58397" y="2660892"/>
            <a:ext cx="1777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Hispanic-White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62170" y="3162260"/>
            <a:ext cx="1569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57225" y="3537456"/>
            <a:ext cx="159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Asian White</a:t>
            </a:r>
          </a:p>
        </p:txBody>
      </p:sp>
      <p:sp>
        <p:nvSpPr>
          <p:cNvPr id="26" name="Down Arrow 25"/>
          <p:cNvSpPr/>
          <p:nvPr/>
        </p:nvSpPr>
        <p:spPr>
          <a:xfrm rot="5400000" flipH="1">
            <a:off x="2328562" y="2917925"/>
            <a:ext cx="183820" cy="680311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7" name="Down Arrow 26"/>
          <p:cNvSpPr/>
          <p:nvPr/>
        </p:nvSpPr>
        <p:spPr>
          <a:xfrm rot="5400000" flipH="1">
            <a:off x="2332335" y="2994219"/>
            <a:ext cx="183820" cy="680311"/>
          </a:xfrm>
          <a:prstGeom prst="downArrow">
            <a:avLst/>
          </a:prstGeom>
          <a:solidFill>
            <a:srgbClr val="F38B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702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62170" y="2979469"/>
            <a:ext cx="1777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Asian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66750" y="3351737"/>
            <a:ext cx="1588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White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172470" y="3301173"/>
            <a:ext cx="4215873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400" dirty="0">
                <a:latin typeface="Calibri"/>
                <a:ea typeface="Calibri" panose="020F0502020204030204" pitchFamily="34" charset="0"/>
                <a:cs typeface="Times New Roman"/>
              </a:rPr>
              <a:t>Statistical significant differences: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7DB463B-7CFF-4D59-B3A3-6F2AEA9442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670094"/>
              </p:ext>
            </p:extLst>
          </p:nvPr>
        </p:nvGraphicFramePr>
        <p:xfrm>
          <a:off x="5263132" y="3766347"/>
          <a:ext cx="4413500" cy="1463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3604">
                  <a:extLst>
                    <a:ext uri="{9D8B030D-6E8A-4147-A177-3AD203B41FA5}">
                      <a16:colId xmlns:a16="http://schemas.microsoft.com/office/drawing/2014/main" val="1001591170"/>
                    </a:ext>
                  </a:extLst>
                </a:gridCol>
                <a:gridCol w="1594882">
                  <a:extLst>
                    <a:ext uri="{9D8B030D-6E8A-4147-A177-3AD203B41FA5}">
                      <a16:colId xmlns:a16="http://schemas.microsoft.com/office/drawing/2014/main" val="2401289674"/>
                    </a:ext>
                  </a:extLst>
                </a:gridCol>
                <a:gridCol w="825014">
                  <a:extLst>
                    <a:ext uri="{9D8B030D-6E8A-4147-A177-3AD203B41FA5}">
                      <a16:colId xmlns:a16="http://schemas.microsoft.com/office/drawing/2014/main" val="125688664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Race/Ethnicity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Mean Difference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P-value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40509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Hispanic/Asian-White​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0.31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0.004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8466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Hispanic/White​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0.28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&lt; 0.001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974966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Hispanic/Asian​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&lt; 0.001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311412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Hispanic/ Black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&lt; 0.001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48374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Hispanic-White/White​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&lt; 0.001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2968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653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  <p:bldP spid="11" grpId="0"/>
      <p:bldP spid="23" grpId="0"/>
      <p:bldP spid="24" grpId="0"/>
      <p:bldP spid="25" grpId="0"/>
      <p:bldP spid="26" grpId="0" animBg="1"/>
      <p:bldP spid="27" grpId="0" animBg="1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4422110-24EC-42B5-BE0A-04A404453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22" y="2201338"/>
            <a:ext cx="1600200" cy="3676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3536"/>
            <a:ext cx="12192000" cy="664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0771" y="56476"/>
            <a:ext cx="78504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spc="340" dirty="0">
                <a:solidFill>
                  <a:srgbClr val="0021A5"/>
                </a:solidFill>
                <a:latin typeface="Gentona SemiBold" charset="0"/>
                <a:ea typeface="Gentona SemiBold" charset="0"/>
                <a:cs typeface="Gentona SemiBold" charset="0"/>
              </a:rPr>
              <a:t>SURVEY RESULTS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6522" y="660956"/>
            <a:ext cx="63436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37021"/>
                </a:solidFill>
                <a:latin typeface="Gentona SemiBold" charset="0"/>
                <a:ea typeface="Gentona SemiBold" charset="0"/>
                <a:cs typeface="Gentona SemiBold" charset="0"/>
              </a:rPr>
              <a:t>Race/Ethnicity Comparison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-59473" y="1481394"/>
            <a:ext cx="4505093" cy="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" y="6268911"/>
            <a:ext cx="12192000" cy="58908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8896" y="6382322"/>
            <a:ext cx="111942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UF </a:t>
            </a:r>
            <a:r>
              <a:rPr lang="en-US" sz="1600" dirty="0" err="1">
                <a:solidFill>
                  <a:schemeClr val="accent2"/>
                </a:solidFill>
                <a:latin typeface="Franklin Gothic Book" panose="020B0503020102020204" pitchFamily="34" charset="0"/>
              </a:rPr>
              <a:t>IntCRIT</a:t>
            </a:r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 &amp; </a:t>
            </a:r>
            <a:r>
              <a:rPr lang="en-US" sz="1600" dirty="0" err="1">
                <a:solidFill>
                  <a:schemeClr val="accent2"/>
                </a:solidFill>
                <a:latin typeface="Franklin Gothic Book" panose="020B0503020102020204" pitchFamily="34" charset="0"/>
              </a:rPr>
              <a:t>IntCOMM</a:t>
            </a:r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 Attitudes and Beliefs Survey</a:t>
            </a:r>
            <a:endParaRPr lang="en-US" sz="1600" dirty="0">
              <a:solidFill>
                <a:srgbClr val="F37021"/>
              </a:solidFill>
              <a:latin typeface="Franklin Gothic Book" panose="020B0503020102020204" pitchFamily="34" charset="0"/>
              <a:ea typeface="Gentona SemiBold" charset="0"/>
              <a:cs typeface="Gentona SemiBold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165971" y="2338588"/>
            <a:ext cx="72474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en-US" sz="2400" dirty="0"/>
              <a:t>I actively learn about different cultural norms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Down Arrow 16"/>
          <p:cNvSpPr/>
          <p:nvPr/>
        </p:nvSpPr>
        <p:spPr>
          <a:xfrm rot="5400000" flipH="1">
            <a:off x="2343571" y="2241464"/>
            <a:ext cx="183820" cy="680311"/>
          </a:xfrm>
          <a:prstGeom prst="down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5400000" flipH="1">
            <a:off x="2358009" y="2696813"/>
            <a:ext cx="183820" cy="680311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5400000" flipH="1">
            <a:off x="2358765" y="3886257"/>
            <a:ext cx="183820" cy="68031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 rot="5400000" flipH="1">
            <a:off x="2334046" y="3096048"/>
            <a:ext cx="183820" cy="680311"/>
          </a:xfrm>
          <a:prstGeom prst="downArrow">
            <a:avLst/>
          </a:prstGeom>
          <a:solidFill>
            <a:srgbClr val="74B4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45111" y="2395612"/>
            <a:ext cx="159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Hispanic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60900" y="2866718"/>
            <a:ext cx="1777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Hispanic-White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49046" y="2688150"/>
            <a:ext cx="159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45247" y="3249705"/>
            <a:ext cx="159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Asian White</a:t>
            </a:r>
          </a:p>
        </p:txBody>
      </p:sp>
      <p:sp>
        <p:nvSpPr>
          <p:cNvPr id="26" name="Down Arrow 25"/>
          <p:cNvSpPr/>
          <p:nvPr/>
        </p:nvSpPr>
        <p:spPr>
          <a:xfrm rot="5400000" flipH="1">
            <a:off x="2372447" y="2776866"/>
            <a:ext cx="183820" cy="680311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7" name="Down Arrow 26"/>
          <p:cNvSpPr/>
          <p:nvPr/>
        </p:nvSpPr>
        <p:spPr>
          <a:xfrm rot="5400000" flipH="1">
            <a:off x="2343571" y="2621745"/>
            <a:ext cx="183820" cy="680311"/>
          </a:xfrm>
          <a:prstGeom prst="downArrow">
            <a:avLst/>
          </a:prstGeom>
          <a:solidFill>
            <a:srgbClr val="F38B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3702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42803" y="3032971"/>
            <a:ext cx="1777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Asian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45955" y="4039663"/>
            <a:ext cx="159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White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354118" y="3503718"/>
            <a:ext cx="4215873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400" dirty="0">
                <a:latin typeface="Calibri"/>
                <a:ea typeface="Calibri" panose="020F0502020204030204" pitchFamily="34" charset="0"/>
                <a:cs typeface="Times New Roman"/>
              </a:rPr>
              <a:t>Statistical significant differences:</a:t>
            </a:r>
          </a:p>
        </p:txBody>
      </p:sp>
      <p:sp>
        <p:nvSpPr>
          <p:cNvPr id="9" name="Rectangle 8"/>
          <p:cNvSpPr/>
          <p:nvPr/>
        </p:nvSpPr>
        <p:spPr>
          <a:xfrm>
            <a:off x="5452191" y="2849717"/>
            <a:ext cx="5436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(Lowest-ranked item in survey overall: 3.77 in 1-5 scale) 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DE7E043-A0AF-4946-9BB4-81219B1497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205344"/>
              </p:ext>
            </p:extLst>
          </p:nvPr>
        </p:nvGraphicFramePr>
        <p:xfrm>
          <a:off x="5452191" y="3997264"/>
          <a:ext cx="4846672" cy="1219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2209">
                  <a:extLst>
                    <a:ext uri="{9D8B030D-6E8A-4147-A177-3AD203B41FA5}">
                      <a16:colId xmlns:a16="http://schemas.microsoft.com/office/drawing/2014/main" val="1325172625"/>
                    </a:ext>
                  </a:extLst>
                </a:gridCol>
                <a:gridCol w="1594882">
                  <a:extLst>
                    <a:ext uri="{9D8B030D-6E8A-4147-A177-3AD203B41FA5}">
                      <a16:colId xmlns:a16="http://schemas.microsoft.com/office/drawing/2014/main" val="1279008877"/>
                    </a:ext>
                  </a:extLst>
                </a:gridCol>
                <a:gridCol w="1169581">
                  <a:extLst>
                    <a:ext uri="{9D8B030D-6E8A-4147-A177-3AD203B41FA5}">
                      <a16:colId xmlns:a16="http://schemas.microsoft.com/office/drawing/2014/main" val="23771810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Race/Ethnicity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Mean Difference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P-value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033684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Hispanic/White​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&lt; 0.001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15449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Black/White​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0.18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0.040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405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Hispanic-White/White​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0.17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0.009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96695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Asian/White​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0.001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60095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559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  <p:bldP spid="11" grpId="0"/>
      <p:bldP spid="23" grpId="0"/>
      <p:bldP spid="24" grpId="0"/>
      <p:bldP spid="25" grpId="0"/>
      <p:bldP spid="26" grpId="0" animBg="1"/>
      <p:bldP spid="27" grpId="0" animBg="1"/>
      <p:bldP spid="28" grpId="0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31938" y="2991200"/>
            <a:ext cx="4728122" cy="496461"/>
          </a:xfrm>
          <a:prstGeom prst="rect">
            <a:avLst/>
          </a:prstGeom>
          <a:solidFill>
            <a:srgbClr val="0021A5">
              <a:alpha val="25098"/>
            </a:srgbClr>
          </a:solidFill>
          <a:ln w="38100">
            <a:solidFill>
              <a:srgbClr val="F3702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70771" y="3013502"/>
            <a:ext cx="78504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spc="340" dirty="0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  <a:t>The Survey Instrument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16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A close up of a logo&#10;&#10;Description generated with high confidence">
            <a:extLst>
              <a:ext uri="{FF2B5EF4-FFF2-40B4-BE49-F238E27FC236}">
                <a16:creationId xmlns:a16="http://schemas.microsoft.com/office/drawing/2014/main" id="{8FF43B09-0BF4-40B4-9A02-11F6DCB07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67" y="2003226"/>
            <a:ext cx="1685925" cy="3790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3536"/>
            <a:ext cx="12192000" cy="664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0771" y="56476"/>
            <a:ext cx="78504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spc="340" dirty="0">
                <a:solidFill>
                  <a:srgbClr val="0021A5"/>
                </a:solidFill>
                <a:latin typeface="Gentona SemiBold" charset="0"/>
                <a:ea typeface="Gentona SemiBold" charset="0"/>
                <a:cs typeface="Gentona SemiBold" charset="0"/>
              </a:rPr>
              <a:t>SURVEY RESULTS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6522" y="660956"/>
            <a:ext cx="63436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37021"/>
                </a:solidFill>
                <a:latin typeface="Gentona SemiBold" charset="0"/>
                <a:ea typeface="Gentona SemiBold" charset="0"/>
                <a:cs typeface="Gentona SemiBold" charset="0"/>
              </a:rPr>
              <a:t>Race &amp; Ethnicity Comparison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5519" y="1264577"/>
            <a:ext cx="4505093" cy="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" y="6268911"/>
            <a:ext cx="12192000" cy="58908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8896" y="6382322"/>
            <a:ext cx="111942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UF </a:t>
            </a:r>
            <a:r>
              <a:rPr lang="en-US" sz="1600" dirty="0" err="1">
                <a:solidFill>
                  <a:schemeClr val="accent2"/>
                </a:solidFill>
                <a:latin typeface="Franklin Gothic Book" panose="020B0503020102020204" pitchFamily="34" charset="0"/>
              </a:rPr>
              <a:t>IntCRIT</a:t>
            </a:r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 &amp; </a:t>
            </a:r>
            <a:r>
              <a:rPr lang="en-US" sz="1600" dirty="0" err="1">
                <a:solidFill>
                  <a:schemeClr val="accent2"/>
                </a:solidFill>
                <a:latin typeface="Franklin Gothic Book" panose="020B0503020102020204" pitchFamily="34" charset="0"/>
              </a:rPr>
              <a:t>IntCOMM</a:t>
            </a:r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 Attitudes and Beliefs Survey</a:t>
            </a:r>
            <a:endParaRPr lang="en-US" sz="1600" dirty="0">
              <a:solidFill>
                <a:srgbClr val="F37021"/>
              </a:solidFill>
              <a:latin typeface="Franklin Gothic Book" panose="020B0503020102020204" pitchFamily="34" charset="0"/>
              <a:ea typeface="Gentona SemiBold" charset="0"/>
              <a:cs typeface="Gentona SemiBold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23698" y="1651897"/>
            <a:ext cx="67379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19. I often ask questions about culture to members of other cultures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/>
          </a:p>
        </p:txBody>
      </p:sp>
      <p:sp>
        <p:nvSpPr>
          <p:cNvPr id="17" name="Down Arrow 16"/>
          <p:cNvSpPr/>
          <p:nvPr/>
        </p:nvSpPr>
        <p:spPr>
          <a:xfrm rot="5400000" flipH="1">
            <a:off x="2445318" y="2367007"/>
            <a:ext cx="183820" cy="680311"/>
          </a:xfrm>
          <a:prstGeom prst="down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5400000" flipH="1">
            <a:off x="2454853" y="2273888"/>
            <a:ext cx="183820" cy="680311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5400000" flipH="1">
            <a:off x="2446887" y="3355847"/>
            <a:ext cx="183820" cy="680311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 rot="5400000" flipH="1">
            <a:off x="2445317" y="3756738"/>
            <a:ext cx="183820" cy="680311"/>
          </a:xfrm>
          <a:prstGeom prst="downArrow">
            <a:avLst/>
          </a:prstGeom>
          <a:solidFill>
            <a:srgbClr val="74B4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38193" y="2527500"/>
            <a:ext cx="159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Hispanic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38193" y="2333113"/>
            <a:ext cx="1777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Hispanic-White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86919" y="3552118"/>
            <a:ext cx="159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White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86919" y="3906555"/>
            <a:ext cx="159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Asian White</a:t>
            </a:r>
          </a:p>
        </p:txBody>
      </p:sp>
      <p:sp>
        <p:nvSpPr>
          <p:cNvPr id="26" name="Down Arrow 25"/>
          <p:cNvSpPr/>
          <p:nvPr/>
        </p:nvSpPr>
        <p:spPr>
          <a:xfrm rot="5400000" flipH="1">
            <a:off x="2439808" y="2556875"/>
            <a:ext cx="183820" cy="680311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 rot="5400000" flipH="1">
            <a:off x="2457917" y="2976816"/>
            <a:ext cx="183820" cy="680311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881803" y="2718695"/>
            <a:ext cx="159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76293" y="3132912"/>
            <a:ext cx="159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Asian</a:t>
            </a:r>
          </a:p>
        </p:txBody>
      </p:sp>
      <p:sp>
        <p:nvSpPr>
          <p:cNvPr id="5" name="Rectangle 4"/>
          <p:cNvSpPr/>
          <p:nvPr/>
        </p:nvSpPr>
        <p:spPr>
          <a:xfrm>
            <a:off x="4923698" y="2447216"/>
            <a:ext cx="6096000" cy="3886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(This is the </a:t>
            </a:r>
            <a:r>
              <a:rPr lang="en-US" b="1" dirty="0"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most varied question </a:t>
            </a:r>
            <a:r>
              <a:rPr lang="en-US" dirty="0"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with 8 significant differences).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29918" y="3188930"/>
            <a:ext cx="4215873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400" dirty="0">
                <a:latin typeface="Calibri"/>
                <a:ea typeface="Calibri" panose="020F0502020204030204" pitchFamily="34" charset="0"/>
                <a:cs typeface="Times New Roman"/>
              </a:rPr>
              <a:t>Statistical significant differences:</a:t>
            </a:r>
            <a:endParaRPr lang="en-US" sz="2400">
              <a:latin typeface="Calibri"/>
              <a:cs typeface="Times New Roman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FC8917F-5EF2-42D1-8B9F-7C33B17ACD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91315"/>
              </p:ext>
            </p:extLst>
          </p:nvPr>
        </p:nvGraphicFramePr>
        <p:xfrm>
          <a:off x="5031942" y="3685706"/>
          <a:ext cx="5400674" cy="2438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184798632"/>
                    </a:ext>
                  </a:extLst>
                </a:gridCol>
                <a:gridCol w="1619250">
                  <a:extLst>
                    <a:ext uri="{9D8B030D-6E8A-4147-A177-3AD203B41FA5}">
                      <a16:colId xmlns:a16="http://schemas.microsoft.com/office/drawing/2014/main" val="2269942440"/>
                    </a:ext>
                  </a:extLst>
                </a:gridCol>
                <a:gridCol w="1152524">
                  <a:extLst>
                    <a:ext uri="{9D8B030D-6E8A-4147-A177-3AD203B41FA5}">
                      <a16:colId xmlns:a16="http://schemas.microsoft.com/office/drawing/2014/main" val="356802510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Race/Ethnicity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Mean Difference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P-value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89071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Hispanic/Asian​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0.001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69032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Hispanic-White/Asian​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0.17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0.014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12544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Asian/White​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0.050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16441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Black/Asian-White​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0.33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0.022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52831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Hispanic/Asian-White​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0.38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0.002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29942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Hispanic-White/Asian-White​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0.39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0.001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00953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Black/White​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&lt; 0.001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61965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Hispanic/White​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0.27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&lt; 0.001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93756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White/Hispanic-White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0.28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&lt; 0.001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8251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001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  <p:bldP spid="11" grpId="0"/>
      <p:bldP spid="23" grpId="0"/>
      <p:bldP spid="24" grpId="0"/>
      <p:bldP spid="25" grpId="0"/>
      <p:bldP spid="26" grpId="0" animBg="1"/>
      <p:bldP spid="27" grpId="0" animBg="1"/>
      <p:bldP spid="28" grpId="0"/>
      <p:bldP spid="29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Rectangle 7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A3B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A80A1D7-C15B-48CF-8BD4-77C4648B8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17" y="1942251"/>
            <a:ext cx="3056532" cy="2973498"/>
          </a:xfrm>
          <a:prstGeom prst="ellipse">
            <a:avLst/>
          </a:prstGeom>
          <a:solidFill>
            <a:srgbClr val="EB9D2B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rgbClr val="FFFFFF"/>
                </a:solidFill>
                <a:latin typeface="Abadi" panose="020B0604020104020204" pitchFamily="34" charset="0"/>
              </a:rPr>
              <a:t>Reframing Deficit Narratives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F3D561-DDA6-4F45-B663-48DE7F3F0E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7114" y="878026"/>
            <a:ext cx="7607121" cy="519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949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!!BGRectangle">
            <a:extLst>
              <a:ext uri="{FF2B5EF4-FFF2-40B4-BE49-F238E27FC236}">
                <a16:creationId xmlns:a16="http://schemas.microsoft.com/office/drawing/2014/main" id="{7D6547EF-5348-4B33-A900-D94E51535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182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Focus on Excellence and Success Will Follow — DEL GILBERT">
            <a:extLst>
              <a:ext uri="{FF2B5EF4-FFF2-40B4-BE49-F238E27FC236}">
                <a16:creationId xmlns:a16="http://schemas.microsoft.com/office/drawing/2014/main" id="{B3AF242A-D00F-4529-A8A1-A881DB6A24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/>
          <a:stretch/>
        </p:blipFill>
        <p:spPr bwMode="auto">
          <a:xfrm>
            <a:off x="20" y="10"/>
            <a:ext cx="12191980" cy="457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!!Rectangle">
            <a:extLst>
              <a:ext uri="{FF2B5EF4-FFF2-40B4-BE49-F238E27FC236}">
                <a16:creationId xmlns:a16="http://schemas.microsoft.com/office/drawing/2014/main" id="{F40CA114-B78B-4E3B-A785-96745276B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12192000" cy="22855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CAC23C-75B0-4204-A809-7FF84EC37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671" y="5091762"/>
            <a:ext cx="7834193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700">
                <a:solidFill>
                  <a:schemeClr val="bg1"/>
                </a:solidFill>
              </a:rPr>
              <a:t>How do we define excellence?</a:t>
            </a:r>
          </a:p>
        </p:txBody>
      </p:sp>
      <p:sp>
        <p:nvSpPr>
          <p:cNvPr id="75" name="!!Line">
            <a:extLst>
              <a:ext uri="{FF2B5EF4-FFF2-40B4-BE49-F238E27FC236}">
                <a16:creationId xmlns:a16="http://schemas.microsoft.com/office/drawing/2014/main" id="{F9EB06EB-33AC-4CE3-B146-B125AB095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97678" y="5264106"/>
            <a:ext cx="9144" cy="9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292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DF4454-BC34-4D08-A8AA-6818FAC1A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BF4E54B-DA53-401A-A9A4-D4EC6A4E9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692A3B5-6562-4BC8-B79F-A24ECC9D9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99" y="365126"/>
            <a:ext cx="11512742" cy="61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067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93372-0493-4E4B-93FB-A66AED28A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90" y="379476"/>
            <a:ext cx="6867707" cy="7173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Strength-based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13548-5CAF-44E6-8499-8DB8BDF84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3405" y="1180233"/>
            <a:ext cx="9666514" cy="5089937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How might your definition of excellence limit your understanding of everyone’s strengths?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Do you think that your students are aware of their strengths? If not, how might you help them understand their own assets?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How can you leverage the strengths of your students and take them to the next level? Consider: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Bilingualism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Cultural &amp; familial background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Resilience &amp; strategies for success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How can you help students become aware of their own deficits and build a plan of action?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</a:rPr>
              <a:t>What skills do you think employers are seeking? How could you use this data to educate students about skill development?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11268" name="Picture 4" descr="Transparent Lifting Weights Clipart - Weight Lifting Signs, HD Png Download  , Transparent Png Image - PNGitem">
            <a:extLst>
              <a:ext uri="{FF2B5EF4-FFF2-40B4-BE49-F238E27FC236}">
                <a16:creationId xmlns:a16="http://schemas.microsoft.com/office/drawing/2014/main" id="{FF338975-160E-412F-B9C8-AF3A9C0BC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13" y="379476"/>
            <a:ext cx="1378665" cy="175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507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31938" y="2991200"/>
            <a:ext cx="4728122" cy="496461"/>
          </a:xfrm>
          <a:prstGeom prst="rect">
            <a:avLst/>
          </a:prstGeom>
          <a:solidFill>
            <a:srgbClr val="0021A5">
              <a:alpha val="25098"/>
            </a:srgbClr>
          </a:solidFill>
          <a:ln w="38100">
            <a:solidFill>
              <a:srgbClr val="F3702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70771" y="3013502"/>
            <a:ext cx="78504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spc="340" dirty="0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  <a:t>THANK YOU!</a:t>
            </a:r>
          </a:p>
        </p:txBody>
      </p:sp>
      <p:sp>
        <p:nvSpPr>
          <p:cNvPr id="7" name="Rectangle 6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1706" y="4434971"/>
            <a:ext cx="3361928" cy="9541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Paloma Rodriguez</a:t>
            </a:r>
          </a:p>
          <a:p>
            <a:r>
              <a:rPr lang="en-US" dirty="0">
                <a:solidFill>
                  <a:schemeClr val="bg1"/>
                </a:solidFill>
              </a:rPr>
              <a:t>Director Office of Global Learning</a:t>
            </a:r>
          </a:p>
          <a:p>
            <a:r>
              <a:rPr lang="en-US" dirty="0">
                <a:solidFill>
                  <a:schemeClr val="bg1"/>
                </a:solidFill>
              </a:rPr>
              <a:t>prodriguez@ufic.ufl.edu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4831" y="4450360"/>
            <a:ext cx="3697645" cy="923330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Timothy Brophy, Ph.D.</a:t>
            </a:r>
          </a:p>
          <a:p>
            <a:r>
              <a:rPr lang="en-US" dirty="0">
                <a:solidFill>
                  <a:schemeClr val="bg1"/>
                </a:solidFill>
              </a:rPr>
              <a:t>Director of Institutional Assessment</a:t>
            </a:r>
          </a:p>
          <a:p>
            <a:r>
              <a:rPr lang="en-US" dirty="0">
                <a:solidFill>
                  <a:schemeClr val="bg1"/>
                </a:solidFill>
              </a:rPr>
              <a:t>tsbrophy@ufl.edu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4656" y="4459691"/>
            <a:ext cx="3264870" cy="923330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Mary Kay Carodine, Ph.D.</a:t>
            </a:r>
          </a:p>
          <a:p>
            <a:r>
              <a:rPr lang="en-US" dirty="0">
                <a:solidFill>
                  <a:schemeClr val="bg1"/>
                </a:solidFill>
              </a:rPr>
              <a:t>Asst. VP Student Affairs</a:t>
            </a:r>
          </a:p>
          <a:p>
            <a:r>
              <a:rPr lang="en-US" dirty="0">
                <a:solidFill>
                  <a:schemeClr val="bg1"/>
                </a:solidFill>
              </a:rPr>
              <a:t>mkcarodine@ufsa.ufl.edu</a:t>
            </a:r>
          </a:p>
        </p:txBody>
      </p:sp>
    </p:spTree>
    <p:extLst>
      <p:ext uri="{BB962C8B-B14F-4D97-AF65-F5344CB8AC3E}">
        <p14:creationId xmlns:p14="http://schemas.microsoft.com/office/powerpoint/2010/main" val="3804836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8168"/>
            <a:ext cx="12192000" cy="6876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0771" y="56476"/>
            <a:ext cx="78504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spc="340" dirty="0">
                <a:solidFill>
                  <a:srgbClr val="0021A5"/>
                </a:solidFill>
                <a:latin typeface="Gentona SemiBold" charset="0"/>
                <a:ea typeface="Gentona SemiBold" charset="0"/>
                <a:cs typeface="Gentona SemiBold" charset="0"/>
              </a:rPr>
              <a:t>Survey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-59473" y="1481394"/>
            <a:ext cx="4505093" cy="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5B8C3BD-C5EF-412F-8DAD-71BACFC6D8C6}"/>
              </a:ext>
            </a:extLst>
          </p:cNvPr>
          <p:cNvGraphicFramePr/>
          <p:nvPr/>
        </p:nvGraphicFramePr>
        <p:xfrm>
          <a:off x="1700979" y="2024813"/>
          <a:ext cx="8025503" cy="4120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04483A8-0CD4-4B23-A024-8F258F37A169}"/>
              </a:ext>
            </a:extLst>
          </p:cNvPr>
          <p:cNvGraphicFramePr/>
          <p:nvPr/>
        </p:nvGraphicFramePr>
        <p:xfrm>
          <a:off x="919179" y="423508"/>
          <a:ext cx="9589101" cy="1462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39594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24E713-B409-4C56-9C37-F473F892D5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0790F60-963C-4236-8AD5-A064965B24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A78E98-A951-43A5-B6F0-735BC36B9C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C1B128-CD63-430A-A177-33189C28E2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EB743D-1281-41A7-BC0B-B6BC82693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76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0771" y="56476"/>
            <a:ext cx="78504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spc="340" dirty="0">
                <a:solidFill>
                  <a:srgbClr val="0021A5"/>
                </a:solidFill>
                <a:latin typeface="Gentona SemiBold" charset="0"/>
                <a:ea typeface="Gentona SemiBold" charset="0"/>
                <a:cs typeface="Gentona SemiBold" charset="0"/>
              </a:rPr>
              <a:t>Survey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-59473" y="1481394"/>
            <a:ext cx="4505093" cy="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07972" y="2372854"/>
            <a:ext cx="8576056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CFD938C-C9F9-4758-83E9-B18F4DC1F489}"/>
              </a:ext>
            </a:extLst>
          </p:cNvPr>
          <p:cNvGraphicFramePr/>
          <p:nvPr/>
        </p:nvGraphicFramePr>
        <p:xfrm>
          <a:off x="2032000" y="423508"/>
          <a:ext cx="8128000" cy="1965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55ACA47-E84F-44E2-8B71-A43FEE57C0AB}"/>
              </a:ext>
            </a:extLst>
          </p:cNvPr>
          <p:cNvGraphicFramePr/>
          <p:nvPr/>
        </p:nvGraphicFramePr>
        <p:xfrm>
          <a:off x="2097331" y="2193482"/>
          <a:ext cx="8128000" cy="3970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119548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F2F6D1-B857-47C3-AC79-BA8689BBE0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0F52E1-8EA1-4D08-897A-B06B28E3E8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8F44AE-8786-4F4C-BC06-4DB1AA15D4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31938" y="2991200"/>
            <a:ext cx="4728122" cy="496461"/>
          </a:xfrm>
          <a:prstGeom prst="rect">
            <a:avLst/>
          </a:prstGeom>
          <a:solidFill>
            <a:srgbClr val="0021A5">
              <a:alpha val="25098"/>
            </a:srgbClr>
          </a:solidFill>
          <a:ln w="38100">
            <a:solidFill>
              <a:srgbClr val="F3702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70771" y="3013502"/>
            <a:ext cx="78504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spc="340" dirty="0">
                <a:solidFill>
                  <a:schemeClr val="bg1"/>
                </a:solidFill>
                <a:latin typeface="Gentona SemiBold" charset="0"/>
                <a:ea typeface="Gentona SemiBold" charset="0"/>
                <a:cs typeface="Gentona SemiBold" charset="0"/>
              </a:rPr>
              <a:t>FINDINGS</a:t>
            </a:r>
          </a:p>
        </p:txBody>
      </p:sp>
      <p:sp>
        <p:nvSpPr>
          <p:cNvPr id="7" name="Rectangle 6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787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" y="6268911"/>
            <a:ext cx="12192000" cy="5890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0771" y="56476"/>
            <a:ext cx="78504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spc="340" dirty="0">
                <a:solidFill>
                  <a:srgbClr val="0021A5"/>
                </a:solidFill>
                <a:latin typeface="Gentona SemiBold" charset="0"/>
                <a:ea typeface="Gentona SemiBold" charset="0"/>
                <a:cs typeface="Gentona SemiBold" charset="0"/>
              </a:rPr>
              <a:t>SURVEY RESULTS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6522" y="660956"/>
            <a:ext cx="63436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37021"/>
                </a:solidFill>
                <a:latin typeface="Gentona SemiBold" charset="0"/>
                <a:ea typeface="Gentona SemiBold" charset="0"/>
                <a:cs typeface="Gentona SemiBold" charset="0"/>
              </a:rPr>
              <a:t>Results by Component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32758" y="1198590"/>
            <a:ext cx="4505093" cy="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449759347"/>
              </p:ext>
            </p:extLst>
          </p:nvPr>
        </p:nvGraphicFramePr>
        <p:xfrm>
          <a:off x="914400" y="2044653"/>
          <a:ext cx="10167877" cy="3697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Rounded Rectangle 11"/>
          <p:cNvSpPr/>
          <p:nvPr/>
        </p:nvSpPr>
        <p:spPr>
          <a:xfrm>
            <a:off x="7861954" y="2044652"/>
            <a:ext cx="1750131" cy="3828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accent2"/>
                </a:solidFill>
                <a:effectLst/>
                <a:ea typeface="DengXian"/>
                <a:cs typeface="Times New Roman" panose="02020603050405020304" pitchFamily="18" charset="0"/>
              </a:rPr>
              <a:t>Communication</a:t>
            </a:r>
            <a:endParaRPr lang="en-US" sz="2800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DengXi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1234" y="6353938"/>
            <a:ext cx="111942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UF </a:t>
            </a:r>
            <a:r>
              <a:rPr lang="en-US" sz="1600" dirty="0" err="1">
                <a:solidFill>
                  <a:schemeClr val="accent2"/>
                </a:solidFill>
                <a:latin typeface="Franklin Gothic Book" panose="020B0503020102020204" pitchFamily="34" charset="0"/>
              </a:rPr>
              <a:t>IntCRIT</a:t>
            </a:r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 &amp; </a:t>
            </a:r>
            <a:r>
              <a:rPr lang="en-US" sz="1600" dirty="0" err="1">
                <a:solidFill>
                  <a:schemeClr val="accent2"/>
                </a:solidFill>
                <a:latin typeface="Franklin Gothic Book" panose="020B0503020102020204" pitchFamily="34" charset="0"/>
              </a:rPr>
              <a:t>IntCOMM</a:t>
            </a:r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 Attitudes and Beliefs Survey</a:t>
            </a:r>
            <a:endParaRPr lang="en-US" sz="1600" dirty="0">
              <a:solidFill>
                <a:srgbClr val="F37021"/>
              </a:solidFill>
              <a:latin typeface="Franklin Gothic Book" panose="020B0503020102020204" pitchFamily="34" charset="0"/>
              <a:ea typeface="Gentona SemiBold" charset="0"/>
              <a:cs typeface="Gentona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13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9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Chart bld="seriesEl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" y="6268911"/>
            <a:ext cx="12192000" cy="5890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0771" y="56476"/>
            <a:ext cx="78504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spc="340" dirty="0">
                <a:solidFill>
                  <a:srgbClr val="0021A5"/>
                </a:solidFill>
                <a:latin typeface="Gentona SemiBold" charset="0"/>
                <a:ea typeface="Gentona SemiBold" charset="0"/>
                <a:cs typeface="Gentona SemiBold" charset="0"/>
              </a:rPr>
              <a:t>SURVEY RESULTS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6521" y="660956"/>
            <a:ext cx="94707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37021"/>
                </a:solidFill>
                <a:latin typeface="Gentona SemiBold" charset="0"/>
                <a:ea typeface="Gentona SemiBold" charset="0"/>
                <a:cs typeface="Gentona SemiBold" charset="0"/>
              </a:rPr>
              <a:t>Critical Thinking Lowest Scored Items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32758" y="1198590"/>
            <a:ext cx="4505093" cy="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8896" y="6382322"/>
            <a:ext cx="111942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UF </a:t>
            </a:r>
            <a:r>
              <a:rPr lang="en-US" sz="1600" dirty="0" err="1">
                <a:solidFill>
                  <a:schemeClr val="accent2"/>
                </a:solidFill>
                <a:latin typeface="Franklin Gothic Book" panose="020B0503020102020204" pitchFamily="34" charset="0"/>
              </a:rPr>
              <a:t>IntCRIT</a:t>
            </a:r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 &amp; </a:t>
            </a:r>
            <a:r>
              <a:rPr lang="en-US" sz="1600" dirty="0" err="1">
                <a:solidFill>
                  <a:schemeClr val="accent2"/>
                </a:solidFill>
                <a:latin typeface="Franklin Gothic Book" panose="020B0503020102020204" pitchFamily="34" charset="0"/>
              </a:rPr>
              <a:t>IntCOMM</a:t>
            </a:r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 Attitudes and Beliefs Survey</a:t>
            </a:r>
            <a:endParaRPr lang="en-US" sz="1600" dirty="0">
              <a:solidFill>
                <a:srgbClr val="F37021"/>
              </a:solidFill>
              <a:latin typeface="Franklin Gothic Book" panose="020B0503020102020204" pitchFamily="34" charset="0"/>
              <a:ea typeface="Gentona SemiBold" charset="0"/>
              <a:cs typeface="Gentona SemiBold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84111" y="4188993"/>
            <a:ext cx="576344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7. I actively learn about different cultural norms. </a:t>
            </a:r>
          </a:p>
        </p:txBody>
      </p:sp>
      <p:sp>
        <p:nvSpPr>
          <p:cNvPr id="5" name="Rectangle 4"/>
          <p:cNvSpPr/>
          <p:nvPr/>
        </p:nvSpPr>
        <p:spPr>
          <a:xfrm>
            <a:off x="5984111" y="3514043"/>
            <a:ext cx="5859038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12. I am able to recognize how members of other cultures make decisions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84111" y="1633693"/>
            <a:ext cx="5737300" cy="78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/>
              <a:t>11. Knowing about other cultural beliefs is important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DengXian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326" y="1388546"/>
            <a:ext cx="4485232" cy="4653025"/>
          </a:xfrm>
          <a:prstGeom prst="rect">
            <a:avLst/>
          </a:prstGeom>
        </p:spPr>
      </p:pic>
      <p:sp>
        <p:nvSpPr>
          <p:cNvPr id="18" name="Down Arrow 17"/>
          <p:cNvSpPr/>
          <p:nvPr/>
        </p:nvSpPr>
        <p:spPr>
          <a:xfrm>
            <a:off x="3105457" y="2778257"/>
            <a:ext cx="226177" cy="58358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1724860" y="2925716"/>
            <a:ext cx="226177" cy="58358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4470625" y="3243379"/>
            <a:ext cx="226177" cy="58358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984110" y="3125347"/>
            <a:ext cx="5737301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DengXian"/>
                <a:cs typeface="Times New Roman" panose="02020603050405020304" pitchFamily="18" charset="0"/>
              </a:rPr>
              <a:t>9. I can recognize how different cultures solve problems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5048263" y="2025631"/>
            <a:ext cx="113658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38B52"/>
                </a:solidFill>
              </a:rPr>
              <a:t>HIGHEST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4907906" y="3722678"/>
            <a:ext cx="138372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38B52"/>
                </a:solidFill>
              </a:rPr>
              <a:t>LOWEST      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011336" y="2129593"/>
            <a:ext cx="5708993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/>
              <a:t>5. Knowing about other cultural norms and beliefs is important to me</a:t>
            </a:r>
          </a:p>
        </p:txBody>
      </p:sp>
    </p:spTree>
    <p:extLst>
      <p:ext uri="{BB962C8B-B14F-4D97-AF65-F5344CB8AC3E}">
        <p14:creationId xmlns:p14="http://schemas.microsoft.com/office/powerpoint/2010/main" val="367343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  <p:bldP spid="11" grpId="0"/>
      <p:bldP spid="18" grpId="0" animBg="1"/>
      <p:bldP spid="19" grpId="0" animBg="1"/>
      <p:bldP spid="20" grpId="0" animBg="1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" y="6268911"/>
            <a:ext cx="12192000" cy="5890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0771" y="56476"/>
            <a:ext cx="78504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spc="340" dirty="0">
                <a:solidFill>
                  <a:srgbClr val="0021A5"/>
                </a:solidFill>
                <a:latin typeface="Gentona SemiBold" charset="0"/>
                <a:ea typeface="Gentona SemiBold" charset="0"/>
                <a:cs typeface="Gentona SemiBold" charset="0"/>
              </a:rPr>
              <a:t>SURVEY RESULTS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6522" y="660956"/>
            <a:ext cx="63436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37021"/>
                </a:solidFill>
                <a:latin typeface="Gentona SemiBold" charset="0"/>
                <a:ea typeface="Gentona SemiBold" charset="0"/>
                <a:cs typeface="Gentona SemiBold" charset="0"/>
              </a:rPr>
              <a:t>Results by Item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32758" y="1198590"/>
            <a:ext cx="4505093" cy="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8244" y="6394178"/>
            <a:ext cx="111942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UF </a:t>
            </a:r>
            <a:r>
              <a:rPr lang="en-US" sz="1600" dirty="0" err="1">
                <a:solidFill>
                  <a:schemeClr val="accent2"/>
                </a:solidFill>
                <a:latin typeface="Franklin Gothic Book" panose="020B0503020102020204" pitchFamily="34" charset="0"/>
              </a:rPr>
              <a:t>IntCRIT</a:t>
            </a:r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 &amp; </a:t>
            </a:r>
            <a:r>
              <a:rPr lang="en-US" sz="1600" dirty="0" err="1">
                <a:solidFill>
                  <a:schemeClr val="accent2"/>
                </a:solidFill>
                <a:latin typeface="Franklin Gothic Book" panose="020B0503020102020204" pitchFamily="34" charset="0"/>
              </a:rPr>
              <a:t>IntCOMM</a:t>
            </a:r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 Attitudes and Beliefs Survey</a:t>
            </a:r>
            <a:endParaRPr lang="en-US" sz="1600" dirty="0">
              <a:solidFill>
                <a:srgbClr val="F37021"/>
              </a:solidFill>
              <a:latin typeface="Franklin Gothic Book" panose="020B0503020102020204" pitchFamily="34" charset="0"/>
              <a:ea typeface="Gentona SemiBold" charset="0"/>
              <a:cs typeface="Gentona SemiBold" charset="0"/>
            </a:endParaRP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3187350655"/>
              </p:ext>
            </p:extLst>
          </p:nvPr>
        </p:nvGraphicFramePr>
        <p:xfrm>
          <a:off x="348342" y="1578031"/>
          <a:ext cx="5567437" cy="3963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6445823" y="2900065"/>
            <a:ext cx="55763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25. I can clearly articulate my point of view to members of other cultures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452484" y="3576693"/>
            <a:ext cx="5399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(24. I feel comfortable discussing international issues)</a:t>
            </a:r>
            <a:endParaRPr lang="en-US" i="1" dirty="0"/>
          </a:p>
        </p:txBody>
      </p:sp>
      <p:sp>
        <p:nvSpPr>
          <p:cNvPr id="11" name="Rectangle 10"/>
          <p:cNvSpPr/>
          <p:nvPr/>
        </p:nvSpPr>
        <p:spPr>
          <a:xfrm>
            <a:off x="6415823" y="4032686"/>
            <a:ext cx="5473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19. I often ask questions about culture to members of other cultures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415823" y="4754609"/>
            <a:ext cx="5436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(15. I am able to communicate effectively with members of other cultures)</a:t>
            </a:r>
            <a:endParaRPr lang="en-US" i="1" dirty="0"/>
          </a:p>
        </p:txBody>
      </p:sp>
      <p:sp>
        <p:nvSpPr>
          <p:cNvPr id="18" name="Down Arrow 17"/>
          <p:cNvSpPr/>
          <p:nvPr/>
        </p:nvSpPr>
        <p:spPr>
          <a:xfrm flipH="1">
            <a:off x="2575949" y="3362441"/>
            <a:ext cx="180221" cy="58358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flipH="1">
            <a:off x="3161563" y="3150167"/>
            <a:ext cx="180221" cy="58358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 flipH="1">
            <a:off x="5097895" y="2937002"/>
            <a:ext cx="180221" cy="583584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415822" y="5463011"/>
            <a:ext cx="54364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18. When working on a group project, I enjoy collaborating with students from other countries. 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498336" y="823882"/>
            <a:ext cx="5471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21. I appreciate members of other cultures teaching me about their culture</a:t>
            </a:r>
            <a:endParaRPr lang="en-US" dirty="0"/>
          </a:p>
        </p:txBody>
      </p:sp>
      <p:sp>
        <p:nvSpPr>
          <p:cNvPr id="25" name="Down Arrow 24"/>
          <p:cNvSpPr/>
          <p:nvPr/>
        </p:nvSpPr>
        <p:spPr>
          <a:xfrm flipH="1">
            <a:off x="3447718" y="1678398"/>
            <a:ext cx="180221" cy="583584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flipH="1">
            <a:off x="1159879" y="1452763"/>
            <a:ext cx="180221" cy="583584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 flipH="1">
            <a:off x="5430516" y="1970190"/>
            <a:ext cx="180221" cy="583584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452484" y="1559889"/>
            <a:ext cx="3955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20. I enjoy learning about other cultures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452484" y="2089959"/>
            <a:ext cx="4417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23. I appreciate differences between cultures</a:t>
            </a:r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6594167" y="2643342"/>
            <a:ext cx="4505093" cy="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 rot="16200000">
            <a:off x="5638668" y="1446904"/>
            <a:ext cx="113658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38B52"/>
                </a:solidFill>
              </a:rPr>
              <a:t>HIGHEST</a:t>
            </a:r>
          </a:p>
        </p:txBody>
      </p:sp>
      <p:sp>
        <p:nvSpPr>
          <p:cNvPr id="39" name="TextBox 38"/>
          <p:cNvSpPr txBox="1"/>
          <p:nvPr/>
        </p:nvSpPr>
        <p:spPr>
          <a:xfrm rot="16200000">
            <a:off x="5515098" y="4031124"/>
            <a:ext cx="138372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38B52"/>
                </a:solidFill>
              </a:rPr>
              <a:t>LOWEST       </a:t>
            </a:r>
          </a:p>
        </p:txBody>
      </p:sp>
    </p:spTree>
    <p:extLst>
      <p:ext uri="{BB962C8B-B14F-4D97-AF65-F5344CB8AC3E}">
        <p14:creationId xmlns:p14="http://schemas.microsoft.com/office/powerpoint/2010/main" val="275752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1" grpId="0"/>
      <p:bldP spid="16" grpId="0"/>
      <p:bldP spid="18" grpId="0" animBg="1"/>
      <p:bldP spid="20" grpId="0" animBg="1"/>
      <p:bldP spid="22" grpId="0" animBg="1"/>
      <p:bldP spid="23" grpId="0"/>
      <p:bldP spid="24" grpId="0"/>
      <p:bldP spid="25" grpId="0" animBg="1"/>
      <p:bldP spid="26" grpId="0" animBg="1"/>
      <p:bldP spid="27" grpId="0" animBg="1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" y="6268911"/>
            <a:ext cx="12192000" cy="5890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0771" y="56476"/>
            <a:ext cx="785045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spc="340" dirty="0">
                <a:solidFill>
                  <a:srgbClr val="0021A5"/>
                </a:solidFill>
                <a:latin typeface="Gentona SemiBold" charset="0"/>
                <a:ea typeface="Gentona SemiBold" charset="0"/>
                <a:cs typeface="Gentona SemiBold" charset="0"/>
              </a:rPr>
              <a:t>SURVEY RESULTS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6522" y="660956"/>
            <a:ext cx="63436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37021"/>
                </a:solidFill>
                <a:latin typeface="Gentona SemiBold" charset="0"/>
                <a:ea typeface="Gentona SemiBold" charset="0"/>
                <a:cs typeface="Gentona SemiBold" charset="0"/>
              </a:rPr>
              <a:t>Results by Sex &amp; Race/Ethnicity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32758" y="1198590"/>
            <a:ext cx="4505093" cy="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0856069" y="-55123"/>
            <a:ext cx="486383" cy="547992"/>
          </a:xfrm>
          <a:prstGeom prst="rect">
            <a:avLst/>
          </a:prstGeom>
          <a:solidFill>
            <a:srgbClr val="F370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5817" y="176621"/>
            <a:ext cx="294100" cy="1988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8244" y="6394178"/>
            <a:ext cx="111942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UF </a:t>
            </a:r>
            <a:r>
              <a:rPr lang="en-US" sz="1600" dirty="0" err="1">
                <a:solidFill>
                  <a:schemeClr val="accent2"/>
                </a:solidFill>
                <a:latin typeface="Franklin Gothic Book" panose="020B0503020102020204" pitchFamily="34" charset="0"/>
              </a:rPr>
              <a:t>IntCRIT</a:t>
            </a:r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 &amp; </a:t>
            </a:r>
            <a:r>
              <a:rPr lang="en-US" sz="1600" dirty="0" err="1">
                <a:solidFill>
                  <a:schemeClr val="accent2"/>
                </a:solidFill>
                <a:latin typeface="Franklin Gothic Book" panose="020B0503020102020204" pitchFamily="34" charset="0"/>
              </a:rPr>
              <a:t>IntCOMM</a:t>
            </a:r>
            <a:r>
              <a:rPr lang="en-US" sz="1600" dirty="0">
                <a:solidFill>
                  <a:schemeClr val="accent2"/>
                </a:solidFill>
                <a:latin typeface="Franklin Gothic Book" panose="020B0503020102020204" pitchFamily="34" charset="0"/>
              </a:rPr>
              <a:t> Attitudes and Beliefs Survey</a:t>
            </a:r>
            <a:endParaRPr lang="en-US" sz="1600" dirty="0">
              <a:solidFill>
                <a:srgbClr val="F37021"/>
              </a:solidFill>
              <a:latin typeface="Franklin Gothic Book" panose="020B0503020102020204" pitchFamily="34" charset="0"/>
              <a:ea typeface="Gentona SemiBold" charset="0"/>
              <a:cs typeface="Gentona SemiBold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10187" y="4545144"/>
            <a:ext cx="5501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19. I often ask questions about culture to members of other cultures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210187" y="3730554"/>
            <a:ext cx="5454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18. When working on a group project, I enjoy collaborating with students from other countries. 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6210187" y="2338728"/>
            <a:ext cx="3955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20. I enjoy learning about other cultures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210187" y="2869810"/>
            <a:ext cx="44172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23. I appreciate differences between cultures</a:t>
            </a:r>
            <a:endParaRPr lang="en-US" dirty="0"/>
          </a:p>
        </p:txBody>
      </p:sp>
      <p:cxnSp>
        <p:nvCxnSpPr>
          <p:cNvPr id="30" name="Straight Connector 29"/>
          <p:cNvCxnSpPr>
            <a:cxnSpLocks/>
          </p:cNvCxnSpPr>
          <p:nvPr/>
        </p:nvCxnSpPr>
        <p:spPr>
          <a:xfrm>
            <a:off x="6210187" y="3536342"/>
            <a:ext cx="5039730" cy="0"/>
          </a:xfrm>
          <a:prstGeom prst="line">
            <a:avLst/>
          </a:prstGeom>
          <a:ln w="12700">
            <a:solidFill>
              <a:srgbClr val="F37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/>
          <a:srcRect l="8771" t="40703" r="51178" b="8420"/>
          <a:stretch/>
        </p:blipFill>
        <p:spPr>
          <a:xfrm rot="486078">
            <a:off x="632784" y="1456228"/>
            <a:ext cx="1457661" cy="1438478"/>
          </a:xfrm>
          <a:prstGeom prst="rect">
            <a:avLst/>
          </a:prstGeom>
        </p:spPr>
      </p:pic>
      <p:pic>
        <p:nvPicPr>
          <p:cNvPr id="33" name="Picture 6" descr="https://internationalcenter.ufl.edu/system/files/5rewda7ogifoadc7-croppedyf2aj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t="28721" r="51856" b="11325"/>
          <a:stretch/>
        </p:blipFill>
        <p:spPr bwMode="auto">
          <a:xfrm rot="20970959">
            <a:off x="655271" y="2826378"/>
            <a:ext cx="1463360" cy="141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s://internationalcenter.ufl.edu/system/files/cvazquez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3" t="26790" r="28837" b="39879"/>
          <a:stretch/>
        </p:blipFill>
        <p:spPr bwMode="auto">
          <a:xfrm rot="503466" flipH="1">
            <a:off x="2929463" y="4380872"/>
            <a:ext cx="1819672" cy="159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/>
          <a:srcRect l="13207" t="29122" r="7926" b="4350"/>
          <a:stretch/>
        </p:blipFill>
        <p:spPr>
          <a:xfrm rot="20874349">
            <a:off x="727573" y="4420150"/>
            <a:ext cx="1334360" cy="154265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50" b="40663"/>
          <a:stretch/>
        </p:blipFill>
        <p:spPr>
          <a:xfrm>
            <a:off x="1941427" y="2093206"/>
            <a:ext cx="1560941" cy="1408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/>
          <a:srcRect l="12813" t="8495" r="14100" b="15512"/>
          <a:stretch/>
        </p:blipFill>
        <p:spPr>
          <a:xfrm rot="393172">
            <a:off x="1961131" y="3761559"/>
            <a:ext cx="1443114" cy="148176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01843" y="3113330"/>
            <a:ext cx="17389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2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Who?</a:t>
            </a:r>
          </a:p>
        </p:txBody>
      </p:sp>
    </p:spTree>
    <p:extLst>
      <p:ext uri="{BB962C8B-B14F-4D97-AF65-F5344CB8AC3E}">
        <p14:creationId xmlns:p14="http://schemas.microsoft.com/office/powerpoint/2010/main" val="194604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1244</Words>
  <Application>Microsoft Office PowerPoint</Application>
  <PresentationFormat>Widescreen</PresentationFormat>
  <Paragraphs>232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Abadi</vt:lpstr>
      <vt:lpstr>Arial</vt:lpstr>
      <vt:lpstr>Calibri</vt:lpstr>
      <vt:lpstr>Calibri Light</vt:lpstr>
      <vt:lpstr>Comic Sans MS</vt:lpstr>
      <vt:lpstr>Franklin Gothic Book</vt:lpstr>
      <vt:lpstr>Gentona Book</vt:lpstr>
      <vt:lpstr>Gentona SemiBold</vt:lpstr>
      <vt:lpstr>Times New Roman</vt:lpstr>
      <vt:lpstr>Tw Cen MT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Reframing Deficit Narratives</vt:lpstr>
      <vt:lpstr>How do we define excellence?</vt:lpstr>
      <vt:lpstr>PowerPoint Presentation</vt:lpstr>
      <vt:lpstr>Strength-based Learning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Rodriguez,Paloma</dc:creator>
  <cp:lastModifiedBy>Rodriguez,Paloma</cp:lastModifiedBy>
  <cp:revision>7</cp:revision>
  <dcterms:created xsi:type="dcterms:W3CDTF">2021-04-13T16:33:43Z</dcterms:created>
  <dcterms:modified xsi:type="dcterms:W3CDTF">2021-04-13T18:27:14Z</dcterms:modified>
</cp:coreProperties>
</file>