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Cabin"/>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abin-bold.fntdata"/><Relationship Id="rId14" Type="http://schemas.openxmlformats.org/officeDocument/2006/relationships/slide" Target="slides/slide9.xml"/><Relationship Id="rId36" Type="http://schemas.openxmlformats.org/officeDocument/2006/relationships/font" Target="fonts/Cabin-regular.fntdata"/><Relationship Id="rId17" Type="http://schemas.openxmlformats.org/officeDocument/2006/relationships/slide" Target="slides/slide12.xml"/><Relationship Id="rId39" Type="http://schemas.openxmlformats.org/officeDocument/2006/relationships/font" Target="fonts/Cabin-boldItalic.fntdata"/><Relationship Id="rId16" Type="http://schemas.openxmlformats.org/officeDocument/2006/relationships/slide" Target="slides/slide11.xml"/><Relationship Id="rId38" Type="http://schemas.openxmlformats.org/officeDocument/2006/relationships/font" Target="fonts/Cabin-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mahabali.me/educational-technology-2/pedagogy-of-care-covid-19-editio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liberatingstructures.com/design-elements/" TargetMode="External"/><Relationship Id="rId3" Type="http://schemas.openxmlformats.org/officeDocument/2006/relationships/hyperlink" Target="http://www.liberatingstructures.com/design-element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5f3ad21cad16615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5f3ad21cad16615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8b4dd02badc5b1d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8b4dd02badc5b1d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5f3ad21cad16615a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f3ad21cad16615a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8b4dd02badc5b1d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8b4dd02badc5b1d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d0859216f3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d0859216f3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8b4dd02badc5b1d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8b4dd02badc5b1d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8b4dd02badc5b1d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8b4dd02badc5b1d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8b4dd02badc5b1d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8b4dd02badc5b1d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5f3ad21cad16615a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f3ad21cad16615a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5f3ad21cad16615a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5f3ad21cad16615a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5f3ad21cad16615a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5f3ad21cad16615a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Ideas from my blogpost: </a:t>
            </a:r>
            <a:r>
              <a:rPr lang="en" sz="1200" u="sng">
                <a:solidFill>
                  <a:srgbClr val="0097A7"/>
                </a:solidFill>
                <a:hlinkClick r:id="rId2">
                  <a:extLst>
                    <a:ext uri="{A12FA001-AC4F-418D-AE19-62706E023703}">
                      <ahyp:hlinkClr val="tx"/>
                    </a:ext>
                  </a:extLst>
                </a:hlinkClick>
              </a:rPr>
              <a:t>https://blog.mahabali.me/educational-technology-2/pedagogy-of-care-covid-19-edition/</a:t>
            </a:r>
            <a:r>
              <a:rPr lang="en" sz="1200">
                <a:solidFill>
                  <a:srgbClr val="595959"/>
                </a:solidFill>
              </a:rPr>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d22eceba4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d22eceba4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7a08546f6359cd4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a08546f6359cd4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7a08546f6359cd4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7a08546f6359cd4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Liberating Structures are simple unconventional techniques to make people work together, generate ideas, solve problems, and have everyone’s voice heard. Liberating Structures are easy-to-learn and practice</a:t>
            </a:r>
            <a:r>
              <a:rPr lang="en">
                <a:solidFill>
                  <a:schemeClr val="dk1"/>
                </a:solidFill>
                <a:uFill>
                  <a:noFill/>
                </a:uFill>
                <a:hlinkClick r:id="rId2">
                  <a:extLst>
                    <a:ext uri="{A12FA001-AC4F-418D-AE19-62706E023703}">
                      <ahyp:hlinkClr val="tx"/>
                    </a:ext>
                  </a:extLst>
                </a:hlinkClick>
              </a:rPr>
              <a:t> </a:t>
            </a:r>
            <a:r>
              <a:rPr lang="en" u="sng">
                <a:solidFill>
                  <a:schemeClr val="accent5"/>
                </a:solidFill>
                <a:hlinkClick r:id="rId3">
                  <a:extLst>
                    <a:ext uri="{A12FA001-AC4F-418D-AE19-62706E023703}">
                      <ahyp:hlinkClr val="tx"/>
                    </a:ext>
                  </a:extLst>
                </a:hlinkClick>
              </a:rPr>
              <a:t>microstructures</a:t>
            </a:r>
            <a:r>
              <a:rPr lang="en">
                <a:solidFill>
                  <a:schemeClr val="dk1"/>
                </a:solidFill>
              </a:rPr>
              <a:t> that enhance relational coordination and trust, tap into collective intelligence, stimulate creativity. Some of the key elements teachers need to address in online education, are to create spaces where students can develop a sense of belonging and trust that they are not judged. These Liberating Structures address these two key elements, because they allow for lively participation in groups where everyone is included and can unleash their ideas.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7a08546f6359cd4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round take 9-10 minutes. </a:t>
            </a:r>
            <a:endParaRPr/>
          </a:p>
        </p:txBody>
      </p:sp>
      <p:sp>
        <p:nvSpPr>
          <p:cNvPr id="268" name="Google Shape;268;g7a08546f6359cd4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8b4dd02badc5b1d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8b4dd02badc5b1d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8b4dd02badc5b1d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8b4dd02badc5b1d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5f3ad21cad16615a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5f3ad21cad16615a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5f3ad21cad16615a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5f3ad21cad16615a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5f3ad21cad16615a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5f3ad21cad16615a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5f3ad21cad16615a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5f3ad21cad16615a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5f3ad21cad16615a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5f3ad21cad16615a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5f3ad21cad16615a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5f3ad21cad16615a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5f3ad21cad16615a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f3ad21cad16615a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5f3ad21cad16615a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f3ad21cad16615a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5f3ad21cad16615a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f3ad21cad16615a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5f3ad21cad16615a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f3ad21cad16615a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5f3ad21cad16615a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f3ad21cad16615a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8b4dd02badc5b1d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8b4dd02badc5b1d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5f3ad21cad16615a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f3ad21cad16615a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2">
            <a:alphaModFix/>
          </a:blip>
          <a:srcRect b="17061" l="0" r="0" t="12900"/>
          <a:stretch/>
        </p:blipFill>
        <p:spPr>
          <a:xfrm rot="7235816">
            <a:off x="5335153" y="47642"/>
            <a:ext cx="379494" cy="336442"/>
          </a:xfrm>
          <a:prstGeom prst="rect">
            <a:avLst/>
          </a:prstGeom>
          <a:noFill/>
          <a:ln>
            <a:noFill/>
          </a:ln>
        </p:spPr>
      </p:pic>
      <p:pic>
        <p:nvPicPr>
          <p:cNvPr id="14" name="Google Shape;14;p2"/>
          <p:cNvPicPr preferRelativeResize="0"/>
          <p:nvPr/>
        </p:nvPicPr>
        <p:blipFill rotWithShape="1">
          <a:blip r:embed="rId2">
            <a:alphaModFix/>
          </a:blip>
          <a:srcRect b="17061" l="0" r="0" t="12900"/>
          <a:stretch/>
        </p:blipFill>
        <p:spPr>
          <a:xfrm rot="7235816">
            <a:off x="2439553" y="47642"/>
            <a:ext cx="379494" cy="336442"/>
          </a:xfrm>
          <a:prstGeom prst="rect">
            <a:avLst/>
          </a:prstGeom>
          <a:noFill/>
          <a:ln>
            <a:noFill/>
          </a:ln>
        </p:spPr>
      </p:pic>
      <p:grpSp>
        <p:nvGrpSpPr>
          <p:cNvPr id="15" name="Google Shape;15;p2"/>
          <p:cNvGrpSpPr/>
          <p:nvPr/>
        </p:nvGrpSpPr>
        <p:grpSpPr>
          <a:xfrm>
            <a:off x="8740251" y="1363750"/>
            <a:ext cx="534848" cy="3140825"/>
            <a:chOff x="8740251" y="1363750"/>
            <a:chExt cx="534848" cy="3140825"/>
          </a:xfrm>
        </p:grpSpPr>
        <p:pic>
          <p:nvPicPr>
            <p:cNvPr id="16" name="Google Shape;16;p2"/>
            <p:cNvPicPr preferRelativeResize="0"/>
            <p:nvPr/>
          </p:nvPicPr>
          <p:blipFill rotWithShape="1">
            <a:blip r:embed="rId3">
              <a:alphaModFix/>
            </a:blip>
            <a:srcRect b="9340" l="0" r="0" t="10415"/>
            <a:stretch/>
          </p:blipFill>
          <p:spPr>
            <a:xfrm rot="-2150929">
              <a:off x="8806191" y="2012993"/>
              <a:ext cx="346795" cy="325488"/>
            </a:xfrm>
            <a:prstGeom prst="ellipse">
              <a:avLst/>
            </a:prstGeom>
            <a:noFill/>
            <a:ln>
              <a:noFill/>
            </a:ln>
          </p:spPr>
        </p:pic>
        <p:pic>
          <p:nvPicPr>
            <p:cNvPr id="17" name="Google Shape;17;p2"/>
            <p:cNvPicPr preferRelativeResize="0"/>
            <p:nvPr/>
          </p:nvPicPr>
          <p:blipFill rotWithShape="1">
            <a:blip r:embed="rId2">
              <a:alphaModFix/>
            </a:blip>
            <a:srcRect b="17061" l="0" r="0" t="12900"/>
            <a:stretch/>
          </p:blipFill>
          <p:spPr>
            <a:xfrm rot="1835816">
              <a:off x="8817928" y="3394305"/>
              <a:ext cx="379494" cy="336442"/>
            </a:xfrm>
            <a:prstGeom prst="rect">
              <a:avLst/>
            </a:prstGeom>
            <a:noFill/>
            <a:ln>
              <a:noFill/>
            </a:ln>
          </p:spPr>
        </p:pic>
        <p:pic>
          <p:nvPicPr>
            <p:cNvPr id="18" name="Google Shape;18;p2"/>
            <p:cNvPicPr preferRelativeResize="0"/>
            <p:nvPr/>
          </p:nvPicPr>
          <p:blipFill rotWithShape="1">
            <a:blip r:embed="rId4">
              <a:alphaModFix/>
            </a:blip>
            <a:srcRect b="6807" l="0" r="65993" t="69266"/>
            <a:stretch/>
          </p:blipFill>
          <p:spPr>
            <a:xfrm rot="10800000">
              <a:off x="8805874" y="4250775"/>
              <a:ext cx="270551" cy="253800"/>
            </a:xfrm>
            <a:prstGeom prst="rect">
              <a:avLst/>
            </a:prstGeom>
            <a:noFill/>
            <a:ln>
              <a:noFill/>
            </a:ln>
          </p:spPr>
        </p:pic>
        <p:pic>
          <p:nvPicPr>
            <p:cNvPr id="19" name="Google Shape;19;p2"/>
            <p:cNvPicPr preferRelativeResize="0"/>
            <p:nvPr/>
          </p:nvPicPr>
          <p:blipFill rotWithShape="1">
            <a:blip r:embed="rId4">
              <a:alphaModFix/>
            </a:blip>
            <a:srcRect b="4246" l="34963" r="32591" t="73258"/>
            <a:stretch/>
          </p:blipFill>
          <p:spPr>
            <a:xfrm rot="190299">
              <a:off x="8862907" y="2949383"/>
              <a:ext cx="233157" cy="186788"/>
            </a:xfrm>
            <a:prstGeom prst="ellipse">
              <a:avLst/>
            </a:prstGeom>
            <a:noFill/>
            <a:ln>
              <a:noFill/>
            </a:ln>
          </p:spPr>
        </p:pic>
        <p:pic>
          <p:nvPicPr>
            <p:cNvPr id="20" name="Google Shape;20;p2"/>
            <p:cNvPicPr preferRelativeResize="0"/>
            <p:nvPr/>
          </p:nvPicPr>
          <p:blipFill rotWithShape="1">
            <a:blip r:embed="rId4">
              <a:alphaModFix/>
            </a:blip>
            <a:srcRect b="6807" l="0" r="65993" t="69266"/>
            <a:stretch/>
          </p:blipFill>
          <p:spPr>
            <a:xfrm rot="10800000">
              <a:off x="8899362" y="1363750"/>
              <a:ext cx="270551" cy="253800"/>
            </a:xfrm>
            <a:prstGeom prst="rect">
              <a:avLst/>
            </a:prstGeom>
            <a:noFill/>
            <a:ln>
              <a:noFill/>
            </a:ln>
          </p:spPr>
        </p:pic>
      </p:grpSp>
      <p:pic>
        <p:nvPicPr>
          <p:cNvPr id="21" name="Google Shape;21;p2"/>
          <p:cNvPicPr preferRelativeResize="0"/>
          <p:nvPr/>
        </p:nvPicPr>
        <p:blipFill rotWithShape="1">
          <a:blip r:embed="rId4">
            <a:alphaModFix/>
          </a:blip>
          <a:srcRect b="4246" l="34963" r="32591" t="73258"/>
          <a:stretch/>
        </p:blipFill>
        <p:spPr>
          <a:xfrm rot="219570">
            <a:off x="77681" y="4580408"/>
            <a:ext cx="451220" cy="416937"/>
          </a:xfrm>
          <a:prstGeom prst="ellipse">
            <a:avLst/>
          </a:prstGeom>
          <a:noFill/>
          <a:ln>
            <a:noFill/>
          </a:ln>
        </p:spPr>
      </p:pic>
      <p:pic>
        <p:nvPicPr>
          <p:cNvPr id="22" name="Google Shape;22;p2"/>
          <p:cNvPicPr preferRelativeResize="0"/>
          <p:nvPr/>
        </p:nvPicPr>
        <p:blipFill rotWithShape="1">
          <a:blip r:embed="rId2">
            <a:alphaModFix/>
          </a:blip>
          <a:srcRect b="17061" l="0" r="0" t="12900"/>
          <a:stretch/>
        </p:blipFill>
        <p:spPr>
          <a:xfrm rot="2058810">
            <a:off x="8308200" y="-37501"/>
            <a:ext cx="667523" cy="623350"/>
          </a:xfrm>
          <a:prstGeom prst="rect">
            <a:avLst/>
          </a:prstGeom>
          <a:noFill/>
          <a:ln>
            <a:noFill/>
          </a:ln>
        </p:spPr>
      </p:pic>
      <p:pic>
        <p:nvPicPr>
          <p:cNvPr id="23" name="Google Shape;23;p2"/>
          <p:cNvPicPr preferRelativeResize="0"/>
          <p:nvPr/>
        </p:nvPicPr>
        <p:blipFill rotWithShape="1">
          <a:blip r:embed="rId3">
            <a:alphaModFix/>
          </a:blip>
          <a:srcRect b="9340" l="0" r="0" t="10415"/>
          <a:stretch/>
        </p:blipFill>
        <p:spPr>
          <a:xfrm rot="-2151570">
            <a:off x="60855" y="18826"/>
            <a:ext cx="571365" cy="536292"/>
          </a:xfrm>
          <a:prstGeom prst="rect">
            <a:avLst/>
          </a:prstGeom>
          <a:noFill/>
          <a:ln>
            <a:noFill/>
          </a:ln>
        </p:spPr>
      </p:pic>
      <p:pic>
        <p:nvPicPr>
          <p:cNvPr id="24" name="Google Shape;24;p2"/>
          <p:cNvPicPr preferRelativeResize="0"/>
          <p:nvPr/>
        </p:nvPicPr>
        <p:blipFill rotWithShape="1">
          <a:blip r:embed="rId5">
            <a:alphaModFix/>
          </a:blip>
          <a:srcRect b="9333" l="0" r="0" t="12106"/>
          <a:stretch/>
        </p:blipFill>
        <p:spPr>
          <a:xfrm rot="-4660592">
            <a:off x="8608766" y="4650577"/>
            <a:ext cx="394518" cy="413249"/>
          </a:xfrm>
          <a:prstGeom prst="rect">
            <a:avLst/>
          </a:prstGeom>
          <a:noFill/>
          <a:ln>
            <a:noFill/>
          </a:ln>
        </p:spPr>
      </p:pic>
      <p:sp>
        <p:nvSpPr>
          <p:cNvPr id="25" name="Google Shape;25;p2"/>
          <p:cNvSpPr/>
          <p:nvPr/>
        </p:nvSpPr>
        <p:spPr>
          <a:xfrm>
            <a:off x="311700" y="483275"/>
            <a:ext cx="8520600" cy="4388400"/>
          </a:xfrm>
          <a:prstGeom prst="roundRect">
            <a:avLst>
              <a:gd fmla="val 16667"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 name="Google Shape;26;p2"/>
          <p:cNvPicPr preferRelativeResize="0"/>
          <p:nvPr/>
        </p:nvPicPr>
        <p:blipFill rotWithShape="1">
          <a:blip r:embed="rId4">
            <a:alphaModFix/>
          </a:blip>
          <a:srcRect b="6807" l="0" r="65993" t="69266"/>
          <a:stretch/>
        </p:blipFill>
        <p:spPr>
          <a:xfrm rot="10800000">
            <a:off x="44449" y="559475"/>
            <a:ext cx="270551" cy="253800"/>
          </a:xfrm>
          <a:prstGeom prst="rect">
            <a:avLst/>
          </a:prstGeom>
          <a:noFill/>
          <a:ln>
            <a:noFill/>
          </a:ln>
        </p:spPr>
      </p:pic>
      <p:pic>
        <p:nvPicPr>
          <p:cNvPr id="27" name="Google Shape;27;p2"/>
          <p:cNvPicPr preferRelativeResize="0"/>
          <p:nvPr/>
        </p:nvPicPr>
        <p:blipFill rotWithShape="1">
          <a:blip r:embed="rId4">
            <a:alphaModFix/>
          </a:blip>
          <a:srcRect b="4246" l="34963" r="32591" t="73258"/>
          <a:stretch/>
        </p:blipFill>
        <p:spPr>
          <a:xfrm rot="220392">
            <a:off x="8722672" y="511039"/>
            <a:ext cx="365250" cy="337573"/>
          </a:xfrm>
          <a:prstGeom prst="ellipse">
            <a:avLst/>
          </a:prstGeom>
          <a:noFill/>
          <a:ln>
            <a:noFill/>
          </a:ln>
        </p:spPr>
      </p:pic>
      <p:pic>
        <p:nvPicPr>
          <p:cNvPr id="28" name="Google Shape;28;p2"/>
          <p:cNvPicPr preferRelativeResize="0"/>
          <p:nvPr/>
        </p:nvPicPr>
        <p:blipFill rotWithShape="1">
          <a:blip r:embed="rId3">
            <a:alphaModFix/>
          </a:blip>
          <a:srcRect b="9340" l="0" r="0" t="10415"/>
          <a:stretch/>
        </p:blipFill>
        <p:spPr>
          <a:xfrm rot="3249071">
            <a:off x="3842690" y="25031"/>
            <a:ext cx="346795" cy="325488"/>
          </a:xfrm>
          <a:prstGeom prst="ellipse">
            <a:avLst/>
          </a:prstGeom>
          <a:noFill/>
          <a:ln>
            <a:noFill/>
          </a:ln>
        </p:spPr>
      </p:pic>
      <p:pic>
        <p:nvPicPr>
          <p:cNvPr id="29" name="Google Shape;29;p2"/>
          <p:cNvPicPr preferRelativeResize="0"/>
          <p:nvPr/>
        </p:nvPicPr>
        <p:blipFill rotWithShape="1">
          <a:blip r:embed="rId4">
            <a:alphaModFix/>
          </a:blip>
          <a:srcRect b="6807" l="0" r="65993" t="69266"/>
          <a:stretch/>
        </p:blipFill>
        <p:spPr>
          <a:xfrm rot="-5400000">
            <a:off x="1678875" y="22437"/>
            <a:ext cx="270551" cy="253800"/>
          </a:xfrm>
          <a:prstGeom prst="rect">
            <a:avLst/>
          </a:prstGeom>
          <a:noFill/>
          <a:ln>
            <a:noFill/>
          </a:ln>
        </p:spPr>
      </p:pic>
      <p:pic>
        <p:nvPicPr>
          <p:cNvPr id="30" name="Google Shape;30;p2"/>
          <p:cNvPicPr preferRelativeResize="0"/>
          <p:nvPr/>
        </p:nvPicPr>
        <p:blipFill rotWithShape="1">
          <a:blip r:embed="rId4">
            <a:alphaModFix/>
          </a:blip>
          <a:srcRect b="4246" l="34963" r="32591" t="73258"/>
          <a:stretch/>
        </p:blipFill>
        <p:spPr>
          <a:xfrm rot="5590299">
            <a:off x="3337269" y="170479"/>
            <a:ext cx="233157" cy="186788"/>
          </a:xfrm>
          <a:prstGeom prst="ellipse">
            <a:avLst/>
          </a:prstGeom>
          <a:noFill/>
          <a:ln>
            <a:noFill/>
          </a:ln>
        </p:spPr>
      </p:pic>
      <p:pic>
        <p:nvPicPr>
          <p:cNvPr id="31" name="Google Shape;31;p2"/>
          <p:cNvPicPr preferRelativeResize="0"/>
          <p:nvPr/>
        </p:nvPicPr>
        <p:blipFill rotWithShape="1">
          <a:blip r:embed="rId4">
            <a:alphaModFix/>
          </a:blip>
          <a:srcRect b="6807" l="0" r="65993" t="69266"/>
          <a:stretch/>
        </p:blipFill>
        <p:spPr>
          <a:xfrm rot="-5400000">
            <a:off x="4642100" y="115925"/>
            <a:ext cx="270551" cy="253800"/>
          </a:xfrm>
          <a:prstGeom prst="rect">
            <a:avLst/>
          </a:prstGeom>
          <a:noFill/>
          <a:ln>
            <a:noFill/>
          </a:ln>
        </p:spPr>
      </p:pic>
      <p:pic>
        <p:nvPicPr>
          <p:cNvPr id="32" name="Google Shape;32;p2"/>
          <p:cNvPicPr preferRelativeResize="0"/>
          <p:nvPr/>
        </p:nvPicPr>
        <p:blipFill rotWithShape="1">
          <a:blip r:embed="rId4">
            <a:alphaModFix/>
          </a:blip>
          <a:srcRect b="4246" l="34963" r="32591" t="73258"/>
          <a:stretch/>
        </p:blipFill>
        <p:spPr>
          <a:xfrm rot="5590299">
            <a:off x="6232869" y="170479"/>
            <a:ext cx="233157" cy="186788"/>
          </a:xfrm>
          <a:prstGeom prst="ellipse">
            <a:avLst/>
          </a:prstGeom>
          <a:noFill/>
          <a:ln>
            <a:noFill/>
          </a:ln>
        </p:spPr>
      </p:pic>
      <p:pic>
        <p:nvPicPr>
          <p:cNvPr id="33" name="Google Shape;33;p2"/>
          <p:cNvPicPr preferRelativeResize="0"/>
          <p:nvPr/>
        </p:nvPicPr>
        <p:blipFill rotWithShape="1">
          <a:blip r:embed="rId5">
            <a:alphaModFix/>
          </a:blip>
          <a:srcRect b="9333" l="0" r="0" t="12106"/>
          <a:stretch/>
        </p:blipFill>
        <p:spPr>
          <a:xfrm rot="-4660592">
            <a:off x="6551366" y="2377"/>
            <a:ext cx="394518" cy="413249"/>
          </a:xfrm>
          <a:prstGeom prst="rect">
            <a:avLst/>
          </a:prstGeom>
          <a:noFill/>
          <a:ln>
            <a:noFill/>
          </a:ln>
        </p:spPr>
      </p:pic>
      <p:pic>
        <p:nvPicPr>
          <p:cNvPr id="34" name="Google Shape;34;p2"/>
          <p:cNvPicPr preferRelativeResize="0"/>
          <p:nvPr/>
        </p:nvPicPr>
        <p:blipFill rotWithShape="1">
          <a:blip r:embed="rId4">
            <a:alphaModFix/>
          </a:blip>
          <a:srcRect b="6807" l="0" r="65993" t="69266"/>
          <a:stretch/>
        </p:blipFill>
        <p:spPr>
          <a:xfrm rot="-5400000">
            <a:off x="7487975" y="147287"/>
            <a:ext cx="270551" cy="253800"/>
          </a:xfrm>
          <a:prstGeom prst="rect">
            <a:avLst/>
          </a:prstGeom>
          <a:noFill/>
          <a:ln>
            <a:noFill/>
          </a:ln>
        </p:spPr>
      </p:pic>
      <p:pic>
        <p:nvPicPr>
          <p:cNvPr id="35" name="Google Shape;35;p2"/>
          <p:cNvPicPr preferRelativeResize="0"/>
          <p:nvPr/>
        </p:nvPicPr>
        <p:blipFill rotWithShape="1">
          <a:blip r:embed="rId4">
            <a:alphaModFix/>
          </a:blip>
          <a:srcRect b="4246" l="34963" r="32591" t="73258"/>
          <a:stretch/>
        </p:blipFill>
        <p:spPr>
          <a:xfrm rot="5590299">
            <a:off x="1091469" y="149429"/>
            <a:ext cx="233157" cy="186788"/>
          </a:xfrm>
          <a:prstGeom prst="ellipse">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2" name="Shape 92"/>
        <p:cNvGrpSpPr/>
        <p:nvPr/>
      </p:nvGrpSpPr>
      <p:grpSpPr>
        <a:xfrm>
          <a:off x="0" y="0"/>
          <a:ext cx="0" cy="0"/>
          <a:chOff x="0" y="0"/>
          <a:chExt cx="0" cy="0"/>
        </a:xfrm>
      </p:grpSpPr>
      <p:sp>
        <p:nvSpPr>
          <p:cNvPr id="93" name="Google Shape;9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4" name="Google Shape;94;p11"/>
          <p:cNvSpPr txBox="1"/>
          <p:nvPr>
            <p:ph idx="1" type="body"/>
          </p:nvPr>
        </p:nvSpPr>
        <p:spPr>
          <a:xfrm>
            <a:off x="311700" y="3152225"/>
            <a:ext cx="8520600" cy="1300800"/>
          </a:xfrm>
          <a:prstGeom prst="rect">
            <a:avLst/>
          </a:prstGeom>
          <a:noFill/>
          <a:ln>
            <a:noFill/>
          </a:ln>
        </p:spPr>
        <p:txBody>
          <a:bodyPr anchorCtr="0" anchor="ctr"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5" name="Google Shape;95;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p1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rmAutofit/>
          </a:bodyPr>
          <a:lstStyle>
            <a:lvl1pPr lvl="0" marR="0" rtl="0" algn="l">
              <a:lnSpc>
                <a:spcPct val="90000"/>
              </a:lnSpc>
              <a:spcBef>
                <a:spcPts val="0"/>
              </a:spcBef>
              <a:spcAft>
                <a:spcPts val="0"/>
              </a:spcAft>
              <a:buClr>
                <a:schemeClr val="dk1"/>
              </a:buClr>
              <a:buSzPts val="3300"/>
              <a:buFont typeface="Cabin"/>
              <a:buNone/>
              <a:defRPr b="0" i="0" sz="3300" u="none" cap="none" strike="noStrike">
                <a:solidFill>
                  <a:schemeClr val="dk1"/>
                </a:solidFill>
                <a:latin typeface="Cabin"/>
                <a:ea typeface="Cabin"/>
                <a:cs typeface="Cabin"/>
                <a:sym typeface="Cabin"/>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00" name="Google Shape;100;p13"/>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bin"/>
                <a:ea typeface="Cabin"/>
                <a:cs typeface="Cabin"/>
                <a:sym typeface="Cabin"/>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bin"/>
                <a:ea typeface="Cabin"/>
                <a:cs typeface="Cabin"/>
                <a:sym typeface="Cabin"/>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bin"/>
                <a:ea typeface="Cabin"/>
                <a:cs typeface="Cabin"/>
                <a:sym typeface="Cabin"/>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bin"/>
                <a:ea typeface="Cabin"/>
                <a:cs typeface="Cabin"/>
                <a:sym typeface="Cabin"/>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bin"/>
                <a:ea typeface="Cabin"/>
                <a:cs typeface="Cabin"/>
                <a:sym typeface="Cabin"/>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bin"/>
                <a:ea typeface="Cabin"/>
                <a:cs typeface="Cabin"/>
                <a:sym typeface="Cabin"/>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bin"/>
                <a:ea typeface="Cabin"/>
                <a:cs typeface="Cabin"/>
                <a:sym typeface="Cabin"/>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bin"/>
                <a:ea typeface="Cabin"/>
                <a:cs typeface="Cabin"/>
                <a:sym typeface="Cabin"/>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bin"/>
                <a:ea typeface="Cabin"/>
                <a:cs typeface="Cabin"/>
                <a:sym typeface="Cabin"/>
              </a:defRPr>
            </a:lvl9pPr>
          </a:lstStyle>
          <a:p/>
        </p:txBody>
      </p:sp>
      <p:sp>
        <p:nvSpPr>
          <p:cNvPr id="101" name="Google Shape;101;p1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bin"/>
                <a:ea typeface="Cabin"/>
                <a:cs typeface="Cabin"/>
                <a:sym typeface="Cabin"/>
              </a:defRPr>
            </a:lvl1pPr>
            <a:lvl2pPr lvl="1"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9pPr>
          </a:lstStyle>
          <a:p/>
        </p:txBody>
      </p:sp>
      <p:sp>
        <p:nvSpPr>
          <p:cNvPr id="102" name="Google Shape;102;p1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bin"/>
                <a:ea typeface="Cabin"/>
                <a:cs typeface="Cabin"/>
                <a:sym typeface="Cabin"/>
              </a:defRPr>
            </a:lvl1pPr>
            <a:lvl2pPr lvl="1"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SzPts val="1100"/>
              <a:buNone/>
              <a:defRPr b="0" i="0" sz="1400" u="none" cap="none" strike="noStrike">
                <a:solidFill>
                  <a:schemeClr val="dk1"/>
                </a:solidFill>
                <a:latin typeface="Cabin"/>
                <a:ea typeface="Cabin"/>
                <a:cs typeface="Cabin"/>
                <a:sym typeface="Cabin"/>
              </a:defRPr>
            </a:lvl9pPr>
          </a:lstStyle>
          <a:p/>
        </p:txBody>
      </p:sp>
      <p:sp>
        <p:nvSpPr>
          <p:cNvPr id="103" name="Google Shape;103;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bin"/>
                <a:ea typeface="Cabin"/>
                <a:cs typeface="Cabin"/>
                <a:sym typeface="Cabin"/>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bin"/>
                <a:ea typeface="Cabin"/>
                <a:cs typeface="Cabin"/>
                <a:sym typeface="Cabin"/>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bin"/>
                <a:ea typeface="Cabin"/>
                <a:cs typeface="Cabin"/>
                <a:sym typeface="Cabin"/>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bin"/>
                <a:ea typeface="Cabin"/>
                <a:cs typeface="Cabin"/>
                <a:sym typeface="Cabin"/>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bin"/>
                <a:ea typeface="Cabin"/>
                <a:cs typeface="Cabin"/>
                <a:sym typeface="Cabin"/>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bin"/>
                <a:ea typeface="Cabin"/>
                <a:cs typeface="Cabin"/>
                <a:sym typeface="Cabin"/>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bin"/>
                <a:ea typeface="Cabin"/>
                <a:cs typeface="Cabin"/>
                <a:sym typeface="Cabin"/>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bin"/>
                <a:ea typeface="Cabin"/>
                <a:cs typeface="Cabin"/>
                <a:sym typeface="Cabin"/>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8" name="Google Shape;38;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9" name="Google Shape;39;p3"/>
          <p:cNvPicPr preferRelativeResize="0"/>
          <p:nvPr/>
        </p:nvPicPr>
        <p:blipFill rotWithShape="1">
          <a:blip r:embed="rId2">
            <a:alphaModFix/>
          </a:blip>
          <a:srcRect b="17061" l="0" r="0" t="12900"/>
          <a:stretch/>
        </p:blipFill>
        <p:spPr>
          <a:xfrm rot="7235816">
            <a:off x="5335153" y="47642"/>
            <a:ext cx="379494" cy="336442"/>
          </a:xfrm>
          <a:prstGeom prst="rect">
            <a:avLst/>
          </a:prstGeom>
          <a:noFill/>
          <a:ln>
            <a:noFill/>
          </a:ln>
        </p:spPr>
      </p:pic>
      <p:pic>
        <p:nvPicPr>
          <p:cNvPr id="40" name="Google Shape;40;p3"/>
          <p:cNvPicPr preferRelativeResize="0"/>
          <p:nvPr/>
        </p:nvPicPr>
        <p:blipFill rotWithShape="1">
          <a:blip r:embed="rId2">
            <a:alphaModFix/>
          </a:blip>
          <a:srcRect b="17061" l="0" r="0" t="12900"/>
          <a:stretch/>
        </p:blipFill>
        <p:spPr>
          <a:xfrm rot="7235816">
            <a:off x="2439553" y="47642"/>
            <a:ext cx="379494" cy="336442"/>
          </a:xfrm>
          <a:prstGeom prst="rect">
            <a:avLst/>
          </a:prstGeom>
          <a:noFill/>
          <a:ln>
            <a:noFill/>
          </a:ln>
        </p:spPr>
      </p:pic>
      <p:grpSp>
        <p:nvGrpSpPr>
          <p:cNvPr id="41" name="Google Shape;41;p3"/>
          <p:cNvGrpSpPr/>
          <p:nvPr/>
        </p:nvGrpSpPr>
        <p:grpSpPr>
          <a:xfrm>
            <a:off x="8740251" y="1363750"/>
            <a:ext cx="534848" cy="3140825"/>
            <a:chOff x="8740251" y="1363750"/>
            <a:chExt cx="534848" cy="3140825"/>
          </a:xfrm>
        </p:grpSpPr>
        <p:pic>
          <p:nvPicPr>
            <p:cNvPr id="42" name="Google Shape;42;p3"/>
            <p:cNvPicPr preferRelativeResize="0"/>
            <p:nvPr/>
          </p:nvPicPr>
          <p:blipFill rotWithShape="1">
            <a:blip r:embed="rId3">
              <a:alphaModFix/>
            </a:blip>
            <a:srcRect b="9340" l="0" r="0" t="10415"/>
            <a:stretch/>
          </p:blipFill>
          <p:spPr>
            <a:xfrm rot="-2150929">
              <a:off x="8806191" y="2012993"/>
              <a:ext cx="346795" cy="325488"/>
            </a:xfrm>
            <a:prstGeom prst="ellipse">
              <a:avLst/>
            </a:prstGeom>
            <a:noFill/>
            <a:ln>
              <a:noFill/>
            </a:ln>
          </p:spPr>
        </p:pic>
        <p:pic>
          <p:nvPicPr>
            <p:cNvPr id="43" name="Google Shape;43;p3"/>
            <p:cNvPicPr preferRelativeResize="0"/>
            <p:nvPr/>
          </p:nvPicPr>
          <p:blipFill rotWithShape="1">
            <a:blip r:embed="rId2">
              <a:alphaModFix/>
            </a:blip>
            <a:srcRect b="17061" l="0" r="0" t="12900"/>
            <a:stretch/>
          </p:blipFill>
          <p:spPr>
            <a:xfrm rot="1835816">
              <a:off x="8817928" y="3394305"/>
              <a:ext cx="379494" cy="336442"/>
            </a:xfrm>
            <a:prstGeom prst="rect">
              <a:avLst/>
            </a:prstGeom>
            <a:noFill/>
            <a:ln>
              <a:noFill/>
            </a:ln>
          </p:spPr>
        </p:pic>
        <p:pic>
          <p:nvPicPr>
            <p:cNvPr id="44" name="Google Shape;44;p3"/>
            <p:cNvPicPr preferRelativeResize="0"/>
            <p:nvPr/>
          </p:nvPicPr>
          <p:blipFill rotWithShape="1">
            <a:blip r:embed="rId4">
              <a:alphaModFix/>
            </a:blip>
            <a:srcRect b="6807" l="0" r="65993" t="69266"/>
            <a:stretch/>
          </p:blipFill>
          <p:spPr>
            <a:xfrm rot="10800000">
              <a:off x="8805874" y="4250775"/>
              <a:ext cx="270551" cy="253800"/>
            </a:xfrm>
            <a:prstGeom prst="rect">
              <a:avLst/>
            </a:prstGeom>
            <a:noFill/>
            <a:ln>
              <a:noFill/>
            </a:ln>
          </p:spPr>
        </p:pic>
        <p:pic>
          <p:nvPicPr>
            <p:cNvPr id="45" name="Google Shape;45;p3"/>
            <p:cNvPicPr preferRelativeResize="0"/>
            <p:nvPr/>
          </p:nvPicPr>
          <p:blipFill rotWithShape="1">
            <a:blip r:embed="rId4">
              <a:alphaModFix/>
            </a:blip>
            <a:srcRect b="4246" l="34963" r="32591" t="73258"/>
            <a:stretch/>
          </p:blipFill>
          <p:spPr>
            <a:xfrm rot="190299">
              <a:off x="8862907" y="2949383"/>
              <a:ext cx="233157" cy="186788"/>
            </a:xfrm>
            <a:prstGeom prst="ellipse">
              <a:avLst/>
            </a:prstGeom>
            <a:noFill/>
            <a:ln>
              <a:noFill/>
            </a:ln>
          </p:spPr>
        </p:pic>
        <p:pic>
          <p:nvPicPr>
            <p:cNvPr id="46" name="Google Shape;46;p3"/>
            <p:cNvPicPr preferRelativeResize="0"/>
            <p:nvPr/>
          </p:nvPicPr>
          <p:blipFill rotWithShape="1">
            <a:blip r:embed="rId4">
              <a:alphaModFix/>
            </a:blip>
            <a:srcRect b="6807" l="0" r="65993" t="69266"/>
            <a:stretch/>
          </p:blipFill>
          <p:spPr>
            <a:xfrm rot="10800000">
              <a:off x="8899362" y="1363750"/>
              <a:ext cx="270551" cy="253800"/>
            </a:xfrm>
            <a:prstGeom prst="rect">
              <a:avLst/>
            </a:prstGeom>
            <a:noFill/>
            <a:ln>
              <a:noFill/>
            </a:ln>
          </p:spPr>
        </p:pic>
      </p:grpSp>
      <p:pic>
        <p:nvPicPr>
          <p:cNvPr id="47" name="Google Shape;47;p3"/>
          <p:cNvPicPr preferRelativeResize="0"/>
          <p:nvPr/>
        </p:nvPicPr>
        <p:blipFill rotWithShape="1">
          <a:blip r:embed="rId4">
            <a:alphaModFix/>
          </a:blip>
          <a:srcRect b="4246" l="34963" r="32591" t="73258"/>
          <a:stretch/>
        </p:blipFill>
        <p:spPr>
          <a:xfrm rot="219570">
            <a:off x="77681" y="4580408"/>
            <a:ext cx="451220" cy="416937"/>
          </a:xfrm>
          <a:prstGeom prst="ellipse">
            <a:avLst/>
          </a:prstGeom>
          <a:noFill/>
          <a:ln>
            <a:noFill/>
          </a:ln>
        </p:spPr>
      </p:pic>
      <p:pic>
        <p:nvPicPr>
          <p:cNvPr id="48" name="Google Shape;48;p3"/>
          <p:cNvPicPr preferRelativeResize="0"/>
          <p:nvPr/>
        </p:nvPicPr>
        <p:blipFill rotWithShape="1">
          <a:blip r:embed="rId2">
            <a:alphaModFix/>
          </a:blip>
          <a:srcRect b="17061" l="0" r="0" t="12900"/>
          <a:stretch/>
        </p:blipFill>
        <p:spPr>
          <a:xfrm rot="2058810">
            <a:off x="8308200" y="-37501"/>
            <a:ext cx="667523" cy="623350"/>
          </a:xfrm>
          <a:prstGeom prst="rect">
            <a:avLst/>
          </a:prstGeom>
          <a:noFill/>
          <a:ln>
            <a:noFill/>
          </a:ln>
        </p:spPr>
      </p:pic>
      <p:pic>
        <p:nvPicPr>
          <p:cNvPr id="49" name="Google Shape;49;p3"/>
          <p:cNvPicPr preferRelativeResize="0"/>
          <p:nvPr/>
        </p:nvPicPr>
        <p:blipFill rotWithShape="1">
          <a:blip r:embed="rId3">
            <a:alphaModFix/>
          </a:blip>
          <a:srcRect b="9340" l="0" r="0" t="10415"/>
          <a:stretch/>
        </p:blipFill>
        <p:spPr>
          <a:xfrm rot="-2151570">
            <a:off x="60855" y="18826"/>
            <a:ext cx="571365" cy="536292"/>
          </a:xfrm>
          <a:prstGeom prst="rect">
            <a:avLst/>
          </a:prstGeom>
          <a:noFill/>
          <a:ln>
            <a:noFill/>
          </a:ln>
        </p:spPr>
      </p:pic>
      <p:pic>
        <p:nvPicPr>
          <p:cNvPr id="50" name="Google Shape;50;p3"/>
          <p:cNvPicPr preferRelativeResize="0"/>
          <p:nvPr/>
        </p:nvPicPr>
        <p:blipFill rotWithShape="1">
          <a:blip r:embed="rId5">
            <a:alphaModFix/>
          </a:blip>
          <a:srcRect b="9333" l="0" r="0" t="12106"/>
          <a:stretch/>
        </p:blipFill>
        <p:spPr>
          <a:xfrm rot="-4660592">
            <a:off x="8608766" y="4650577"/>
            <a:ext cx="394518" cy="413249"/>
          </a:xfrm>
          <a:prstGeom prst="rect">
            <a:avLst/>
          </a:prstGeom>
          <a:noFill/>
          <a:ln>
            <a:noFill/>
          </a:ln>
        </p:spPr>
      </p:pic>
      <p:sp>
        <p:nvSpPr>
          <p:cNvPr id="51" name="Google Shape;51;p3"/>
          <p:cNvSpPr/>
          <p:nvPr/>
        </p:nvSpPr>
        <p:spPr>
          <a:xfrm>
            <a:off x="311700" y="483275"/>
            <a:ext cx="8520600" cy="4388400"/>
          </a:xfrm>
          <a:prstGeom prst="roundRect">
            <a:avLst>
              <a:gd fmla="val 16667"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 name="Google Shape;52;p3"/>
          <p:cNvPicPr preferRelativeResize="0"/>
          <p:nvPr/>
        </p:nvPicPr>
        <p:blipFill rotWithShape="1">
          <a:blip r:embed="rId4">
            <a:alphaModFix/>
          </a:blip>
          <a:srcRect b="6807" l="0" r="65993" t="69266"/>
          <a:stretch/>
        </p:blipFill>
        <p:spPr>
          <a:xfrm rot="10800000">
            <a:off x="44449" y="559475"/>
            <a:ext cx="270551" cy="253800"/>
          </a:xfrm>
          <a:prstGeom prst="rect">
            <a:avLst/>
          </a:prstGeom>
          <a:noFill/>
          <a:ln>
            <a:noFill/>
          </a:ln>
        </p:spPr>
      </p:pic>
      <p:pic>
        <p:nvPicPr>
          <p:cNvPr id="53" name="Google Shape;53;p3"/>
          <p:cNvPicPr preferRelativeResize="0"/>
          <p:nvPr/>
        </p:nvPicPr>
        <p:blipFill rotWithShape="1">
          <a:blip r:embed="rId4">
            <a:alphaModFix/>
          </a:blip>
          <a:srcRect b="4246" l="34963" r="32591" t="73258"/>
          <a:stretch/>
        </p:blipFill>
        <p:spPr>
          <a:xfrm rot="220392">
            <a:off x="8722672" y="511039"/>
            <a:ext cx="365250" cy="337573"/>
          </a:xfrm>
          <a:prstGeom prst="ellipse">
            <a:avLst/>
          </a:prstGeom>
          <a:noFill/>
          <a:ln>
            <a:noFill/>
          </a:ln>
        </p:spPr>
      </p:pic>
      <p:pic>
        <p:nvPicPr>
          <p:cNvPr id="54" name="Google Shape;54;p3"/>
          <p:cNvPicPr preferRelativeResize="0"/>
          <p:nvPr/>
        </p:nvPicPr>
        <p:blipFill rotWithShape="1">
          <a:blip r:embed="rId3">
            <a:alphaModFix/>
          </a:blip>
          <a:srcRect b="9340" l="0" r="0" t="10415"/>
          <a:stretch/>
        </p:blipFill>
        <p:spPr>
          <a:xfrm rot="3249071">
            <a:off x="3842690" y="25031"/>
            <a:ext cx="346795" cy="325488"/>
          </a:xfrm>
          <a:prstGeom prst="ellipse">
            <a:avLst/>
          </a:prstGeom>
          <a:noFill/>
          <a:ln>
            <a:noFill/>
          </a:ln>
        </p:spPr>
      </p:pic>
      <p:pic>
        <p:nvPicPr>
          <p:cNvPr id="55" name="Google Shape;55;p3"/>
          <p:cNvPicPr preferRelativeResize="0"/>
          <p:nvPr/>
        </p:nvPicPr>
        <p:blipFill rotWithShape="1">
          <a:blip r:embed="rId4">
            <a:alphaModFix/>
          </a:blip>
          <a:srcRect b="6807" l="0" r="65993" t="69266"/>
          <a:stretch/>
        </p:blipFill>
        <p:spPr>
          <a:xfrm rot="-5400000">
            <a:off x="1678875" y="22437"/>
            <a:ext cx="270551" cy="253800"/>
          </a:xfrm>
          <a:prstGeom prst="rect">
            <a:avLst/>
          </a:prstGeom>
          <a:noFill/>
          <a:ln>
            <a:noFill/>
          </a:ln>
        </p:spPr>
      </p:pic>
      <p:pic>
        <p:nvPicPr>
          <p:cNvPr id="56" name="Google Shape;56;p3"/>
          <p:cNvPicPr preferRelativeResize="0"/>
          <p:nvPr/>
        </p:nvPicPr>
        <p:blipFill rotWithShape="1">
          <a:blip r:embed="rId4">
            <a:alphaModFix/>
          </a:blip>
          <a:srcRect b="4246" l="34963" r="32591" t="73258"/>
          <a:stretch/>
        </p:blipFill>
        <p:spPr>
          <a:xfrm rot="5590299">
            <a:off x="3337269" y="170479"/>
            <a:ext cx="233157" cy="186788"/>
          </a:xfrm>
          <a:prstGeom prst="ellipse">
            <a:avLst/>
          </a:prstGeom>
          <a:noFill/>
          <a:ln>
            <a:noFill/>
          </a:ln>
        </p:spPr>
      </p:pic>
      <p:pic>
        <p:nvPicPr>
          <p:cNvPr id="57" name="Google Shape;57;p3"/>
          <p:cNvPicPr preferRelativeResize="0"/>
          <p:nvPr/>
        </p:nvPicPr>
        <p:blipFill rotWithShape="1">
          <a:blip r:embed="rId4">
            <a:alphaModFix/>
          </a:blip>
          <a:srcRect b="6807" l="0" r="65993" t="69266"/>
          <a:stretch/>
        </p:blipFill>
        <p:spPr>
          <a:xfrm rot="-5400000">
            <a:off x="4642100" y="115925"/>
            <a:ext cx="270551" cy="253800"/>
          </a:xfrm>
          <a:prstGeom prst="rect">
            <a:avLst/>
          </a:prstGeom>
          <a:noFill/>
          <a:ln>
            <a:noFill/>
          </a:ln>
        </p:spPr>
      </p:pic>
      <p:pic>
        <p:nvPicPr>
          <p:cNvPr id="58" name="Google Shape;58;p3"/>
          <p:cNvPicPr preferRelativeResize="0"/>
          <p:nvPr/>
        </p:nvPicPr>
        <p:blipFill rotWithShape="1">
          <a:blip r:embed="rId4">
            <a:alphaModFix/>
          </a:blip>
          <a:srcRect b="4246" l="34963" r="32591" t="73258"/>
          <a:stretch/>
        </p:blipFill>
        <p:spPr>
          <a:xfrm rot="5590299">
            <a:off x="6232869" y="170479"/>
            <a:ext cx="233157" cy="186788"/>
          </a:xfrm>
          <a:prstGeom prst="ellipse">
            <a:avLst/>
          </a:prstGeom>
          <a:noFill/>
          <a:ln>
            <a:noFill/>
          </a:ln>
        </p:spPr>
      </p:pic>
      <p:pic>
        <p:nvPicPr>
          <p:cNvPr id="59" name="Google Shape;59;p3"/>
          <p:cNvPicPr preferRelativeResize="0"/>
          <p:nvPr/>
        </p:nvPicPr>
        <p:blipFill rotWithShape="1">
          <a:blip r:embed="rId5">
            <a:alphaModFix/>
          </a:blip>
          <a:srcRect b="9333" l="0" r="0" t="12106"/>
          <a:stretch/>
        </p:blipFill>
        <p:spPr>
          <a:xfrm rot="-4660592">
            <a:off x="6551366" y="2377"/>
            <a:ext cx="394518" cy="413249"/>
          </a:xfrm>
          <a:prstGeom prst="rect">
            <a:avLst/>
          </a:prstGeom>
          <a:noFill/>
          <a:ln>
            <a:noFill/>
          </a:ln>
        </p:spPr>
      </p:pic>
      <p:pic>
        <p:nvPicPr>
          <p:cNvPr id="60" name="Google Shape;60;p3"/>
          <p:cNvPicPr preferRelativeResize="0"/>
          <p:nvPr/>
        </p:nvPicPr>
        <p:blipFill rotWithShape="1">
          <a:blip r:embed="rId4">
            <a:alphaModFix/>
          </a:blip>
          <a:srcRect b="6807" l="0" r="65993" t="69266"/>
          <a:stretch/>
        </p:blipFill>
        <p:spPr>
          <a:xfrm rot="-5400000">
            <a:off x="7487975" y="147287"/>
            <a:ext cx="270551" cy="253800"/>
          </a:xfrm>
          <a:prstGeom prst="rect">
            <a:avLst/>
          </a:prstGeom>
          <a:noFill/>
          <a:ln>
            <a:noFill/>
          </a:ln>
        </p:spPr>
      </p:pic>
      <p:pic>
        <p:nvPicPr>
          <p:cNvPr id="61" name="Google Shape;61;p3"/>
          <p:cNvPicPr preferRelativeResize="0"/>
          <p:nvPr/>
        </p:nvPicPr>
        <p:blipFill rotWithShape="1">
          <a:blip r:embed="rId4">
            <a:alphaModFix/>
          </a:blip>
          <a:srcRect b="4246" l="34963" r="32591" t="73258"/>
          <a:stretch/>
        </p:blipFill>
        <p:spPr>
          <a:xfrm rot="5590299">
            <a:off x="1091469" y="149429"/>
            <a:ext cx="233157" cy="186788"/>
          </a:xfrm>
          <a:prstGeom prst="ellipse">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 name="Shape 62"/>
        <p:cNvGrpSpPr/>
        <p:nvPr/>
      </p:nvGrpSpPr>
      <p:grpSpPr>
        <a:xfrm>
          <a:off x="0" y="0"/>
          <a:ext cx="0" cy="0"/>
          <a:chOff x="0" y="0"/>
          <a:chExt cx="0" cy="0"/>
        </a:xfrm>
      </p:grpSpPr>
      <p:pic>
        <p:nvPicPr>
          <p:cNvPr id="63" name="Google Shape;63;p4"/>
          <p:cNvPicPr preferRelativeResize="0"/>
          <p:nvPr/>
        </p:nvPicPr>
        <p:blipFill rotWithShape="1">
          <a:blip r:embed="rId2">
            <a:alphaModFix/>
          </a:blip>
          <a:srcRect b="17061" l="0" r="0" t="12900"/>
          <a:stretch/>
        </p:blipFill>
        <p:spPr>
          <a:xfrm rot="2058810">
            <a:off x="117600" y="4386249"/>
            <a:ext cx="667523" cy="623350"/>
          </a:xfrm>
          <a:prstGeom prst="rect">
            <a:avLst/>
          </a:prstGeom>
          <a:noFill/>
          <a:ln>
            <a:noFill/>
          </a:ln>
        </p:spPr>
      </p:pic>
      <p:sp>
        <p:nvSpPr>
          <p:cNvPr id="64" name="Google Shape;64;p4"/>
          <p:cNvSpPr txBox="1"/>
          <p:nvPr>
            <p:ph type="title"/>
          </p:nvPr>
        </p:nvSpPr>
        <p:spPr>
          <a:xfrm>
            <a:off x="368625" y="432725"/>
            <a:ext cx="8045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4"/>
          <p:cNvSpPr txBox="1"/>
          <p:nvPr>
            <p:ph idx="1" type="body"/>
          </p:nvPr>
        </p:nvSpPr>
        <p:spPr>
          <a:xfrm>
            <a:off x="368625" y="361500"/>
            <a:ext cx="8520600" cy="4436700"/>
          </a:xfrm>
          <a:prstGeom prst="rect">
            <a:avLst/>
          </a:prstGeom>
          <a:noFill/>
          <a:ln>
            <a:noFill/>
          </a:ln>
        </p:spPr>
        <p:txBody>
          <a:bodyPr anchorCtr="0" anchor="ctr" bIns="91425" lIns="91425" spcFirstLastPara="1" rIns="91425" wrap="square" tIns="91425">
            <a:noAutofit/>
          </a:bodyPr>
          <a:lstStyle>
            <a:lvl1pPr indent="-355600" lvl="0" marL="457200" rtl="0">
              <a:spcBef>
                <a:spcPts val="0"/>
              </a:spcBef>
              <a:spcAft>
                <a:spcPts val="0"/>
              </a:spcAft>
              <a:buSzPts val="2000"/>
              <a:buChar char="●"/>
              <a:defRPr sz="20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6" name="Google Shape;66;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7" name="Google Shape;67;p4"/>
          <p:cNvPicPr preferRelativeResize="0"/>
          <p:nvPr/>
        </p:nvPicPr>
        <p:blipFill rotWithShape="1">
          <a:blip r:embed="rId2">
            <a:alphaModFix/>
          </a:blip>
          <a:srcRect b="17061" l="0" r="0" t="12900"/>
          <a:stretch/>
        </p:blipFill>
        <p:spPr>
          <a:xfrm rot="2058810">
            <a:off x="8413038" y="-626"/>
            <a:ext cx="667523" cy="6233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5"/>
          <p:cNvSpPr txBox="1"/>
          <p:nvPr>
            <p:ph type="title"/>
          </p:nvPr>
        </p:nvSpPr>
        <p:spPr>
          <a:xfrm>
            <a:off x="311700" y="10177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5"/>
          <p:cNvSpPr txBox="1"/>
          <p:nvPr>
            <p:ph idx="1" type="body"/>
          </p:nvPr>
        </p:nvSpPr>
        <p:spPr>
          <a:xfrm>
            <a:off x="311700" y="1152475"/>
            <a:ext cx="39999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1" name="Google Shape;7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6"/>
          <p:cNvSpPr txBox="1"/>
          <p:nvPr>
            <p:ph type="title"/>
          </p:nvPr>
        </p:nvSpPr>
        <p:spPr>
          <a:xfrm>
            <a:off x="311700" y="10177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7"/>
          <p:cNvSpPr txBox="1"/>
          <p:nvPr>
            <p:ph idx="1" type="body"/>
          </p:nvPr>
        </p:nvSpPr>
        <p:spPr>
          <a:xfrm>
            <a:off x="311700" y="1389600"/>
            <a:ext cx="2808000" cy="3179400"/>
          </a:xfrm>
          <a:prstGeom prst="rect">
            <a:avLst/>
          </a:prstGeom>
          <a:noFill/>
          <a:ln>
            <a:noFill/>
          </a:ln>
        </p:spPr>
        <p:txBody>
          <a:bodyPr anchorCtr="0" anchor="ctr"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0" name="Shape 80"/>
        <p:cNvGrpSpPr/>
        <p:nvPr/>
      </p:nvGrpSpPr>
      <p:grpSpPr>
        <a:xfrm>
          <a:off x="0" y="0"/>
          <a:ext cx="0" cy="0"/>
          <a:chOff x="0" y="0"/>
          <a:chExt cx="0" cy="0"/>
        </a:xfrm>
      </p:grpSpPr>
      <p:sp>
        <p:nvSpPr>
          <p:cNvPr id="81" name="Google Shape;81;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6" name="Google Shape;86;p9"/>
          <p:cNvSpPr txBox="1"/>
          <p:nvPr>
            <p:ph idx="1" type="subTitle"/>
          </p:nvPr>
        </p:nvSpPr>
        <p:spPr>
          <a:xfrm>
            <a:off x="265500" y="2803075"/>
            <a:ext cx="4045200" cy="1235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7" name="Google Shape;87;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8" name="Google Shape;8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9" name="Shape 89"/>
        <p:cNvGrpSpPr/>
        <p:nvPr/>
      </p:nvGrpSpPr>
      <p:grpSpPr>
        <a:xfrm>
          <a:off x="0" y="0"/>
          <a:ext cx="0" cy="0"/>
          <a:chOff x="0" y="0"/>
          <a:chExt cx="0" cy="0"/>
        </a:xfrm>
      </p:grpSpPr>
      <p:sp>
        <p:nvSpPr>
          <p:cNvPr id="90" name="Google Shape;90;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400"/>
              <a:buNone/>
              <a:defRPr/>
            </a:lvl1pPr>
          </a:lstStyle>
          <a:p/>
        </p:txBody>
      </p:sp>
      <p:sp>
        <p:nvSpPr>
          <p:cNvPr id="91" name="Google Shape;91;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hyperlink" Target="https://onehe.org/equity-unboun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hyperlink" Target="https://unsplash.com/photos/AZMmUy2qL6A"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hyperlink" Target="https://unsplash.com/photos/NivelNhOl9Q"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jpg"/><Relationship Id="rId4" Type="http://schemas.openxmlformats.org/officeDocument/2006/relationships/hyperlink" Target="https://www.timeshighereducation.com/campus/do-unto-students-they-would-have-done-the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hyperlink" Target="https://blog.mahabali.me/educational-technology-2/pedagogy-of-care-covid-19-edi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jpg"/><Relationship Id="rId4" Type="http://schemas.openxmlformats.org/officeDocument/2006/relationships/hyperlink" Target="https://unsplash.com/photos/Y-joaXX7XCQ"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www.liberatingstructures.com" TargetMode="External"/><Relationship Id="rId4" Type="http://schemas.openxmlformats.org/officeDocument/2006/relationships/hyperlink" Target="https://virtual-liberating-structures.gdes.app/" TargetMode="External"/><Relationship Id="rId5"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elearnmag.acm.org/featured.cfm?aid=333117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pixabay.com/users/openclipart-vectors-30363/?utm_source=link-attribution&amp;utm_medium=referral&amp;utm_campaign=image&amp;utm_content=2026061" TargetMode="External"/><Relationship Id="rId4" Type="http://schemas.openxmlformats.org/officeDocument/2006/relationships/hyperlink" Target="https://pixabay.com/?utm_source=link-attribution&amp;utm_medium=referral&amp;utm_campaign=image&amp;utm_content=2026061" TargetMode="External"/><Relationship Id="rId5"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hyperlink" Target="https://pixabay.com/photos/horses-kiss-play-affection-3747374/"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bit.ly/interfacebali" TargetMode="External"/><Relationship Id="rId4" Type="http://schemas.openxmlformats.org/officeDocument/2006/relationships/hyperlink" Target="mailto:bali@aucegypt.edu" TargetMode="External"/><Relationship Id="rId9" Type="http://schemas.openxmlformats.org/officeDocument/2006/relationships/image" Target="../media/image26.jpg"/><Relationship Id="rId5" Type="http://schemas.openxmlformats.org/officeDocument/2006/relationships/hyperlink" Target="http://bit.ly/balikeynotes" TargetMode="External"/><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unsplash.com/@hirmin?utm_source=unsplash&amp;utm_medium=referral&amp;utm_content=creditCopyText" TargetMode="External"/><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bit.ly/interfacebali" TargetMode="Externa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unsplash.com/@elijahdhiett?utm_source=unsplash&amp;utm_medium=referral&amp;utm_content=creditCopyText" TargetMode="External"/><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hyperlink" Target="https://pixabay.com/photos/hand-gift-bouquet-congratulation-1549399/"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hyperlink" Target="https://pixabay.com/illustrations/painting-imagination-fantasy-hand-482032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hyperlink" Target="https://pixabay.com/photos/sunset-beach-silhouettes-jump-570881/"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4"/>
          <p:cNvSpPr txBox="1"/>
          <p:nvPr>
            <p:ph type="ctrTitle"/>
          </p:nvPr>
        </p:nvSpPr>
        <p:spPr>
          <a:xfrm>
            <a:off x="311708" y="2873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000">
                <a:solidFill>
                  <a:srgbClr val="222222"/>
                </a:solidFill>
                <a:highlight>
                  <a:srgbClr val="FFFFFF"/>
                </a:highlight>
              </a:rPr>
              <a:t>Fostering Collaboration via  </a:t>
            </a:r>
            <a:endParaRPr sz="4000">
              <a:solidFill>
                <a:srgbClr val="222222"/>
              </a:solidFill>
              <a:highlight>
                <a:srgbClr val="FFFFFF"/>
              </a:highlight>
            </a:endParaRPr>
          </a:p>
          <a:p>
            <a:pPr indent="0" lvl="0" marL="0" rtl="0" algn="ctr">
              <a:spcBef>
                <a:spcPts val="0"/>
              </a:spcBef>
              <a:spcAft>
                <a:spcPts val="0"/>
              </a:spcAft>
              <a:buNone/>
            </a:pPr>
            <a:r>
              <a:rPr lang="en" sz="4000">
                <a:solidFill>
                  <a:srgbClr val="222222"/>
                </a:solidFill>
                <a:highlight>
                  <a:srgbClr val="FFFFFF"/>
                </a:highlight>
              </a:rPr>
              <a:t>Building Community</a:t>
            </a:r>
            <a:endParaRPr sz="8100"/>
          </a:p>
        </p:txBody>
      </p:sp>
      <p:sp>
        <p:nvSpPr>
          <p:cNvPr id="109" name="Google Shape;109;p14"/>
          <p:cNvSpPr txBox="1"/>
          <p:nvPr>
            <p:ph idx="1" type="subTitle"/>
          </p:nvPr>
        </p:nvSpPr>
        <p:spPr>
          <a:xfrm>
            <a:off x="144225" y="3894600"/>
            <a:ext cx="8520600" cy="54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100"/>
              <a:t>Interface </a:t>
            </a:r>
            <a:r>
              <a:rPr lang="en" sz="2100"/>
              <a:t>Keynote, April 14, 2021</a:t>
            </a:r>
            <a:endParaRPr sz="2100"/>
          </a:p>
        </p:txBody>
      </p:sp>
      <p:sp>
        <p:nvSpPr>
          <p:cNvPr id="110" name="Google Shape;110;p14"/>
          <p:cNvSpPr txBox="1"/>
          <p:nvPr/>
        </p:nvSpPr>
        <p:spPr>
          <a:xfrm>
            <a:off x="296625" y="2640450"/>
            <a:ext cx="85206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rgbClr val="595959"/>
                </a:solidFill>
              </a:rPr>
              <a:t>Maha Bali, PhD     @bali_maha</a:t>
            </a:r>
            <a:endParaRPr sz="2800">
              <a:solidFill>
                <a:srgbClr val="595959"/>
              </a:solidFill>
            </a:endParaRPr>
          </a:p>
          <a:p>
            <a:pPr indent="0" lvl="0" marL="0" rtl="0" algn="ctr">
              <a:spcBef>
                <a:spcPts val="0"/>
              </a:spcBef>
              <a:spcAft>
                <a:spcPts val="0"/>
              </a:spcAft>
              <a:buNone/>
            </a:pPr>
            <a:r>
              <a:rPr lang="en" sz="2000">
                <a:solidFill>
                  <a:srgbClr val="595959"/>
                </a:solidFill>
              </a:rPr>
              <a:t>Center for Learning &amp; Teaching, American University in Cairo,</a:t>
            </a:r>
            <a:r>
              <a:rPr lang="en" sz="2800">
                <a:solidFill>
                  <a:srgbClr val="595959"/>
                </a:solidFill>
              </a:rPr>
              <a:t> </a:t>
            </a:r>
            <a:endParaRPr sz="2800">
              <a:solidFill>
                <a:srgbClr val="595959"/>
              </a:solidFill>
            </a:endParaRPr>
          </a:p>
          <a:p>
            <a:pPr indent="0" lvl="0" marL="0" rtl="0" algn="ctr">
              <a:spcBef>
                <a:spcPts val="0"/>
              </a:spcBef>
              <a:spcAft>
                <a:spcPts val="0"/>
              </a:spcAft>
              <a:buNone/>
            </a:pPr>
            <a:r>
              <a:rPr lang="en" sz="2000">
                <a:solidFill>
                  <a:srgbClr val="595959"/>
                </a:solidFill>
              </a:rPr>
              <a:t>Virtually Connecting &amp; Equity Unbound</a:t>
            </a:r>
            <a:endParaRPr sz="2000">
              <a:solidFill>
                <a:srgbClr val="595959"/>
              </a:solidFill>
            </a:endParaRPr>
          </a:p>
        </p:txBody>
      </p:sp>
      <p:pic>
        <p:nvPicPr>
          <p:cNvPr id="111" name="Google Shape;111;p14"/>
          <p:cNvPicPr preferRelativeResize="0"/>
          <p:nvPr/>
        </p:nvPicPr>
        <p:blipFill>
          <a:blip r:embed="rId3">
            <a:alphaModFix/>
          </a:blip>
          <a:stretch>
            <a:fillRect/>
          </a:stretch>
        </p:blipFill>
        <p:spPr>
          <a:xfrm>
            <a:off x="4631700" y="2724150"/>
            <a:ext cx="385350" cy="385350"/>
          </a:xfrm>
          <a:prstGeom prst="rect">
            <a:avLst/>
          </a:prstGeom>
          <a:noFill/>
          <a:ln>
            <a:noFill/>
          </a:ln>
        </p:spPr>
      </p:pic>
      <p:pic>
        <p:nvPicPr>
          <p:cNvPr id="112" name="Google Shape;112;p14"/>
          <p:cNvPicPr preferRelativeResize="0"/>
          <p:nvPr/>
        </p:nvPicPr>
        <p:blipFill>
          <a:blip r:embed="rId4">
            <a:alphaModFix/>
          </a:blip>
          <a:stretch>
            <a:fillRect/>
          </a:stretch>
        </p:blipFill>
        <p:spPr>
          <a:xfrm>
            <a:off x="3912520" y="4445100"/>
            <a:ext cx="1124605" cy="393600"/>
          </a:xfrm>
          <a:prstGeom prst="rect">
            <a:avLst/>
          </a:prstGeom>
          <a:noFill/>
          <a:ln>
            <a:noFill/>
          </a:ln>
        </p:spPr>
      </p:pic>
      <p:sp>
        <p:nvSpPr>
          <p:cNvPr id="113" name="Google Shape;113;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14" name="Google Shape;114;p14"/>
          <p:cNvSpPr txBox="1"/>
          <p:nvPr/>
        </p:nvSpPr>
        <p:spPr>
          <a:xfrm>
            <a:off x="5464975" y="4370275"/>
            <a:ext cx="2893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t>Slide deck co-designed w my daughter H.Fouad</a:t>
            </a:r>
            <a:endParaRPr i="1"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3"/>
          <p:cNvSpPr txBox="1"/>
          <p:nvPr/>
        </p:nvSpPr>
        <p:spPr>
          <a:xfrm>
            <a:off x="1725000" y="4820275"/>
            <a:ext cx="584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Image from: </a:t>
            </a:r>
            <a:r>
              <a:rPr lang="en" sz="1000"/>
              <a:t>https://pixabay.com/photos/hand-reach-out-show-twig-blueberry-212810/</a:t>
            </a:r>
            <a:endParaRPr sz="1000"/>
          </a:p>
        </p:txBody>
      </p:sp>
      <p:sp>
        <p:nvSpPr>
          <p:cNvPr id="182" name="Google Shape;182;p23"/>
          <p:cNvSpPr txBox="1"/>
          <p:nvPr>
            <p:ph type="title"/>
          </p:nvPr>
        </p:nvSpPr>
        <p:spPr>
          <a:xfrm>
            <a:off x="811200" y="3443663"/>
            <a:ext cx="7521600" cy="135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One thing students really need these days is...</a:t>
            </a:r>
            <a:endParaRPr/>
          </a:p>
        </p:txBody>
      </p:sp>
      <p:pic>
        <p:nvPicPr>
          <p:cNvPr descr="hand holding a plant with a black fruit budding (Blueberry)" id="183" name="Google Shape;183;p23" title="hands with plant"/>
          <p:cNvPicPr preferRelativeResize="0"/>
          <p:nvPr/>
        </p:nvPicPr>
        <p:blipFill>
          <a:blip r:embed="rId3">
            <a:alphaModFix/>
          </a:blip>
          <a:stretch>
            <a:fillRect/>
          </a:stretch>
        </p:blipFill>
        <p:spPr>
          <a:xfrm>
            <a:off x="3133550" y="541850"/>
            <a:ext cx="2877000" cy="2877000"/>
          </a:xfrm>
          <a:prstGeom prst="roundRect">
            <a:avLst>
              <a:gd fmla="val 16667" name="adj"/>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4"/>
          <p:cNvSpPr txBox="1"/>
          <p:nvPr>
            <p:ph type="title"/>
          </p:nvPr>
        </p:nvSpPr>
        <p:spPr>
          <a:xfrm>
            <a:off x="4838025" y="795000"/>
            <a:ext cx="4077300" cy="4162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400"/>
              <a:t>Building community as a foundation for fostering collaboration</a:t>
            </a:r>
            <a:endParaRPr sz="3400"/>
          </a:p>
          <a:p>
            <a:pPr indent="0" lvl="0" marL="0" rtl="0" algn="ctr">
              <a:spcBef>
                <a:spcPts val="0"/>
              </a:spcBef>
              <a:spcAft>
                <a:spcPts val="0"/>
              </a:spcAft>
              <a:buClr>
                <a:schemeClr val="dk1"/>
              </a:buClr>
              <a:buSzPts val="1100"/>
              <a:buFont typeface="Arial"/>
              <a:buNone/>
            </a:pPr>
            <a:r>
              <a:t/>
            </a:r>
            <a:endParaRPr sz="3400"/>
          </a:p>
        </p:txBody>
      </p:sp>
      <p:pic>
        <p:nvPicPr>
          <p:cNvPr id="189" name="Google Shape;189;p24"/>
          <p:cNvPicPr preferRelativeResize="0"/>
          <p:nvPr/>
        </p:nvPicPr>
        <p:blipFill rotWithShape="1">
          <a:blip r:embed="rId3">
            <a:alphaModFix/>
          </a:blip>
          <a:srcRect b="5781" l="26228" r="25485" t="11272"/>
          <a:stretch/>
        </p:blipFill>
        <p:spPr>
          <a:xfrm>
            <a:off x="10550" y="433345"/>
            <a:ext cx="4903675" cy="4738379"/>
          </a:xfrm>
          <a:prstGeom prst="rect">
            <a:avLst/>
          </a:prstGeom>
          <a:noFill/>
          <a:ln>
            <a:noFill/>
          </a:ln>
        </p:spPr>
      </p:pic>
      <p:sp>
        <p:nvSpPr>
          <p:cNvPr id="190" name="Google Shape;190;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91" name="Google Shape;191;p24"/>
          <p:cNvSpPr txBox="1"/>
          <p:nvPr/>
        </p:nvSpPr>
        <p:spPr>
          <a:xfrm>
            <a:off x="4869075" y="795000"/>
            <a:ext cx="3938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chemeClr val="accent5"/>
                </a:solidFill>
                <a:hlinkClick r:id="rId4">
                  <a:extLst>
                    <a:ext uri="{A12FA001-AC4F-418D-AE19-62706E023703}">
                      <ahyp:hlinkClr val="tx"/>
                    </a:ext>
                  </a:extLst>
                </a:hlinkClick>
              </a:rPr>
              <a:t>https://onehe.org/equity-unbound</a:t>
            </a:r>
            <a:endParaRPr sz="5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5"/>
          <p:cNvSpPr txBox="1"/>
          <p:nvPr>
            <p:ph type="title"/>
          </p:nvPr>
        </p:nvSpPr>
        <p:spPr>
          <a:xfrm>
            <a:off x="406350" y="75960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Creating safety </a:t>
            </a:r>
            <a:r>
              <a:rPr lang="en"/>
              <a:t>vs expecting trust</a:t>
            </a:r>
            <a:endParaRPr/>
          </a:p>
          <a:p>
            <a:pPr indent="0" lvl="0" marL="0" rtl="0" algn="ctr">
              <a:spcBef>
                <a:spcPts val="0"/>
              </a:spcBef>
              <a:spcAft>
                <a:spcPts val="0"/>
              </a:spcAft>
              <a:buNone/>
            </a:pPr>
            <a:r>
              <a:rPr lang="en"/>
              <a:t>How?</a:t>
            </a:r>
            <a:endParaRPr/>
          </a:p>
        </p:txBody>
      </p:sp>
      <p:pic>
        <p:nvPicPr>
          <p:cNvPr descr="many colorful hands near each other in a circle" id="197" name="Google Shape;197;p25" title="colorful hands"/>
          <p:cNvPicPr preferRelativeResize="0"/>
          <p:nvPr/>
        </p:nvPicPr>
        <p:blipFill>
          <a:blip r:embed="rId3">
            <a:alphaModFix/>
          </a:blip>
          <a:stretch>
            <a:fillRect/>
          </a:stretch>
        </p:blipFill>
        <p:spPr>
          <a:xfrm>
            <a:off x="2667925" y="1861800"/>
            <a:ext cx="3984900" cy="2656500"/>
          </a:xfrm>
          <a:prstGeom prst="roundRect">
            <a:avLst>
              <a:gd fmla="val 16667" name="adj"/>
            </a:avLst>
          </a:prstGeom>
          <a:noFill/>
          <a:ln>
            <a:noFill/>
          </a:ln>
        </p:spPr>
      </p:pic>
      <p:sp>
        <p:nvSpPr>
          <p:cNvPr id="198" name="Google Shape;198;p25"/>
          <p:cNvSpPr txBox="1"/>
          <p:nvPr/>
        </p:nvSpPr>
        <p:spPr>
          <a:xfrm>
            <a:off x="1230650" y="4475725"/>
            <a:ext cx="6573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Image from Pixabay: </a:t>
            </a:r>
            <a:r>
              <a:rPr lang="en" sz="1000"/>
              <a:t>https://pixabay.com/illustrations/hands-network-hand-rainbow-color-5319690/</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6"/>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Developing “community participation guidelines together”? Revising them?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txBox="1"/>
          <p:nvPr>
            <p:ph type="title"/>
          </p:nvPr>
        </p:nvSpPr>
        <p:spPr>
          <a:xfrm>
            <a:off x="311700" y="626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Introductions and beyond...</a:t>
            </a:r>
            <a:endParaRPr/>
          </a:p>
        </p:txBody>
      </p:sp>
      <p:pic>
        <p:nvPicPr>
          <p:cNvPr descr="Dog shaking hands through a laptop screen" id="209" name="Google Shape;209;p27" title="dog shaking hands through screen"/>
          <p:cNvPicPr preferRelativeResize="0"/>
          <p:nvPr/>
        </p:nvPicPr>
        <p:blipFill>
          <a:blip r:embed="rId3">
            <a:alphaModFix/>
          </a:blip>
          <a:stretch>
            <a:fillRect/>
          </a:stretch>
        </p:blipFill>
        <p:spPr>
          <a:xfrm>
            <a:off x="2044463" y="1347575"/>
            <a:ext cx="5055000" cy="3370200"/>
          </a:xfrm>
          <a:prstGeom prst="roundRect">
            <a:avLst>
              <a:gd fmla="val 16667" name="adj"/>
            </a:avLst>
          </a:prstGeom>
          <a:noFill/>
          <a:ln>
            <a:noFill/>
          </a:ln>
        </p:spPr>
      </p:pic>
      <p:sp>
        <p:nvSpPr>
          <p:cNvPr id="210" name="Google Shape;210;p27"/>
          <p:cNvSpPr txBox="1"/>
          <p:nvPr/>
        </p:nvSpPr>
        <p:spPr>
          <a:xfrm>
            <a:off x="1771275" y="4862325"/>
            <a:ext cx="5679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Image from Pixabay </a:t>
            </a:r>
            <a:r>
              <a:rPr lang="en" sz="1000"/>
              <a:t>https://pixabay.com/photos/laptop-apple-macbook-computer-2585705/</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8"/>
          <p:cNvSpPr txBox="1"/>
          <p:nvPr>
            <p:ph type="title"/>
          </p:nvPr>
        </p:nvSpPr>
        <p:spPr>
          <a:xfrm>
            <a:off x="448450" y="651875"/>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Warm-ups and low-stakes community building </a:t>
            </a:r>
            <a:endParaRPr/>
          </a:p>
        </p:txBody>
      </p:sp>
      <p:pic>
        <p:nvPicPr>
          <p:cNvPr id="216" name="Google Shape;216;p28" title="people around campfire at sunset"/>
          <p:cNvPicPr preferRelativeResize="0"/>
          <p:nvPr/>
        </p:nvPicPr>
        <p:blipFill>
          <a:blip r:embed="rId3">
            <a:alphaModFix/>
          </a:blip>
          <a:stretch>
            <a:fillRect/>
          </a:stretch>
        </p:blipFill>
        <p:spPr>
          <a:xfrm>
            <a:off x="2314450" y="1569875"/>
            <a:ext cx="4896300" cy="3255600"/>
          </a:xfrm>
          <a:prstGeom prst="roundRect">
            <a:avLst>
              <a:gd fmla="val 16667" name="adj"/>
            </a:avLst>
          </a:prstGeom>
          <a:noFill/>
          <a:ln>
            <a:noFill/>
          </a:ln>
        </p:spPr>
      </p:pic>
      <p:sp>
        <p:nvSpPr>
          <p:cNvPr id="217" name="Google Shape;217;p28"/>
          <p:cNvSpPr txBox="1"/>
          <p:nvPr/>
        </p:nvSpPr>
        <p:spPr>
          <a:xfrm>
            <a:off x="7267275" y="4223300"/>
            <a:ext cx="120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Photo by Kimson Doan on </a:t>
            </a:r>
            <a:r>
              <a:rPr lang="en" sz="1000" u="sng">
                <a:solidFill>
                  <a:schemeClr val="hlink"/>
                </a:solidFill>
                <a:hlinkClick r:id="rId4"/>
              </a:rPr>
              <a:t>Unspash</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9"/>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Equitable ongoing eng</a:t>
            </a:r>
            <a:r>
              <a:rPr lang="en"/>
              <a:t>agement:</a:t>
            </a:r>
            <a:endParaRPr/>
          </a:p>
          <a:p>
            <a:pPr indent="0" lvl="0" marL="0" rtl="0" algn="ctr">
              <a:spcBef>
                <a:spcPts val="0"/>
              </a:spcBef>
              <a:spcAft>
                <a:spcPts val="0"/>
              </a:spcAft>
              <a:buNone/>
            </a:pPr>
            <a:r>
              <a:rPr lang="en"/>
              <a:t>Equitable processes</a:t>
            </a:r>
            <a:endParaRPr/>
          </a:p>
          <a:p>
            <a:pPr indent="0" lvl="0" marL="0" rtl="0" algn="ctr">
              <a:spcBef>
                <a:spcPts val="0"/>
              </a:spcBef>
              <a:spcAft>
                <a:spcPts val="0"/>
              </a:spcAft>
              <a:buNone/>
            </a:pPr>
            <a:r>
              <a:rPr lang="en"/>
              <a:t>Choice/Agency</a:t>
            </a:r>
            <a:endParaRPr/>
          </a:p>
          <a:p>
            <a:pPr indent="0" lvl="0" marL="0" rtl="0" algn="ctr">
              <a:spcBef>
                <a:spcPts val="0"/>
              </a:spcBef>
              <a:spcAft>
                <a:spcPts val="0"/>
              </a:spcAft>
              <a:buNone/>
            </a:pPr>
            <a:r>
              <a:rPr lang="en"/>
              <a:t>Diversity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ph type="title"/>
          </p:nvPr>
        </p:nvSpPr>
        <p:spPr>
          <a:xfrm>
            <a:off x="382800" y="1688100"/>
            <a:ext cx="4189200" cy="1767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Modeling care and empathy</a:t>
            </a:r>
            <a:endParaRPr/>
          </a:p>
        </p:txBody>
      </p:sp>
      <p:pic>
        <p:nvPicPr>
          <p:cNvPr id="228" name="Google Shape;228;p30" title="monkey and baby"/>
          <p:cNvPicPr preferRelativeResize="0"/>
          <p:nvPr/>
        </p:nvPicPr>
        <p:blipFill rotWithShape="1">
          <a:blip r:embed="rId3">
            <a:alphaModFix/>
          </a:blip>
          <a:srcRect b="0" l="0" r="0" t="15874"/>
          <a:stretch/>
        </p:blipFill>
        <p:spPr>
          <a:xfrm>
            <a:off x="5410200" y="605200"/>
            <a:ext cx="3181500" cy="4014600"/>
          </a:xfrm>
          <a:prstGeom prst="roundRect">
            <a:avLst>
              <a:gd fmla="val 16667" name="adj"/>
            </a:avLst>
          </a:prstGeom>
          <a:noFill/>
          <a:ln>
            <a:noFill/>
          </a:ln>
        </p:spPr>
      </p:pic>
      <p:sp>
        <p:nvSpPr>
          <p:cNvPr id="229" name="Google Shape;229;p30"/>
          <p:cNvSpPr txBox="1"/>
          <p:nvPr/>
        </p:nvSpPr>
        <p:spPr>
          <a:xfrm>
            <a:off x="956225" y="4265350"/>
            <a:ext cx="225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Photo from Tarikul Roaana on </a:t>
            </a:r>
            <a:r>
              <a:rPr lang="en" u="sng">
                <a:solidFill>
                  <a:schemeClr val="hlink"/>
                </a:solidFill>
                <a:hlinkClick r:id="rId4"/>
              </a:rPr>
              <a:t>Unsplash</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1"/>
          <p:cNvPicPr preferRelativeResize="0"/>
          <p:nvPr/>
        </p:nvPicPr>
        <p:blipFill rotWithShape="1">
          <a:blip r:embed="rId3">
            <a:alphaModFix/>
          </a:blip>
          <a:srcRect b="0" l="0" r="27844" t="65975"/>
          <a:stretch/>
        </p:blipFill>
        <p:spPr>
          <a:xfrm rot="10800000">
            <a:off x="6389971" y="3429000"/>
            <a:ext cx="2783576" cy="1750050"/>
          </a:xfrm>
          <a:prstGeom prst="rect">
            <a:avLst/>
          </a:prstGeom>
          <a:noFill/>
          <a:ln>
            <a:noFill/>
          </a:ln>
        </p:spPr>
      </p:pic>
      <p:sp>
        <p:nvSpPr>
          <p:cNvPr id="235" name="Google Shape;235;p31"/>
          <p:cNvSpPr txBox="1"/>
          <p:nvPr>
            <p:ph type="title"/>
          </p:nvPr>
        </p:nvSpPr>
        <p:spPr>
          <a:xfrm>
            <a:off x="368625" y="432725"/>
            <a:ext cx="804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400"/>
              <a:t>Care </a:t>
            </a:r>
            <a:r>
              <a:rPr lang="en" sz="3400"/>
              <a:t>with Parity of Participation</a:t>
            </a:r>
            <a:endParaRPr sz="3400"/>
          </a:p>
        </p:txBody>
      </p:sp>
      <p:sp>
        <p:nvSpPr>
          <p:cNvPr id="236" name="Google Shape;236;p31"/>
          <p:cNvSpPr txBox="1"/>
          <p:nvPr>
            <p:ph idx="1" type="body"/>
          </p:nvPr>
        </p:nvSpPr>
        <p:spPr>
          <a:xfrm>
            <a:off x="421225" y="571050"/>
            <a:ext cx="8520600" cy="420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"In the caring approach, we would prefer to advise: do unto others as they would have done unto them." (Noddings)</a:t>
            </a:r>
            <a:endParaRPr>
              <a:solidFill>
                <a:schemeClr val="dk1"/>
              </a:solidFill>
            </a:endParaRPr>
          </a:p>
          <a:p>
            <a:pPr indent="0" lvl="0" marL="0" rtl="0" algn="l">
              <a:spcBef>
                <a:spcPts val="0"/>
              </a:spcBef>
              <a:spcAft>
                <a:spcPts val="0"/>
              </a:spcAft>
              <a:buNone/>
            </a:pPr>
            <a:r>
              <a:rPr lang="en">
                <a:solidFill>
                  <a:schemeClr val="dk1"/>
                </a:solidFill>
              </a:rPr>
              <a:t>I say: “Do unto students as THEY would have done unto THEM)</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None/>
            </a:pPr>
            <a:r>
              <a:rPr lang="en" sz="1500">
                <a:solidFill>
                  <a:srgbClr val="222222"/>
                </a:solidFill>
                <a:highlight>
                  <a:srgbClr val="FFFFFF"/>
                </a:highlight>
              </a:rPr>
              <a:t>Noddings, N. (2012). The language of care ethics. </a:t>
            </a:r>
            <a:r>
              <a:rPr i="1" lang="en" sz="1500">
                <a:solidFill>
                  <a:srgbClr val="222222"/>
                </a:solidFill>
                <a:highlight>
                  <a:srgbClr val="FFFFFF"/>
                </a:highlight>
              </a:rPr>
              <a:t>Knowledge Quest</a:t>
            </a:r>
            <a:r>
              <a:rPr lang="en" sz="1500">
                <a:solidFill>
                  <a:srgbClr val="222222"/>
                </a:solidFill>
                <a:highlight>
                  <a:srgbClr val="FFFFFF"/>
                </a:highlight>
              </a:rPr>
              <a:t>, </a:t>
            </a:r>
            <a:r>
              <a:rPr i="1" lang="en" sz="1500">
                <a:solidFill>
                  <a:srgbClr val="222222"/>
                </a:solidFill>
                <a:highlight>
                  <a:srgbClr val="FFFFFF"/>
                </a:highlight>
              </a:rPr>
              <a:t>40</a:t>
            </a:r>
            <a:r>
              <a:rPr lang="en" sz="1500">
                <a:solidFill>
                  <a:srgbClr val="222222"/>
                </a:solidFill>
                <a:highlight>
                  <a:srgbClr val="FFFFFF"/>
                </a:highlight>
              </a:rPr>
              <a:t>(5), 52.</a:t>
            </a:r>
            <a:endParaRPr sz="1500">
              <a:solidFill>
                <a:srgbClr val="222222"/>
              </a:solidFill>
              <a:highlight>
                <a:srgbClr val="FFFFFF"/>
              </a:highlight>
            </a:endParaRPr>
          </a:p>
          <a:p>
            <a:pPr indent="0" lvl="0" marL="0" rtl="0" algn="l">
              <a:spcBef>
                <a:spcPts val="0"/>
              </a:spcBef>
              <a:spcAft>
                <a:spcPts val="0"/>
              </a:spcAft>
              <a:buNone/>
            </a:pPr>
            <a:r>
              <a:rPr lang="en" sz="1500">
                <a:solidFill>
                  <a:srgbClr val="222222"/>
                </a:solidFill>
                <a:highlight>
                  <a:srgbClr val="FFFFFF"/>
                </a:highlight>
              </a:rPr>
              <a:t>Bali, M. (2020). </a:t>
            </a:r>
            <a:r>
              <a:rPr lang="en" sz="1500" u="sng">
                <a:solidFill>
                  <a:schemeClr val="hlink"/>
                </a:solidFill>
                <a:highlight>
                  <a:srgbClr val="FFFFFF"/>
                </a:highlight>
                <a:hlinkClick r:id="rId4"/>
              </a:rPr>
              <a:t>https://www.timeshighereducation.com/campus/do-unto-students-they-would-have-done-them</a:t>
            </a:r>
            <a:r>
              <a:rPr lang="en" sz="1500">
                <a:solidFill>
                  <a:srgbClr val="222222"/>
                </a:solidFill>
                <a:highlight>
                  <a:srgbClr val="FFFFFF"/>
                </a:highlight>
              </a:rPr>
              <a:t> </a:t>
            </a:r>
            <a:endParaRPr/>
          </a:p>
        </p:txBody>
      </p:sp>
      <p:sp>
        <p:nvSpPr>
          <p:cNvPr id="237" name="Google Shape;237;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txBox="1"/>
          <p:nvPr>
            <p:ph type="title"/>
          </p:nvPr>
        </p:nvSpPr>
        <p:spPr>
          <a:xfrm>
            <a:off x="368625" y="432725"/>
            <a:ext cx="8045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Levels of Care &amp; Intentional Equity</a:t>
            </a:r>
            <a:endParaRPr/>
          </a:p>
        </p:txBody>
      </p:sp>
      <p:grpSp>
        <p:nvGrpSpPr>
          <p:cNvPr id="243" name="Google Shape;243;p32"/>
          <p:cNvGrpSpPr/>
          <p:nvPr/>
        </p:nvGrpSpPr>
        <p:grpSpPr>
          <a:xfrm>
            <a:off x="1224650" y="228600"/>
            <a:ext cx="7919350" cy="4975450"/>
            <a:chOff x="1224650" y="228600"/>
            <a:chExt cx="7919350" cy="4975450"/>
          </a:xfrm>
        </p:grpSpPr>
        <p:pic>
          <p:nvPicPr>
            <p:cNvPr id="244" name="Google Shape;244;p32"/>
            <p:cNvPicPr preferRelativeResize="0"/>
            <p:nvPr/>
          </p:nvPicPr>
          <p:blipFill rotWithShape="1">
            <a:blip r:embed="rId3">
              <a:alphaModFix/>
            </a:blip>
            <a:srcRect b="19672" l="0" r="0" t="0"/>
            <a:stretch/>
          </p:blipFill>
          <p:spPr>
            <a:xfrm>
              <a:off x="1224650" y="228600"/>
              <a:ext cx="7919350" cy="4131875"/>
            </a:xfrm>
            <a:prstGeom prst="rect">
              <a:avLst/>
            </a:prstGeom>
            <a:noFill/>
            <a:ln>
              <a:noFill/>
            </a:ln>
          </p:spPr>
        </p:pic>
        <p:pic>
          <p:nvPicPr>
            <p:cNvPr id="245" name="Google Shape;245;p32"/>
            <p:cNvPicPr preferRelativeResize="0"/>
            <p:nvPr/>
          </p:nvPicPr>
          <p:blipFill rotWithShape="1">
            <a:blip r:embed="rId3">
              <a:alphaModFix/>
            </a:blip>
            <a:srcRect b="7713" l="0" r="0" t="74431"/>
            <a:stretch/>
          </p:blipFill>
          <p:spPr>
            <a:xfrm>
              <a:off x="1224650" y="4285650"/>
              <a:ext cx="7919350" cy="918400"/>
            </a:xfrm>
            <a:prstGeom prst="rect">
              <a:avLst/>
            </a:prstGeom>
            <a:noFill/>
            <a:ln>
              <a:noFill/>
            </a:ln>
          </p:spPr>
        </p:pic>
      </p:grpSp>
      <p:sp>
        <p:nvSpPr>
          <p:cNvPr id="246" name="Google Shape;246;p32"/>
          <p:cNvSpPr txBox="1"/>
          <p:nvPr/>
        </p:nvSpPr>
        <p:spPr>
          <a:xfrm>
            <a:off x="1930175" y="4041650"/>
            <a:ext cx="6245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155CC"/>
                </a:solidFill>
              </a:rPr>
              <a:t>Course philosophy, design, planning</a:t>
            </a:r>
            <a:endParaRPr sz="2200">
              <a:solidFill>
                <a:srgbClr val="1155CC"/>
              </a:solidFill>
            </a:endParaRPr>
          </a:p>
        </p:txBody>
      </p:sp>
      <p:sp>
        <p:nvSpPr>
          <p:cNvPr id="247" name="Google Shape;247;p32"/>
          <p:cNvSpPr txBox="1"/>
          <p:nvPr/>
        </p:nvSpPr>
        <p:spPr>
          <a:xfrm>
            <a:off x="3766125" y="3275575"/>
            <a:ext cx="4546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74EA7"/>
                </a:solidFill>
              </a:rPr>
              <a:t>Habitual practices in class</a:t>
            </a:r>
            <a:endParaRPr sz="2200">
              <a:solidFill>
                <a:srgbClr val="674EA7"/>
              </a:solidFill>
            </a:endParaRPr>
          </a:p>
        </p:txBody>
      </p:sp>
      <p:sp>
        <p:nvSpPr>
          <p:cNvPr id="248" name="Google Shape;248;p32"/>
          <p:cNvSpPr txBox="1"/>
          <p:nvPr/>
        </p:nvSpPr>
        <p:spPr>
          <a:xfrm>
            <a:off x="5526550" y="2284975"/>
            <a:ext cx="2954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A64D79"/>
                </a:solidFill>
              </a:rPr>
              <a:t>Respond in Situations</a:t>
            </a:r>
            <a:endParaRPr sz="2200">
              <a:solidFill>
                <a:srgbClr val="A64D79"/>
              </a:solidFill>
            </a:endParaRPr>
          </a:p>
        </p:txBody>
      </p:sp>
      <p:sp>
        <p:nvSpPr>
          <p:cNvPr id="249" name="Google Shape;249;p32"/>
          <p:cNvSpPr txBox="1"/>
          <p:nvPr/>
        </p:nvSpPr>
        <p:spPr>
          <a:xfrm>
            <a:off x="7332550" y="1212875"/>
            <a:ext cx="1224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Personal/Private</a:t>
            </a:r>
            <a:endParaRPr sz="2000"/>
          </a:p>
        </p:txBody>
      </p:sp>
      <p:sp>
        <p:nvSpPr>
          <p:cNvPr id="250" name="Google Shape;250;p32"/>
          <p:cNvSpPr txBox="1"/>
          <p:nvPr/>
        </p:nvSpPr>
        <p:spPr>
          <a:xfrm>
            <a:off x="228600" y="1143000"/>
            <a:ext cx="2832900" cy="137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400">
                <a:solidFill>
                  <a:schemeClr val="dk2"/>
                </a:solidFill>
              </a:rPr>
              <a:t>How do </a:t>
            </a:r>
            <a:r>
              <a:rPr i="1" lang="en" sz="2400">
                <a:solidFill>
                  <a:schemeClr val="dk2"/>
                </a:solidFill>
              </a:rPr>
              <a:t>you</a:t>
            </a:r>
            <a:r>
              <a:rPr lang="en" sz="2400">
                <a:solidFill>
                  <a:schemeClr val="dk2"/>
                </a:solidFill>
              </a:rPr>
              <a:t> show it at each level?</a:t>
            </a:r>
            <a:endParaRPr sz="2400">
              <a:solidFill>
                <a:schemeClr val="dk2"/>
              </a:solidFill>
            </a:endParaRPr>
          </a:p>
          <a:p>
            <a:pPr indent="0" lvl="0" marL="0" rtl="0" algn="l">
              <a:lnSpc>
                <a:spcPct val="115000"/>
              </a:lnSpc>
              <a:spcBef>
                <a:spcPts val="1200"/>
              </a:spcBef>
              <a:spcAft>
                <a:spcPts val="1200"/>
              </a:spcAft>
              <a:buNone/>
            </a:pPr>
            <a:r>
              <a:rPr lang="en" sz="1200" u="sng">
                <a:solidFill>
                  <a:schemeClr val="hlink"/>
                </a:solidFill>
                <a:hlinkClick r:id="rId4"/>
              </a:rPr>
              <a:t>(see blogpost)</a:t>
            </a:r>
            <a:endParaRPr sz="1200">
              <a:solidFill>
                <a:schemeClr val="dk2"/>
              </a:solidFill>
            </a:endParaRPr>
          </a:p>
        </p:txBody>
      </p:sp>
      <p:sp>
        <p:nvSpPr>
          <p:cNvPr id="251" name="Google Shape;251;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252" name="Google Shape;252;p32"/>
          <p:cNvSpPr txBox="1"/>
          <p:nvPr>
            <p:ph idx="1" type="body"/>
          </p:nvPr>
        </p:nvSpPr>
        <p:spPr>
          <a:xfrm>
            <a:off x="368625" y="361500"/>
            <a:ext cx="8520600" cy="443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1000"/>
                                        <p:tgtEl>
                                          <p:spTgt spid="2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000"/>
                                        <p:tgtEl>
                                          <p:spTgt spid="2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5"/>
          <p:cNvPicPr preferRelativeResize="0"/>
          <p:nvPr/>
        </p:nvPicPr>
        <p:blipFill>
          <a:blip r:embed="rId3">
            <a:alphaModFix/>
          </a:blip>
          <a:stretch>
            <a:fillRect/>
          </a:stretch>
        </p:blipFill>
        <p:spPr>
          <a:xfrm>
            <a:off x="5284643" y="0"/>
            <a:ext cx="3859362" cy="5143497"/>
          </a:xfrm>
          <a:prstGeom prst="rect">
            <a:avLst/>
          </a:prstGeom>
          <a:noFill/>
          <a:ln>
            <a:noFill/>
          </a:ln>
        </p:spPr>
      </p:pic>
      <p:sp>
        <p:nvSpPr>
          <p:cNvPr id="120" name="Google Shape;120;p15"/>
          <p:cNvSpPr txBox="1"/>
          <p:nvPr>
            <p:ph type="title"/>
          </p:nvPr>
        </p:nvSpPr>
        <p:spPr>
          <a:xfrm>
            <a:off x="0" y="1298125"/>
            <a:ext cx="5284500" cy="2365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السلام عليكم</a:t>
            </a:r>
            <a:endParaRPr/>
          </a:p>
          <a:p>
            <a:pPr indent="0" lvl="0" marL="0" rtl="0" algn="ctr">
              <a:spcBef>
                <a:spcPts val="0"/>
              </a:spcBef>
              <a:spcAft>
                <a:spcPts val="0"/>
              </a:spcAft>
              <a:buNone/>
            </a:pPr>
            <a:r>
              <a:rPr lang="en"/>
              <a:t>Ramadan Kareem</a:t>
            </a:r>
            <a:endParaRPr/>
          </a:p>
        </p:txBody>
      </p:sp>
      <p:sp>
        <p:nvSpPr>
          <p:cNvPr id="121" name="Google Shape;121;p15"/>
          <p:cNvSpPr txBox="1"/>
          <p:nvPr/>
        </p:nvSpPr>
        <p:spPr>
          <a:xfrm>
            <a:off x="765400" y="4224900"/>
            <a:ext cx="4794600" cy="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Image of Ramada  lanterns by Rawan Yasser on Unsplash: </a:t>
            </a:r>
            <a:r>
              <a:rPr lang="en" u="sng">
                <a:solidFill>
                  <a:schemeClr val="hlink"/>
                </a:solidFill>
                <a:hlinkClick r:id="rId4"/>
              </a:rPr>
              <a:t>https://unsplash.com/photos/Y-joaXX7XCQ</a:t>
            </a:r>
            <a:r>
              <a:rPr lang="en"/>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Troika Consulting for Reciprocity</a:t>
            </a:r>
            <a:endParaRPr/>
          </a:p>
        </p:txBody>
      </p:sp>
      <p:sp>
        <p:nvSpPr>
          <p:cNvPr id="258" name="Google Shape;258;p33"/>
          <p:cNvSpPr txBox="1"/>
          <p:nvPr>
            <p:ph idx="1" type="subTitle"/>
          </p:nvPr>
        </p:nvSpPr>
        <p:spPr>
          <a:xfrm>
            <a:off x="311700" y="3155900"/>
            <a:ext cx="8520600" cy="121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 Liberating Structure</a:t>
            </a:r>
            <a:endParaRPr/>
          </a:p>
          <a:p>
            <a:pPr indent="0" lvl="0" marL="0" rtl="0" algn="ctr">
              <a:lnSpc>
                <a:spcPct val="90000"/>
              </a:lnSpc>
              <a:spcBef>
                <a:spcPts val="0"/>
              </a:spcBef>
              <a:spcAft>
                <a:spcPts val="0"/>
              </a:spcAft>
              <a:buClr>
                <a:schemeClr val="dk1"/>
              </a:buClr>
              <a:buSzPts val="4500"/>
              <a:buFont typeface="Cabin"/>
              <a:buNone/>
            </a:pPr>
            <a:br>
              <a:rPr b="1" lang="en" sz="4100">
                <a:solidFill>
                  <a:schemeClr val="dk1"/>
                </a:solidFill>
                <a:latin typeface="Cabin"/>
                <a:ea typeface="Cabin"/>
                <a:cs typeface="Cabin"/>
                <a:sym typeface="Cabin"/>
              </a:rPr>
            </a:br>
            <a:r>
              <a:rPr b="1" lang="en" sz="2200">
                <a:solidFill>
                  <a:schemeClr val="dk1"/>
                </a:solidFill>
                <a:latin typeface="Cabin"/>
                <a:ea typeface="Cabin"/>
                <a:cs typeface="Cabin"/>
                <a:sym typeface="Cabin"/>
              </a:rPr>
              <a:t>Get Practical and Imaginative Help from Colleagues Immediately</a:t>
            </a:r>
            <a:endParaRPr b="1" sz="2200">
              <a:solidFill>
                <a:schemeClr val="dk1"/>
              </a:solidFill>
              <a:latin typeface="Cabin"/>
              <a:ea typeface="Cabin"/>
              <a:cs typeface="Cabin"/>
              <a:sym typeface="Cabin"/>
            </a:endParaRPr>
          </a:p>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4"/>
          <p:cNvSpPr txBox="1"/>
          <p:nvPr>
            <p:ph type="ctrTitle"/>
          </p:nvPr>
        </p:nvSpPr>
        <p:spPr>
          <a:xfrm>
            <a:off x="235501" y="668375"/>
            <a:ext cx="3962700" cy="2089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3800"/>
              <a:t>What are Liberating Structures?</a:t>
            </a:r>
            <a:endParaRPr sz="3800"/>
          </a:p>
        </p:txBody>
      </p:sp>
      <p:sp>
        <p:nvSpPr>
          <p:cNvPr id="264" name="Google Shape;264;p34"/>
          <p:cNvSpPr txBox="1"/>
          <p:nvPr>
            <p:ph idx="1" type="subTitle"/>
          </p:nvPr>
        </p:nvSpPr>
        <p:spPr>
          <a:xfrm>
            <a:off x="235500" y="2834075"/>
            <a:ext cx="4038900" cy="15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hlinkClick r:id="rId3"/>
              </a:rPr>
              <a:t>Liberating Structures - Introduction</a:t>
            </a:r>
            <a:endParaRPr sz="1800"/>
          </a:p>
          <a:p>
            <a:pPr indent="0" lvl="0" marL="0" rtl="0" algn="ctr">
              <a:spcBef>
                <a:spcPts val="0"/>
              </a:spcBef>
              <a:spcAft>
                <a:spcPts val="0"/>
              </a:spcAft>
              <a:buNone/>
            </a:pPr>
            <a:r>
              <a:rPr lang="en" sz="1800"/>
              <a:t>Virtual: </a:t>
            </a:r>
            <a:endParaRPr sz="1800"/>
          </a:p>
          <a:p>
            <a:pPr indent="0" lvl="0" marL="0" rtl="0" algn="ctr">
              <a:lnSpc>
                <a:spcPct val="115000"/>
              </a:lnSpc>
              <a:spcBef>
                <a:spcPts val="0"/>
              </a:spcBef>
              <a:spcAft>
                <a:spcPts val="0"/>
              </a:spcAft>
              <a:buNone/>
            </a:pPr>
            <a:r>
              <a:rPr lang="en" sz="1800" u="sng">
                <a:solidFill>
                  <a:srgbClr val="1155CC"/>
                </a:solidFill>
                <a:hlinkClick r:id="rId4">
                  <a:extLst>
                    <a:ext uri="{A12FA001-AC4F-418D-AE19-62706E023703}">
                      <ahyp:hlinkClr val="tx"/>
                    </a:ext>
                  </a:extLst>
                </a:hlinkClick>
              </a:rPr>
              <a:t>https://virtual-liberating-structures.gdes.app/</a:t>
            </a:r>
            <a:endParaRPr sz="1800"/>
          </a:p>
          <a:p>
            <a:pPr indent="0" lvl="0" marL="0" rtl="0" algn="ctr">
              <a:lnSpc>
                <a:spcPct val="115000"/>
              </a:lnSpc>
              <a:spcBef>
                <a:spcPts val="0"/>
              </a:spcBef>
              <a:spcAft>
                <a:spcPts val="0"/>
              </a:spcAft>
              <a:buNone/>
            </a:pPr>
            <a:r>
              <a:rPr lang="en" sz="1800"/>
              <a:t>Also: **Mobile app**</a:t>
            </a:r>
            <a:endParaRPr sz="1800"/>
          </a:p>
        </p:txBody>
      </p:sp>
      <p:pic>
        <p:nvPicPr>
          <p:cNvPr id="265" name="Google Shape;265;p34"/>
          <p:cNvPicPr preferRelativeResize="0"/>
          <p:nvPr/>
        </p:nvPicPr>
        <p:blipFill rotWithShape="1">
          <a:blip r:embed="rId5">
            <a:alphaModFix/>
          </a:blip>
          <a:srcRect b="18251" l="14384" r="34058" t="18705"/>
          <a:stretch/>
        </p:blipFill>
        <p:spPr>
          <a:xfrm>
            <a:off x="4274500" y="951200"/>
            <a:ext cx="4714476" cy="3241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5"/>
          <p:cNvSpPr txBox="1"/>
          <p:nvPr>
            <p:ph type="title"/>
          </p:nvPr>
        </p:nvSpPr>
        <p:spPr>
          <a:xfrm>
            <a:off x="628650" y="273844"/>
            <a:ext cx="7886700" cy="994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rPr lang="en"/>
              <a:t>Timings - 10 mins/round, usually 3 rounds</a:t>
            </a:r>
            <a:endParaRPr/>
          </a:p>
        </p:txBody>
      </p:sp>
      <p:sp>
        <p:nvSpPr>
          <p:cNvPr id="271" name="Google Shape;271;p35"/>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p>
            <a:pPr indent="-327025" lvl="0" marL="358775" rtl="0" algn="l">
              <a:spcBef>
                <a:spcPts val="0"/>
              </a:spcBef>
              <a:spcAft>
                <a:spcPts val="0"/>
              </a:spcAft>
              <a:buClr>
                <a:srgbClr val="5B6F7B"/>
              </a:buClr>
              <a:buSzPts val="2300"/>
              <a:buFont typeface="Arial"/>
              <a:buChar char="•"/>
            </a:pPr>
            <a:r>
              <a:rPr lang="en" sz="2300"/>
              <a:t>Explain your challenge [1m]</a:t>
            </a:r>
            <a:endParaRPr sz="2300"/>
          </a:p>
          <a:p>
            <a:pPr indent="-327025" lvl="0" marL="358775" rtl="0" algn="l">
              <a:spcBef>
                <a:spcPts val="560"/>
              </a:spcBef>
              <a:spcAft>
                <a:spcPts val="0"/>
              </a:spcAft>
              <a:buClr>
                <a:srgbClr val="5B6F7B"/>
              </a:buClr>
              <a:buSzPts val="2300"/>
              <a:buFont typeface="Arial"/>
              <a:buChar char="•"/>
            </a:pPr>
            <a:r>
              <a:rPr lang="en" sz="2300"/>
              <a:t>Clarifying questions [1-2m]</a:t>
            </a:r>
            <a:endParaRPr sz="2300"/>
          </a:p>
          <a:p>
            <a:pPr indent="-327025" lvl="1" marL="358775" rtl="0" algn="l">
              <a:spcBef>
                <a:spcPts val="560"/>
              </a:spcBef>
              <a:spcAft>
                <a:spcPts val="0"/>
              </a:spcAft>
              <a:buClr>
                <a:srgbClr val="5B6F7B"/>
              </a:buClr>
              <a:buSzPts val="2300"/>
              <a:buFont typeface="Arial"/>
              <a:buChar char="•"/>
            </a:pPr>
            <a:r>
              <a:rPr lang="en" sz="2300"/>
              <a:t>Client turns their back and LISTENS (no talking - </a:t>
            </a:r>
            <a:r>
              <a:rPr lang="en" sz="2300" u="sng"/>
              <a:t>camera off &amp; mute</a:t>
            </a:r>
            <a:r>
              <a:rPr lang="en" sz="2300"/>
              <a:t>)</a:t>
            </a:r>
            <a:endParaRPr sz="2300"/>
          </a:p>
          <a:p>
            <a:pPr indent="-327025" lvl="1" marL="358775" rtl="0" algn="l">
              <a:spcBef>
                <a:spcPts val="560"/>
              </a:spcBef>
              <a:spcAft>
                <a:spcPts val="0"/>
              </a:spcAft>
              <a:buClr>
                <a:srgbClr val="5B6F7B"/>
              </a:buClr>
              <a:buSzPts val="2300"/>
              <a:buFont typeface="Arial"/>
              <a:buChar char="•"/>
            </a:pPr>
            <a:r>
              <a:rPr lang="en" sz="2300"/>
              <a:t>Consultants discuss with each other [5m]</a:t>
            </a:r>
            <a:endParaRPr sz="2300"/>
          </a:p>
          <a:p>
            <a:pPr indent="-327025" lvl="0" marL="358775" rtl="0" algn="l">
              <a:spcBef>
                <a:spcPts val="560"/>
              </a:spcBef>
              <a:spcAft>
                <a:spcPts val="0"/>
              </a:spcAft>
              <a:buClr>
                <a:srgbClr val="5B6F7B"/>
              </a:buClr>
              <a:buSzPts val="2300"/>
              <a:buFont typeface="Arial"/>
              <a:buChar char="•"/>
            </a:pPr>
            <a:r>
              <a:rPr lang="en" sz="2300"/>
              <a:t>Debrief [1-2m]</a:t>
            </a:r>
            <a:endParaRPr sz="2300"/>
          </a:p>
          <a:p>
            <a:pPr indent="-327025" lvl="1" marL="358775" rtl="0" algn="l">
              <a:spcBef>
                <a:spcPts val="560"/>
              </a:spcBef>
              <a:spcAft>
                <a:spcPts val="0"/>
              </a:spcAft>
              <a:buClr>
                <a:srgbClr val="5B6F7B"/>
              </a:buClr>
              <a:buSzPts val="2300"/>
              <a:buFont typeface="Arial"/>
              <a:buChar char="•"/>
            </a:pPr>
            <a:r>
              <a:rPr lang="en" sz="2300"/>
              <a:t>Turn back again, share reflections</a:t>
            </a:r>
            <a:endParaRPr sz="2300"/>
          </a:p>
        </p:txBody>
      </p:sp>
      <p:sp>
        <p:nvSpPr>
          <p:cNvPr id="272" name="Google Shape;272;p35"/>
          <p:cNvSpPr txBox="1"/>
          <p:nvPr/>
        </p:nvSpPr>
        <p:spPr>
          <a:xfrm>
            <a:off x="5483453" y="4767070"/>
            <a:ext cx="2040300" cy="2841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845"/>
              <a:buFont typeface="Arial"/>
              <a:buNone/>
            </a:pPr>
            <a:r>
              <a:rPr b="0" i="0" lang="en" sz="1845" u="none" cap="none" strike="noStrike">
                <a:solidFill>
                  <a:srgbClr val="FFFFFF"/>
                </a:solidFill>
                <a:latin typeface="Arial"/>
                <a:ea typeface="Arial"/>
                <a:cs typeface="Arial"/>
                <a:sym typeface="Arial"/>
              </a:rPr>
              <a:t>GDS</a:t>
            </a:r>
            <a:endParaRPr/>
          </a:p>
        </p:txBody>
      </p:sp>
      <p:sp>
        <p:nvSpPr>
          <p:cNvPr id="273" name="Google Shape;273;p35"/>
          <p:cNvSpPr txBox="1"/>
          <p:nvPr>
            <p:ph type="title"/>
          </p:nvPr>
        </p:nvSpPr>
        <p:spPr>
          <a:xfrm>
            <a:off x="5282875" y="3638425"/>
            <a:ext cx="3513900" cy="994200"/>
          </a:xfrm>
          <a:prstGeom prst="rect">
            <a:avLst/>
          </a:prstGeom>
          <a:solidFill>
            <a:srgbClr val="F4CCCC"/>
          </a:solidFill>
          <a:ln>
            <a:noFill/>
          </a:ln>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
              <a:t>Take a picture of these instructions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6"/>
          <p:cNvSpPr txBox="1"/>
          <p:nvPr>
            <p:ph type="title"/>
          </p:nvPr>
        </p:nvSpPr>
        <p:spPr>
          <a:xfrm>
            <a:off x="311700" y="6046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Debrief: how was that experience?</a:t>
            </a:r>
            <a:endParaRPr/>
          </a:p>
        </p:txBody>
      </p:sp>
      <p:sp>
        <p:nvSpPr>
          <p:cNvPr id="279" name="Google Shape;279;p36"/>
          <p:cNvSpPr txBox="1"/>
          <p:nvPr/>
        </p:nvSpPr>
        <p:spPr>
          <a:xfrm>
            <a:off x="809925" y="4407200"/>
            <a:ext cx="7414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Image from Pixabay: </a:t>
            </a:r>
            <a:r>
              <a:rPr lang="en" sz="1000"/>
              <a:t>https://pixabay.com/photos/handshake-hands-laptop-monitor-3382503/</a:t>
            </a:r>
            <a:endParaRPr sz="1000"/>
          </a:p>
        </p:txBody>
      </p:sp>
      <p:pic>
        <p:nvPicPr>
          <p:cNvPr id="280" name="Google Shape;280;p36"/>
          <p:cNvPicPr preferRelativeResize="0"/>
          <p:nvPr/>
        </p:nvPicPr>
        <p:blipFill>
          <a:blip r:embed="rId3">
            <a:alphaModFix/>
          </a:blip>
          <a:stretch>
            <a:fillRect/>
          </a:stretch>
        </p:blipFill>
        <p:spPr>
          <a:xfrm>
            <a:off x="2171950" y="1598850"/>
            <a:ext cx="4488900" cy="2655900"/>
          </a:xfrm>
          <a:prstGeom prst="roundRect">
            <a:avLst>
              <a:gd fmla="val 16667" name="adj"/>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7"/>
          <p:cNvSpPr txBox="1"/>
          <p:nvPr>
            <p:ph type="title"/>
          </p:nvPr>
        </p:nvSpPr>
        <p:spPr>
          <a:xfrm>
            <a:off x="368625" y="432725"/>
            <a:ext cx="845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620"/>
              <a:t>Design decisions that help or hinder collaboration </a:t>
            </a:r>
            <a:endParaRPr b="1" sz="2620"/>
          </a:p>
        </p:txBody>
      </p:sp>
      <p:sp>
        <p:nvSpPr>
          <p:cNvPr id="286" name="Google Shape;286;p37"/>
          <p:cNvSpPr txBox="1"/>
          <p:nvPr>
            <p:ph idx="1" type="body"/>
          </p:nvPr>
        </p:nvSpPr>
        <p:spPr>
          <a:xfrm>
            <a:off x="368625" y="929225"/>
            <a:ext cx="8520600" cy="37929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SzPts val="2400"/>
              <a:buChar char="●"/>
            </a:pPr>
            <a:r>
              <a:rPr lang="en" sz="2400"/>
              <a:t>Whole </a:t>
            </a:r>
            <a:r>
              <a:rPr lang="en" sz="2400"/>
              <a:t>group learning vs small group learning </a:t>
            </a:r>
            <a:endParaRPr sz="2400"/>
          </a:p>
          <a:p>
            <a:pPr indent="-381000" lvl="0" marL="457200" rtl="0" algn="l">
              <a:spcBef>
                <a:spcPts val="0"/>
              </a:spcBef>
              <a:spcAft>
                <a:spcPts val="0"/>
              </a:spcAft>
              <a:buSzPts val="2400"/>
              <a:buChar char="●"/>
            </a:pPr>
            <a:r>
              <a:rPr lang="en" sz="2400"/>
              <a:t>Phasing projects with milestones vs one large deliverable</a:t>
            </a:r>
            <a:endParaRPr sz="2400"/>
          </a:p>
          <a:p>
            <a:pPr indent="-381000" lvl="0" marL="457200" rtl="0" algn="l">
              <a:spcBef>
                <a:spcPts val="0"/>
              </a:spcBef>
              <a:spcAft>
                <a:spcPts val="0"/>
              </a:spcAft>
              <a:buSzPts val="2400"/>
              <a:buChar char="●"/>
            </a:pPr>
            <a:r>
              <a:rPr lang="en" sz="2400"/>
              <a:t>Supporting students with time management, project management &amp; metacognition (knowing their strengths and weaknesses so they can build on each other's strengths)</a:t>
            </a:r>
            <a:endParaRPr sz="2400"/>
          </a:p>
          <a:p>
            <a:pPr indent="-381000" lvl="0" marL="457200" rtl="0" algn="l">
              <a:spcBef>
                <a:spcPts val="0"/>
              </a:spcBef>
              <a:spcAft>
                <a:spcPts val="0"/>
              </a:spcAft>
              <a:buSzPts val="2400"/>
              <a:buChar char="●"/>
            </a:pPr>
            <a:r>
              <a:rPr lang="en" sz="2400"/>
              <a:t>Humor and safe space for making mistakes</a:t>
            </a:r>
            <a:endParaRPr sz="2400"/>
          </a:p>
          <a:p>
            <a:pPr indent="-381000" lvl="0" marL="457200" rtl="0" algn="l">
              <a:spcBef>
                <a:spcPts val="0"/>
              </a:spcBef>
              <a:spcAft>
                <a:spcPts val="0"/>
              </a:spcAft>
              <a:buSzPts val="2400"/>
              <a:buChar char="●"/>
            </a:pPr>
            <a:r>
              <a:rPr lang="en" sz="2400"/>
              <a:t>Agency and choice over what and how (with whom?)</a:t>
            </a:r>
            <a:endParaRPr sz="2400"/>
          </a:p>
          <a:p>
            <a:pPr indent="-381000" lvl="0" marL="457200" rtl="0" algn="l">
              <a:spcBef>
                <a:spcPts val="0"/>
              </a:spcBef>
              <a:spcAft>
                <a:spcPts val="0"/>
              </a:spcAft>
              <a:buSzPts val="2400"/>
              <a:buChar char="●"/>
            </a:pPr>
            <a:r>
              <a:rPr lang="en" sz="2400"/>
              <a:t>Modeling Intentionally Equitable Hospitality </a:t>
            </a:r>
            <a:endParaRPr sz="2400"/>
          </a:p>
          <a:p>
            <a:pPr indent="-381000" lvl="0" marL="457200" rtl="0" algn="l">
              <a:spcBef>
                <a:spcPts val="0"/>
              </a:spcBef>
              <a:spcAft>
                <a:spcPts val="0"/>
              </a:spcAft>
              <a:buSzPts val="2400"/>
              <a:buChar char="●"/>
            </a:pPr>
            <a:r>
              <a:rPr lang="en" sz="2400"/>
              <a:t>Peer feedback/support</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Intentionally Equitable Hospitality</a:t>
            </a:r>
            <a:endParaRPr/>
          </a:p>
        </p:txBody>
      </p:sp>
      <p:sp>
        <p:nvSpPr>
          <p:cNvPr id="292" name="Google Shape;292;p38"/>
          <p:cNvSpPr txBox="1"/>
          <p:nvPr/>
        </p:nvSpPr>
        <p:spPr>
          <a:xfrm>
            <a:off x="2593800" y="4095750"/>
            <a:ext cx="4320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3">
                  <a:extLst>
                    <a:ext uri="{A12FA001-AC4F-418D-AE19-62706E023703}">
                      <ahyp:hlinkClr val="tx"/>
                    </a:ext>
                  </a:extLst>
                </a:hlinkClick>
              </a:rPr>
              <a:t>Bali, Caines, Hogue, DeWaard &amp; Friedrich (2019)</a:t>
            </a:r>
            <a:endParaRPr>
              <a:solidFill>
                <a:srgbClr val="1155CC"/>
              </a:solidFill>
            </a:endParaRPr>
          </a:p>
        </p:txBody>
      </p:sp>
      <p:sp>
        <p:nvSpPr>
          <p:cNvPr id="293" name="Google Shape;293;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9"/>
          <p:cNvSpPr txBox="1"/>
          <p:nvPr>
            <p:ph type="title"/>
          </p:nvPr>
        </p:nvSpPr>
        <p:spPr>
          <a:xfrm>
            <a:off x="311700" y="24556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Intentionally Equitable </a:t>
            </a:r>
            <a:r>
              <a:rPr b="1" lang="en">
                <a:solidFill>
                  <a:srgbClr val="1155CC"/>
                </a:solidFill>
              </a:rPr>
              <a:t>Hospitality</a:t>
            </a:r>
            <a:endParaRPr b="1">
              <a:solidFill>
                <a:srgbClr val="1155CC"/>
              </a:solidFill>
            </a:endParaRPr>
          </a:p>
        </p:txBody>
      </p:sp>
      <p:sp>
        <p:nvSpPr>
          <p:cNvPr id="299" name="Google Shape;299;p39"/>
          <p:cNvSpPr txBox="1"/>
          <p:nvPr/>
        </p:nvSpPr>
        <p:spPr>
          <a:xfrm>
            <a:off x="4174950" y="1106875"/>
            <a:ext cx="4275900" cy="14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t>You are a “host” building the space Hospitality is your responsibility - Whom do you involve/listen to? How do you make each person welcome?</a:t>
            </a:r>
            <a:endParaRPr sz="1900"/>
          </a:p>
        </p:txBody>
      </p:sp>
      <p:sp>
        <p:nvSpPr>
          <p:cNvPr id="300" name="Google Shape;300;p39"/>
          <p:cNvSpPr txBox="1"/>
          <p:nvPr/>
        </p:nvSpPr>
        <p:spPr>
          <a:xfrm>
            <a:off x="5342925" y="4439700"/>
            <a:ext cx="3000000" cy="3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91B26"/>
                </a:solidFill>
              </a:rPr>
              <a:t>Image by </a:t>
            </a:r>
            <a:r>
              <a:rPr lang="en" sz="1100" u="sng">
                <a:solidFill>
                  <a:srgbClr val="191B26"/>
                </a:solidFill>
                <a:hlinkClick r:id="rId3">
                  <a:extLst>
                    <a:ext uri="{A12FA001-AC4F-418D-AE19-62706E023703}">
                      <ahyp:hlinkClr val="tx"/>
                    </a:ext>
                  </a:extLst>
                </a:hlinkClick>
              </a:rPr>
              <a:t>OpenClipart-Vectors</a:t>
            </a:r>
            <a:r>
              <a:rPr lang="en" sz="1100">
                <a:solidFill>
                  <a:srgbClr val="191B26"/>
                </a:solidFill>
              </a:rPr>
              <a:t> from </a:t>
            </a:r>
            <a:r>
              <a:rPr lang="en" sz="1100" u="sng">
                <a:solidFill>
                  <a:srgbClr val="191B26"/>
                </a:solidFill>
                <a:hlinkClick r:id="rId4">
                  <a:extLst>
                    <a:ext uri="{A12FA001-AC4F-418D-AE19-62706E023703}">
                      <ahyp:hlinkClr val="tx"/>
                    </a:ext>
                  </a:extLst>
                </a:hlinkClick>
              </a:rPr>
              <a:t>Pixabay</a:t>
            </a:r>
            <a:r>
              <a:rPr lang="en" sz="1100">
                <a:solidFill>
                  <a:srgbClr val="191B26"/>
                </a:solidFill>
                <a:highlight>
                  <a:srgbClr val="FFFFFF"/>
                </a:highlight>
              </a:rPr>
              <a:t> </a:t>
            </a:r>
            <a:endParaRPr/>
          </a:p>
        </p:txBody>
      </p:sp>
      <p:pic>
        <p:nvPicPr>
          <p:cNvPr descr="blocks, home" id="301" name="Google Shape;301;p39" title="blocks"/>
          <p:cNvPicPr preferRelativeResize="0"/>
          <p:nvPr/>
        </p:nvPicPr>
        <p:blipFill>
          <a:blip r:embed="rId5">
            <a:alphaModFix/>
          </a:blip>
          <a:stretch>
            <a:fillRect/>
          </a:stretch>
        </p:blipFill>
        <p:spPr>
          <a:xfrm>
            <a:off x="5732849" y="3187525"/>
            <a:ext cx="2220150" cy="1299126"/>
          </a:xfrm>
          <a:prstGeom prst="rect">
            <a:avLst/>
          </a:prstGeom>
          <a:noFill/>
          <a:ln>
            <a:noFill/>
          </a:ln>
        </p:spPr>
      </p:pic>
      <p:sp>
        <p:nvSpPr>
          <p:cNvPr id="302" name="Google Shape;302;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rgbClr val="1155CC"/>
                </a:solidFill>
              </a:rPr>
              <a:t>Intentionally</a:t>
            </a:r>
            <a:r>
              <a:rPr b="1" lang="en"/>
              <a:t> </a:t>
            </a:r>
            <a:r>
              <a:rPr lang="en"/>
              <a:t>Equitable Hospitality</a:t>
            </a:r>
            <a:endParaRPr/>
          </a:p>
        </p:txBody>
      </p:sp>
      <p:sp>
        <p:nvSpPr>
          <p:cNvPr id="308" name="Google Shape;308;p40"/>
          <p:cNvSpPr txBox="1"/>
          <p:nvPr/>
        </p:nvSpPr>
        <p:spPr>
          <a:xfrm>
            <a:off x="3967950" y="3348175"/>
            <a:ext cx="4275900" cy="14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t>Set your intention. Walk the talk. It won’t happen automatically or easily, so you need to set the intention - it is not enough to say “oh, I didn’t realize”</a:t>
            </a:r>
            <a:endParaRPr sz="1900"/>
          </a:p>
        </p:txBody>
      </p:sp>
      <p:sp>
        <p:nvSpPr>
          <p:cNvPr id="309" name="Google Shape;309;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310" name="Google Shape;310;p40"/>
          <p:cNvPicPr preferRelativeResize="0"/>
          <p:nvPr/>
        </p:nvPicPr>
        <p:blipFill rotWithShape="1">
          <a:blip r:embed="rId3">
            <a:alphaModFix/>
          </a:blip>
          <a:srcRect b="14440" l="18050" r="-18050" t="-14440"/>
          <a:stretch/>
        </p:blipFill>
        <p:spPr>
          <a:xfrm>
            <a:off x="838200" y="249450"/>
            <a:ext cx="2112750" cy="2112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1"/>
          <p:cNvSpPr txBox="1"/>
          <p:nvPr>
            <p:ph type="title"/>
          </p:nvPr>
        </p:nvSpPr>
        <p:spPr>
          <a:xfrm>
            <a:off x="311700" y="23794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Intentionally </a:t>
            </a:r>
            <a:r>
              <a:rPr b="1" lang="en">
                <a:solidFill>
                  <a:srgbClr val="1155CC"/>
                </a:solidFill>
              </a:rPr>
              <a:t>Equitable </a:t>
            </a:r>
            <a:r>
              <a:rPr lang="en"/>
              <a:t>Hospitality</a:t>
            </a:r>
            <a:endParaRPr/>
          </a:p>
        </p:txBody>
      </p:sp>
      <p:sp>
        <p:nvSpPr>
          <p:cNvPr id="316" name="Google Shape;316;p41"/>
          <p:cNvSpPr txBox="1"/>
          <p:nvPr/>
        </p:nvSpPr>
        <p:spPr>
          <a:xfrm>
            <a:off x="2588125" y="3289900"/>
            <a:ext cx="4275900" cy="14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t>Recognize that if you intend to be hospitable to ALL students, you need to pay attention to the inequities faced by EACH student</a:t>
            </a:r>
            <a:endParaRPr sz="1900"/>
          </a:p>
        </p:txBody>
      </p:sp>
      <p:grpSp>
        <p:nvGrpSpPr>
          <p:cNvPr id="317" name="Google Shape;317;p41"/>
          <p:cNvGrpSpPr/>
          <p:nvPr/>
        </p:nvGrpSpPr>
        <p:grpSpPr>
          <a:xfrm>
            <a:off x="3171143" y="985505"/>
            <a:ext cx="3263977" cy="1568109"/>
            <a:chOff x="3859531" y="2182532"/>
            <a:chExt cx="4631726" cy="2580824"/>
          </a:xfrm>
        </p:grpSpPr>
        <p:grpSp>
          <p:nvGrpSpPr>
            <p:cNvPr id="318" name="Google Shape;318;p41"/>
            <p:cNvGrpSpPr/>
            <p:nvPr/>
          </p:nvGrpSpPr>
          <p:grpSpPr>
            <a:xfrm>
              <a:off x="3859531" y="2182532"/>
              <a:ext cx="4631726" cy="2580824"/>
              <a:chOff x="652778" y="851650"/>
              <a:chExt cx="7838426" cy="3911524"/>
            </a:xfrm>
          </p:grpSpPr>
          <p:pic>
            <p:nvPicPr>
              <p:cNvPr descr="Equality: three people of different heights, only one can reach the apple on the tree; Equity: same three people with different supports, all can reach the fruit, but one is getting an orange and one is getting care not fruit" id="319" name="Google Shape;319;p41" title="equity vs equality image"/>
              <p:cNvPicPr preferRelativeResize="0"/>
              <p:nvPr/>
            </p:nvPicPr>
            <p:blipFill rotWithShape="1">
              <a:blip r:embed="rId3">
                <a:alphaModFix/>
              </a:blip>
              <a:srcRect b="10123" l="5418" r="5897" t="8950"/>
              <a:stretch/>
            </p:blipFill>
            <p:spPr>
              <a:xfrm>
                <a:off x="652778" y="851650"/>
                <a:ext cx="7838426" cy="3911524"/>
              </a:xfrm>
              <a:prstGeom prst="rect">
                <a:avLst/>
              </a:prstGeom>
              <a:noFill/>
              <a:ln>
                <a:noFill/>
              </a:ln>
            </p:spPr>
          </p:pic>
          <p:sp>
            <p:nvSpPr>
              <p:cNvPr id="320" name="Google Shape;320;p41"/>
              <p:cNvSpPr/>
              <p:nvPr/>
            </p:nvSpPr>
            <p:spPr>
              <a:xfrm>
                <a:off x="6612050" y="1636000"/>
                <a:ext cx="373800" cy="3345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1" name="Google Shape;321;p41"/>
            <p:cNvPicPr preferRelativeResize="0"/>
            <p:nvPr/>
          </p:nvPicPr>
          <p:blipFill>
            <a:blip r:embed="rId4">
              <a:alphaModFix/>
            </a:blip>
            <a:stretch>
              <a:fillRect/>
            </a:stretch>
          </p:blipFill>
          <p:spPr>
            <a:xfrm>
              <a:off x="6466275" y="3317500"/>
              <a:ext cx="428275" cy="428275"/>
            </a:xfrm>
            <a:prstGeom prst="rect">
              <a:avLst/>
            </a:prstGeom>
            <a:noFill/>
            <a:ln>
              <a:noFill/>
            </a:ln>
          </p:spPr>
        </p:pic>
      </p:grpSp>
      <p:sp>
        <p:nvSpPr>
          <p:cNvPr id="322" name="Google Shape;322;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2"/>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Debrief: One key takeaway or some immediate action you will take after today</a:t>
            </a:r>
            <a:endParaRPr/>
          </a:p>
        </p:txBody>
      </p:sp>
      <p:sp>
        <p:nvSpPr>
          <p:cNvPr id="328" name="Google Shape;328;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txBox="1"/>
          <p:nvPr>
            <p:ph type="title"/>
          </p:nvPr>
        </p:nvSpPr>
        <p:spPr>
          <a:xfrm>
            <a:off x="287775" y="800700"/>
            <a:ext cx="3371400" cy="3542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Sleepless in Seattle: </a:t>
            </a:r>
            <a:endParaRPr/>
          </a:p>
          <a:p>
            <a:pPr indent="0" lvl="0" marL="0" rtl="0" algn="ctr">
              <a:spcBef>
                <a:spcPts val="0"/>
              </a:spcBef>
              <a:spcAft>
                <a:spcPts val="0"/>
              </a:spcAft>
              <a:buNone/>
            </a:pPr>
            <a:r>
              <a:rPr lang="en" sz="3377"/>
              <a:t>How are you feeling? Where are you? </a:t>
            </a:r>
            <a:endParaRPr sz="3377"/>
          </a:p>
        </p:txBody>
      </p:sp>
      <p:pic>
        <p:nvPicPr>
          <p:cNvPr id="127" name="Google Shape;127;p16"/>
          <p:cNvPicPr preferRelativeResize="0"/>
          <p:nvPr/>
        </p:nvPicPr>
        <p:blipFill>
          <a:blip r:embed="rId3">
            <a:alphaModFix/>
          </a:blip>
          <a:stretch>
            <a:fillRect/>
          </a:stretch>
        </p:blipFill>
        <p:spPr>
          <a:xfrm>
            <a:off x="3489400" y="849450"/>
            <a:ext cx="5313300" cy="3542100"/>
          </a:xfrm>
          <a:prstGeom prst="snip2DiagRect">
            <a:avLst>
              <a:gd fmla="val 0" name="adj1"/>
              <a:gd fmla="val 16667" name="adj2"/>
            </a:avLst>
          </a:prstGeom>
          <a:noFill/>
          <a:ln>
            <a:noFill/>
          </a:ln>
        </p:spPr>
      </p:pic>
      <p:sp>
        <p:nvSpPr>
          <p:cNvPr id="128" name="Google Shape;128;p16"/>
          <p:cNvSpPr txBox="1"/>
          <p:nvPr/>
        </p:nvSpPr>
        <p:spPr>
          <a:xfrm>
            <a:off x="3750400" y="4315350"/>
            <a:ext cx="5257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Image from Pixabay </a:t>
            </a:r>
            <a:r>
              <a:rPr lang="en" u="sng">
                <a:solidFill>
                  <a:schemeClr val="hlink"/>
                </a:solidFill>
                <a:hlinkClick r:id="rId4"/>
              </a:rPr>
              <a:t>https://pixabay.com/photos/horses-kiss-play-affection-3747374/</a:t>
            </a:r>
            <a:r>
              <a:rPr lang="en"/>
              <a:t> </a:t>
            </a:r>
            <a:endParaRPr/>
          </a:p>
        </p:txBody>
      </p:sp>
      <p:sp>
        <p:nvSpPr>
          <p:cNvPr id="129" name="Google Shape;12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3"/>
          <p:cNvSpPr txBox="1"/>
          <p:nvPr>
            <p:ph type="title"/>
          </p:nvPr>
        </p:nvSpPr>
        <p:spPr>
          <a:xfrm>
            <a:off x="311700" y="603025"/>
            <a:ext cx="8520600" cy="41505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5000">
                <a:solidFill>
                  <a:srgbClr val="000000"/>
                </a:solidFill>
              </a:rPr>
              <a:t>Thank You!</a:t>
            </a:r>
            <a:endParaRPr sz="5000">
              <a:solidFill>
                <a:srgbClr val="000000"/>
              </a:solidFill>
            </a:endParaRPr>
          </a:p>
          <a:p>
            <a:pPr indent="0" lvl="0" marL="0" rtl="0" algn="ctr">
              <a:spcBef>
                <a:spcPts val="0"/>
              </a:spcBef>
              <a:spcAft>
                <a:spcPts val="0"/>
              </a:spcAft>
              <a:buNone/>
            </a:pPr>
            <a:r>
              <a:rPr lang="en">
                <a:solidFill>
                  <a:srgbClr val="000000"/>
                </a:solidFill>
              </a:rPr>
              <a:t>Slides: </a:t>
            </a:r>
            <a:r>
              <a:rPr lang="en" u="sng">
                <a:solidFill>
                  <a:schemeClr val="accent5"/>
                </a:solidFill>
                <a:hlinkClick r:id="rId3">
                  <a:extLst>
                    <a:ext uri="{A12FA001-AC4F-418D-AE19-62706E023703}">
                      <ahyp:hlinkClr val="tx"/>
                    </a:ext>
                  </a:extLst>
                </a:hlinkClick>
              </a:rPr>
              <a:t>http://bit.ly/interfacebali</a:t>
            </a:r>
            <a:r>
              <a:rPr lang="en"/>
              <a:t> </a:t>
            </a:r>
            <a:endParaRPr>
              <a:solidFill>
                <a:srgbClr val="000000"/>
              </a:solidFill>
            </a:endParaRPr>
          </a:p>
          <a:p>
            <a:pPr indent="0" lvl="0" marL="0" rtl="0" algn="ctr">
              <a:spcBef>
                <a:spcPts val="0"/>
              </a:spcBef>
              <a:spcAft>
                <a:spcPts val="0"/>
              </a:spcAft>
              <a:buNone/>
            </a:pPr>
            <a:r>
              <a:t/>
            </a:r>
            <a:endParaRPr>
              <a:solidFill>
                <a:srgbClr val="000000"/>
              </a:solidFill>
            </a:endParaRPr>
          </a:p>
          <a:p>
            <a:pPr indent="0" lvl="0" marL="0" rtl="0" algn="ctr">
              <a:spcBef>
                <a:spcPts val="0"/>
              </a:spcBef>
              <a:spcAft>
                <a:spcPts val="0"/>
              </a:spcAft>
              <a:buNone/>
            </a:pPr>
            <a:r>
              <a:rPr lang="en">
                <a:solidFill>
                  <a:srgbClr val="000000"/>
                </a:solidFill>
              </a:rPr>
              <a:t>Email: </a:t>
            </a:r>
            <a:r>
              <a:rPr lang="en" u="sng">
                <a:solidFill>
                  <a:srgbClr val="0097A7"/>
                </a:solidFill>
                <a:hlinkClick r:id="rId4">
                  <a:extLst>
                    <a:ext uri="{A12FA001-AC4F-418D-AE19-62706E023703}">
                      <ahyp:hlinkClr val="tx"/>
                    </a:ext>
                  </a:extLst>
                </a:hlinkClick>
              </a:rPr>
              <a:t>bali@aucegypt.edu</a:t>
            </a:r>
            <a:endParaRPr>
              <a:solidFill>
                <a:srgbClr val="000000"/>
              </a:solidFill>
            </a:endParaRPr>
          </a:p>
          <a:p>
            <a:pPr indent="0" lvl="0" marL="0" rtl="0" algn="ctr">
              <a:spcBef>
                <a:spcPts val="0"/>
              </a:spcBef>
              <a:spcAft>
                <a:spcPts val="0"/>
              </a:spcAft>
              <a:buNone/>
            </a:pPr>
            <a:r>
              <a:rPr lang="en">
                <a:solidFill>
                  <a:srgbClr val="000000"/>
                </a:solidFill>
              </a:rPr>
              <a:t>Twitter: @bali_maha </a:t>
            </a:r>
            <a:endParaRPr>
              <a:solidFill>
                <a:srgbClr val="000000"/>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t>Feedback: </a:t>
            </a:r>
            <a:r>
              <a:rPr lang="en" u="sng">
                <a:solidFill>
                  <a:schemeClr val="hlink"/>
                </a:solidFill>
                <a:hlinkClick r:id="rId5"/>
              </a:rPr>
              <a:t>http://bit.ly/balikeynotes</a:t>
            </a:r>
            <a:r>
              <a:rPr lang="en"/>
              <a:t> </a:t>
            </a:r>
            <a:endParaRPr/>
          </a:p>
          <a:p>
            <a:pPr indent="0" lvl="0" marL="0" rtl="0" algn="ctr">
              <a:spcBef>
                <a:spcPts val="0"/>
              </a:spcBef>
              <a:spcAft>
                <a:spcPts val="0"/>
              </a:spcAft>
              <a:buNone/>
            </a:pPr>
            <a:r>
              <a:rPr lang="en" sz="3000"/>
              <a:t>(Some graphics by my daughter, H. Fouad)</a:t>
            </a:r>
            <a:endParaRPr sz="3000"/>
          </a:p>
        </p:txBody>
      </p:sp>
      <p:pic>
        <p:nvPicPr>
          <p:cNvPr id="334" name="Google Shape;334;p43"/>
          <p:cNvPicPr preferRelativeResize="0"/>
          <p:nvPr/>
        </p:nvPicPr>
        <p:blipFill>
          <a:blip r:embed="rId6">
            <a:alphaModFix/>
          </a:blip>
          <a:stretch>
            <a:fillRect/>
          </a:stretch>
        </p:blipFill>
        <p:spPr>
          <a:xfrm>
            <a:off x="1030675" y="1301975"/>
            <a:ext cx="694350" cy="694350"/>
          </a:xfrm>
          <a:prstGeom prst="rect">
            <a:avLst/>
          </a:prstGeom>
          <a:noFill/>
          <a:ln>
            <a:noFill/>
          </a:ln>
        </p:spPr>
      </p:pic>
      <p:pic>
        <p:nvPicPr>
          <p:cNvPr id="335" name="Google Shape;335;p43"/>
          <p:cNvPicPr preferRelativeResize="0"/>
          <p:nvPr/>
        </p:nvPicPr>
        <p:blipFill>
          <a:blip r:embed="rId7">
            <a:alphaModFix/>
          </a:blip>
          <a:stretch>
            <a:fillRect/>
          </a:stretch>
        </p:blipFill>
        <p:spPr>
          <a:xfrm>
            <a:off x="1411675" y="2406875"/>
            <a:ext cx="609600" cy="609600"/>
          </a:xfrm>
          <a:prstGeom prst="rect">
            <a:avLst/>
          </a:prstGeom>
          <a:noFill/>
          <a:ln>
            <a:noFill/>
          </a:ln>
        </p:spPr>
      </p:pic>
      <p:pic>
        <p:nvPicPr>
          <p:cNvPr id="336" name="Google Shape;336;p43"/>
          <p:cNvPicPr preferRelativeResize="0"/>
          <p:nvPr/>
        </p:nvPicPr>
        <p:blipFill>
          <a:blip r:embed="rId8">
            <a:alphaModFix/>
          </a:blip>
          <a:stretch>
            <a:fillRect/>
          </a:stretch>
        </p:blipFill>
        <p:spPr>
          <a:xfrm>
            <a:off x="2029825" y="3016475"/>
            <a:ext cx="609600" cy="609600"/>
          </a:xfrm>
          <a:prstGeom prst="rect">
            <a:avLst/>
          </a:prstGeom>
          <a:noFill/>
          <a:ln>
            <a:noFill/>
          </a:ln>
        </p:spPr>
      </p:pic>
      <p:sp>
        <p:nvSpPr>
          <p:cNvPr id="337" name="Google Shape;337;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338" name="Google Shape;338;p43"/>
          <p:cNvPicPr preferRelativeResize="0"/>
          <p:nvPr/>
        </p:nvPicPr>
        <p:blipFill rotWithShape="1">
          <a:blip r:embed="rId9">
            <a:alphaModFix/>
          </a:blip>
          <a:srcRect b="9343" l="0" r="0" t="9965"/>
          <a:stretch/>
        </p:blipFill>
        <p:spPr>
          <a:xfrm rot="-2700000">
            <a:off x="7319225" y="-60900"/>
            <a:ext cx="1760493" cy="1894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7"/>
          <p:cNvSpPr txBox="1"/>
          <p:nvPr>
            <p:ph type="title"/>
          </p:nvPr>
        </p:nvSpPr>
        <p:spPr>
          <a:xfrm>
            <a:off x="368625" y="432725"/>
            <a:ext cx="8045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Plan for this session</a:t>
            </a:r>
            <a:endParaRPr b="1"/>
          </a:p>
        </p:txBody>
      </p:sp>
      <p:sp>
        <p:nvSpPr>
          <p:cNvPr id="135" name="Google Shape;135;p17"/>
          <p:cNvSpPr txBox="1"/>
          <p:nvPr/>
        </p:nvSpPr>
        <p:spPr>
          <a:xfrm>
            <a:off x="1143000" y="480060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3"/>
              </a:rPr>
              <a:t>Max Kleinen</a:t>
            </a:r>
            <a:r>
              <a:rPr lang="en" sz="1100">
                <a:solidFill>
                  <a:schemeClr val="dk1"/>
                </a:solidFill>
              </a:rPr>
              <a:t> on Unsplash</a:t>
            </a:r>
            <a:endParaRPr/>
          </a:p>
        </p:txBody>
      </p:sp>
      <p:pic>
        <p:nvPicPr>
          <p:cNvPr id="136" name="Google Shape;136;p17"/>
          <p:cNvPicPr preferRelativeResize="0"/>
          <p:nvPr/>
        </p:nvPicPr>
        <p:blipFill>
          <a:blip r:embed="rId4">
            <a:alphaModFix/>
          </a:blip>
          <a:stretch>
            <a:fillRect/>
          </a:stretch>
        </p:blipFill>
        <p:spPr>
          <a:xfrm rot="5400000">
            <a:off x="4842787" y="857590"/>
            <a:ext cx="5158802" cy="3443621"/>
          </a:xfrm>
          <a:prstGeom prst="rect">
            <a:avLst/>
          </a:prstGeom>
          <a:noFill/>
          <a:ln>
            <a:noFill/>
          </a:ln>
        </p:spPr>
      </p:pic>
      <p:sp>
        <p:nvSpPr>
          <p:cNvPr id="137" name="Google Shape;13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38" name="Google Shape;138;p17"/>
          <p:cNvSpPr txBox="1"/>
          <p:nvPr>
            <p:ph idx="1" type="body"/>
          </p:nvPr>
        </p:nvSpPr>
        <p:spPr>
          <a:xfrm>
            <a:off x="368625" y="361500"/>
            <a:ext cx="5331900" cy="44367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SzPts val="2400"/>
              <a:buChar char="●"/>
            </a:pPr>
            <a:r>
              <a:rPr lang="en" sz="2400"/>
              <a:t>Checking in</a:t>
            </a:r>
            <a:endParaRPr sz="2400"/>
          </a:p>
          <a:p>
            <a:pPr indent="-381000" lvl="0" marL="457200" rtl="0" algn="l">
              <a:spcBef>
                <a:spcPts val="0"/>
              </a:spcBef>
              <a:spcAft>
                <a:spcPts val="0"/>
              </a:spcAft>
              <a:buSzPts val="2400"/>
              <a:buChar char="●"/>
            </a:pPr>
            <a:r>
              <a:rPr lang="en" sz="2400"/>
              <a:t>Chatterfall </a:t>
            </a:r>
            <a:endParaRPr sz="2400"/>
          </a:p>
          <a:p>
            <a:pPr indent="-381000" lvl="0" marL="457200" rtl="0" algn="l">
              <a:spcBef>
                <a:spcPts val="0"/>
              </a:spcBef>
              <a:spcAft>
                <a:spcPts val="0"/>
              </a:spcAft>
              <a:buSzPts val="2400"/>
              <a:buChar char="●"/>
            </a:pPr>
            <a:r>
              <a:rPr lang="en" sz="2400"/>
              <a:t>Building community to foster collaboration </a:t>
            </a:r>
            <a:endParaRPr sz="2400"/>
          </a:p>
          <a:p>
            <a:pPr indent="-381000" lvl="0" marL="457200" rtl="0" algn="l">
              <a:spcBef>
                <a:spcPts val="0"/>
              </a:spcBef>
              <a:spcAft>
                <a:spcPts val="0"/>
              </a:spcAft>
              <a:buSzPts val="2400"/>
              <a:buChar char="●"/>
            </a:pPr>
            <a:r>
              <a:rPr lang="en" sz="2400"/>
              <a:t>Experience Troika consulting</a:t>
            </a:r>
            <a:endParaRPr sz="2400"/>
          </a:p>
          <a:p>
            <a:pPr indent="-381000" lvl="0" marL="457200" rtl="0" algn="l">
              <a:spcBef>
                <a:spcPts val="0"/>
              </a:spcBef>
              <a:spcAft>
                <a:spcPts val="0"/>
              </a:spcAft>
              <a:buSzPts val="2400"/>
              <a:buChar char="●"/>
            </a:pPr>
            <a:r>
              <a:rPr lang="en" sz="2400"/>
              <a:t>Sharing back</a:t>
            </a:r>
            <a:endParaRPr sz="2400"/>
          </a:p>
          <a:p>
            <a:pPr indent="-381000" lvl="0" marL="457200" rtl="0" algn="l">
              <a:spcBef>
                <a:spcPts val="0"/>
              </a:spcBef>
              <a:spcAft>
                <a:spcPts val="0"/>
              </a:spcAft>
              <a:buSzPts val="2400"/>
              <a:buChar char="●"/>
            </a:pPr>
            <a:r>
              <a:rPr lang="en" sz="2400"/>
              <a:t>Design decisions</a:t>
            </a:r>
            <a:endParaRPr sz="2400"/>
          </a:p>
          <a:p>
            <a:pPr indent="-381000" lvl="0" marL="457200" rtl="0" algn="l">
              <a:spcBef>
                <a:spcPts val="0"/>
              </a:spcBef>
              <a:spcAft>
                <a:spcPts val="0"/>
              </a:spcAft>
              <a:buSzPts val="2400"/>
              <a:buChar char="●"/>
            </a:pPr>
            <a:r>
              <a:rPr lang="en" sz="2400"/>
              <a:t>Key takeaway</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8"/>
          <p:cNvSpPr txBox="1"/>
          <p:nvPr>
            <p:ph type="title"/>
          </p:nvPr>
        </p:nvSpPr>
        <p:spPr>
          <a:xfrm>
            <a:off x="311700" y="1388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These slides are open for commenting:</a:t>
            </a:r>
            <a:endParaRPr/>
          </a:p>
          <a:p>
            <a:pPr indent="0" lvl="0" marL="0" rtl="0" algn="ctr">
              <a:spcBef>
                <a:spcPts val="0"/>
              </a:spcBef>
              <a:spcAft>
                <a:spcPts val="0"/>
              </a:spcAft>
              <a:buNone/>
            </a:pPr>
            <a:r>
              <a:rPr lang="en" u="sng">
                <a:solidFill>
                  <a:schemeClr val="hlink"/>
                </a:solidFill>
                <a:hlinkClick r:id="rId3"/>
              </a:rPr>
              <a:t>http://bit.ly/interfacebali</a:t>
            </a:r>
            <a:r>
              <a:rPr lang="en"/>
              <a:t> </a:t>
            </a:r>
            <a:endParaRPr/>
          </a:p>
        </p:txBody>
      </p:sp>
      <p:pic>
        <p:nvPicPr>
          <p:cNvPr id="144" name="Google Shape;144;p18"/>
          <p:cNvPicPr preferRelativeResize="0"/>
          <p:nvPr/>
        </p:nvPicPr>
        <p:blipFill>
          <a:blip r:embed="rId4">
            <a:alphaModFix/>
          </a:blip>
          <a:stretch>
            <a:fillRect/>
          </a:stretch>
        </p:blipFill>
        <p:spPr>
          <a:xfrm>
            <a:off x="3352800" y="2514600"/>
            <a:ext cx="2438400" cy="2438400"/>
          </a:xfrm>
          <a:prstGeom prst="rect">
            <a:avLst/>
          </a:prstGeom>
          <a:noFill/>
          <a:ln>
            <a:noFill/>
          </a:ln>
        </p:spPr>
      </p:pic>
      <p:sp>
        <p:nvSpPr>
          <p:cNvPr id="145" name="Google Shape;14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txBox="1"/>
          <p:nvPr>
            <p:ph type="title"/>
          </p:nvPr>
        </p:nvSpPr>
        <p:spPr>
          <a:xfrm>
            <a:off x="76200" y="1031325"/>
            <a:ext cx="5343000" cy="3070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Chatterfall</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Please </a:t>
            </a:r>
            <a:endParaRPr/>
          </a:p>
          <a:p>
            <a:pPr indent="0" lvl="0" marL="0" rtl="0" algn="ctr">
              <a:spcBef>
                <a:spcPts val="0"/>
              </a:spcBef>
              <a:spcAft>
                <a:spcPts val="0"/>
              </a:spcAft>
              <a:buNone/>
            </a:pPr>
            <a:r>
              <a:rPr lang="en"/>
              <a:t>respond in the chat</a:t>
            </a:r>
            <a:endParaRPr/>
          </a:p>
        </p:txBody>
      </p:sp>
      <p:sp>
        <p:nvSpPr>
          <p:cNvPr id="151" name="Google Shape;151;p19"/>
          <p:cNvSpPr txBox="1"/>
          <p:nvPr/>
        </p:nvSpPr>
        <p:spPr>
          <a:xfrm>
            <a:off x="1742075" y="45114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3"/>
              </a:rPr>
              <a:t>Elijah Hiett</a:t>
            </a:r>
            <a:r>
              <a:rPr lang="en" sz="1100">
                <a:solidFill>
                  <a:schemeClr val="dk1"/>
                </a:solidFill>
              </a:rPr>
              <a:t> on Unsplash</a:t>
            </a:r>
            <a:endParaRPr/>
          </a:p>
        </p:txBody>
      </p:sp>
      <p:pic>
        <p:nvPicPr>
          <p:cNvPr id="152" name="Google Shape;152;p19"/>
          <p:cNvPicPr preferRelativeResize="0"/>
          <p:nvPr/>
        </p:nvPicPr>
        <p:blipFill rotWithShape="1">
          <a:blip r:embed="rId4">
            <a:alphaModFix/>
          </a:blip>
          <a:srcRect b="20293" l="0" r="0" t="0"/>
          <a:stretch/>
        </p:blipFill>
        <p:spPr>
          <a:xfrm>
            <a:off x="5495921" y="0"/>
            <a:ext cx="3625380" cy="5143498"/>
          </a:xfrm>
          <a:prstGeom prst="rect">
            <a:avLst/>
          </a:prstGeom>
          <a:noFill/>
          <a:ln>
            <a:noFill/>
          </a:ln>
        </p:spPr>
      </p:pic>
      <p:sp>
        <p:nvSpPr>
          <p:cNvPr id="153" name="Google Shape;153;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0"/>
          <p:cNvSpPr txBox="1"/>
          <p:nvPr>
            <p:ph type="title"/>
          </p:nvPr>
        </p:nvSpPr>
        <p:spPr>
          <a:xfrm>
            <a:off x="263850" y="380525"/>
            <a:ext cx="2928900" cy="42549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These days, I am </a:t>
            </a:r>
            <a:r>
              <a:rPr lang="en"/>
              <a:t> grateful for...</a:t>
            </a:r>
            <a:endParaRPr/>
          </a:p>
        </p:txBody>
      </p:sp>
      <p:pic>
        <p:nvPicPr>
          <p:cNvPr descr="hand coming out of a wall with yellow and red flowers" id="159" name="Google Shape;159;p20" title="hand from a wall with flowers"/>
          <p:cNvPicPr preferRelativeResize="0"/>
          <p:nvPr/>
        </p:nvPicPr>
        <p:blipFill>
          <a:blip r:embed="rId3">
            <a:alphaModFix/>
          </a:blip>
          <a:stretch>
            <a:fillRect/>
          </a:stretch>
        </p:blipFill>
        <p:spPr>
          <a:xfrm>
            <a:off x="3633225" y="639513"/>
            <a:ext cx="5040300" cy="3712200"/>
          </a:xfrm>
          <a:prstGeom prst="roundRect">
            <a:avLst>
              <a:gd fmla="val 16667" name="adj"/>
            </a:avLst>
          </a:prstGeom>
          <a:noFill/>
          <a:ln>
            <a:noFill/>
          </a:ln>
        </p:spPr>
      </p:pic>
      <p:sp>
        <p:nvSpPr>
          <p:cNvPr id="160" name="Google Shape;160;p20"/>
          <p:cNvSpPr txBox="1"/>
          <p:nvPr/>
        </p:nvSpPr>
        <p:spPr>
          <a:xfrm>
            <a:off x="3539525" y="4444050"/>
            <a:ext cx="5369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Image from Pixabay: </a:t>
            </a:r>
            <a:r>
              <a:rPr lang="en" sz="1200" u="sng">
                <a:solidFill>
                  <a:schemeClr val="hlink"/>
                </a:solidFill>
                <a:hlinkClick r:id="rId4"/>
              </a:rPr>
              <a:t>https://pixabay.com/photos/hand-gift-bouquet-congratulation-1549399/</a:t>
            </a:r>
            <a:r>
              <a:rPr lang="en" sz="1200"/>
              <a:t> </a:t>
            </a:r>
            <a:endParaRPr sz="1200"/>
          </a:p>
        </p:txBody>
      </p:sp>
      <p:sp>
        <p:nvSpPr>
          <p:cNvPr id="161" name="Google Shape;16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1"/>
          <p:cNvSpPr txBox="1"/>
          <p:nvPr>
            <p:ph type="title"/>
          </p:nvPr>
        </p:nvSpPr>
        <p:spPr>
          <a:xfrm>
            <a:off x="311700" y="2150850"/>
            <a:ext cx="65559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My superpower is</a:t>
            </a:r>
            <a:r>
              <a:rPr lang="en"/>
              <a:t>...</a:t>
            </a:r>
            <a:r>
              <a:rPr lang="en"/>
              <a:t>.</a:t>
            </a:r>
            <a:endParaRPr/>
          </a:p>
        </p:txBody>
      </p:sp>
      <p:pic>
        <p:nvPicPr>
          <p:cNvPr descr="Hand with a tree growing out of it" id="167" name="Google Shape;167;p21" title="Superpower"/>
          <p:cNvPicPr preferRelativeResize="0"/>
          <p:nvPr/>
        </p:nvPicPr>
        <p:blipFill rotWithShape="1">
          <a:blip r:embed="rId3">
            <a:alphaModFix/>
          </a:blip>
          <a:srcRect b="0" l="0" r="0" t="19942"/>
          <a:stretch/>
        </p:blipFill>
        <p:spPr>
          <a:xfrm>
            <a:off x="5818100" y="647025"/>
            <a:ext cx="2893200" cy="4117800"/>
          </a:xfrm>
          <a:prstGeom prst="roundRect">
            <a:avLst>
              <a:gd fmla="val 16667" name="adj"/>
            </a:avLst>
          </a:prstGeom>
          <a:noFill/>
          <a:ln>
            <a:noFill/>
          </a:ln>
        </p:spPr>
      </p:pic>
      <p:sp>
        <p:nvSpPr>
          <p:cNvPr id="168" name="Google Shape;168;p21"/>
          <p:cNvSpPr txBox="1"/>
          <p:nvPr/>
        </p:nvSpPr>
        <p:spPr>
          <a:xfrm>
            <a:off x="3776100" y="4490850"/>
            <a:ext cx="190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Image from </a:t>
            </a:r>
            <a:r>
              <a:rPr lang="en" sz="1000" u="sng">
                <a:solidFill>
                  <a:schemeClr val="hlink"/>
                </a:solidFill>
                <a:hlinkClick r:id="rId4"/>
              </a:rPr>
              <a:t>Pixabay</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2" title="two people jumping in the sunset"/>
          <p:cNvPicPr preferRelativeResize="0"/>
          <p:nvPr/>
        </p:nvPicPr>
        <p:blipFill>
          <a:blip r:embed="rId3">
            <a:alphaModFix/>
          </a:blip>
          <a:stretch>
            <a:fillRect/>
          </a:stretch>
        </p:blipFill>
        <p:spPr>
          <a:xfrm>
            <a:off x="1755250" y="908225"/>
            <a:ext cx="5747513" cy="3831675"/>
          </a:xfrm>
          <a:prstGeom prst="rect">
            <a:avLst/>
          </a:prstGeom>
          <a:noFill/>
          <a:ln>
            <a:noFill/>
          </a:ln>
        </p:spPr>
      </p:pic>
      <p:sp>
        <p:nvSpPr>
          <p:cNvPr id="174" name="Google Shape;174;p22"/>
          <p:cNvSpPr txBox="1"/>
          <p:nvPr/>
        </p:nvSpPr>
        <p:spPr>
          <a:xfrm>
            <a:off x="1600200" y="4816100"/>
            <a:ext cx="6415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Image from Pixabay: </a:t>
            </a:r>
            <a:r>
              <a:rPr lang="en" sz="1200" u="sng">
                <a:solidFill>
                  <a:schemeClr val="hlink"/>
                </a:solidFill>
                <a:hlinkClick r:id="rId4"/>
              </a:rPr>
              <a:t>https://pixabay.com/photos/sunset-beach-silhouettes-jump-570881/</a:t>
            </a:r>
            <a:r>
              <a:rPr lang="en" sz="1200"/>
              <a:t> </a:t>
            </a:r>
            <a:endParaRPr sz="1200"/>
          </a:p>
        </p:txBody>
      </p:sp>
      <p:sp>
        <p:nvSpPr>
          <p:cNvPr id="175" name="Google Shape;17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76" name="Google Shape;176;p22"/>
          <p:cNvSpPr txBox="1"/>
          <p:nvPr>
            <p:ph type="title"/>
          </p:nvPr>
        </p:nvSpPr>
        <p:spPr>
          <a:xfrm>
            <a:off x="311700" y="228600"/>
            <a:ext cx="8520600" cy="908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A </a:t>
            </a:r>
            <a:r>
              <a:rPr lang="en"/>
              <a:t>big challenge of collaboration online is...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