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8" r:id="rId2"/>
    <p:sldId id="288" r:id="rId3"/>
    <p:sldId id="282" r:id="rId4"/>
    <p:sldId id="287" r:id="rId5"/>
    <p:sldId id="291" r:id="rId6"/>
    <p:sldId id="292" r:id="rId7"/>
    <p:sldId id="293" r:id="rId8"/>
    <p:sldId id="294" r:id="rId9"/>
    <p:sldId id="270" r:id="rId10"/>
    <p:sldId id="283" r:id="rId11"/>
    <p:sldId id="289" r:id="rId12"/>
    <p:sldId id="284" r:id="rId13"/>
    <p:sldId id="276" r:id="rId14"/>
    <p:sldId id="272" r:id="rId15"/>
    <p:sldId id="296" r:id="rId16"/>
    <p:sldId id="295" r:id="rId1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86" d="100"/>
          <a:sy n="86" d="100"/>
        </p:scale>
        <p:origin x="37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E9F3748-69A4-4C1C-90AF-377BF06ED1DC}" type="datetimeFigureOut">
              <a:rPr lang="en-US" smtClean="0"/>
              <a:t>4/13/2021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1D37837-CBA8-431B-83EE-DE911F594A1D}" type="slidenum">
              <a:rPr lang="en-US" smtClean="0"/>
              <a:t>‹#›</a:t>
            </a:fld>
            <a:endParaRPr lang="en-US"/>
          </a:p>
        </p:txBody>
      </p:sp>
    </p:spTree>
    <p:extLst>
      <p:ext uri="{BB962C8B-B14F-4D97-AF65-F5344CB8AC3E}">
        <p14:creationId xmlns:p14="http://schemas.microsoft.com/office/powerpoint/2010/main" val="549113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AE12D1-3144-4B2B-A3F7-860D892D3DD5}" type="slidenum">
              <a:rPr lang="en-US" smtClean="0"/>
              <a:t>1</a:t>
            </a:fld>
            <a:endParaRPr lang="en-US"/>
          </a:p>
        </p:txBody>
      </p:sp>
    </p:spTree>
    <p:extLst>
      <p:ext uri="{BB962C8B-B14F-4D97-AF65-F5344CB8AC3E}">
        <p14:creationId xmlns:p14="http://schemas.microsoft.com/office/powerpoint/2010/main" val="199485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AE12D1-3144-4B2B-A3F7-860D892D3DD5}" type="slidenum">
              <a:rPr lang="en-US" smtClean="0"/>
              <a:t>16</a:t>
            </a:fld>
            <a:endParaRPr lang="en-US"/>
          </a:p>
        </p:txBody>
      </p:sp>
    </p:spTree>
    <p:extLst>
      <p:ext uri="{BB962C8B-B14F-4D97-AF65-F5344CB8AC3E}">
        <p14:creationId xmlns:p14="http://schemas.microsoft.com/office/powerpoint/2010/main" val="2728356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DA77D-5DE5-477C-A9C6-9552D2CD9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2B72DC-4412-44B7-8A85-4D336E5AA7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4211C9-E93B-4BC2-976F-CD1E54F90892}"/>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5" name="Footer Placeholder 4">
            <a:extLst>
              <a:ext uri="{FF2B5EF4-FFF2-40B4-BE49-F238E27FC236}">
                <a16:creationId xmlns:a16="http://schemas.microsoft.com/office/drawing/2014/main" id="{61540DAE-0B9A-45AA-BEBD-7362815A8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6833F3-0F81-4D72-B7ED-AA90FC0CEAD7}"/>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2395103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3CEF-69D6-438F-9689-710B23E326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D02128-E072-4117-B3F4-F7477EB383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CADC6E-1F89-46D1-A687-556C781DF379}"/>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5" name="Footer Placeholder 4">
            <a:extLst>
              <a:ext uri="{FF2B5EF4-FFF2-40B4-BE49-F238E27FC236}">
                <a16:creationId xmlns:a16="http://schemas.microsoft.com/office/drawing/2014/main" id="{69007ECF-6A81-49B3-844A-204C27726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23964-C13D-4C6A-BE0D-96FD4B3454A5}"/>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2866667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67E8B-19AD-4AFF-9F8C-2C99E43C07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4057B0-3B3C-47DA-BD93-DAB8F00C8F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A3064-2482-4A9D-91DE-F601E8F4E762}"/>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5" name="Footer Placeholder 4">
            <a:extLst>
              <a:ext uri="{FF2B5EF4-FFF2-40B4-BE49-F238E27FC236}">
                <a16:creationId xmlns:a16="http://schemas.microsoft.com/office/drawing/2014/main" id="{3D779432-1BE6-4ED0-BC87-E3747D9426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3B26E2-4287-4107-A902-8DC6F62E22F3}"/>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174105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9999B-63BC-4C81-8B37-ADD76A822D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08A7FE-A6C1-491E-ADD8-0089151A88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20CCA-AE2B-4CFE-85A2-B5E6BC4740C8}"/>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5" name="Footer Placeholder 4">
            <a:extLst>
              <a:ext uri="{FF2B5EF4-FFF2-40B4-BE49-F238E27FC236}">
                <a16:creationId xmlns:a16="http://schemas.microsoft.com/office/drawing/2014/main" id="{AF2BD126-BBBF-4725-98D6-D888061AFF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D9D5C5-481F-4F2D-829F-F442FFFB4FFD}"/>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60123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738DE-DD56-40B0-BC62-EA9DAF04B6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598E97-B35F-4175-9AB5-37310BF5AD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BFC8EF-D951-4962-A5B6-52D9CEF1205E}"/>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5" name="Footer Placeholder 4">
            <a:extLst>
              <a:ext uri="{FF2B5EF4-FFF2-40B4-BE49-F238E27FC236}">
                <a16:creationId xmlns:a16="http://schemas.microsoft.com/office/drawing/2014/main" id="{FCB87AF1-91DB-4B0C-AA0E-538A76EAA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E59181-FF68-46EF-A75D-CCC977183C80}"/>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222781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2A687-0679-4F65-B927-4A8E54B034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A1799C-23FF-43BD-AA89-FB8F07A23F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AEBCE6-A484-4BB2-9869-7081F340C8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BD1E67-8470-43A3-9778-6356E109B590}"/>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6" name="Footer Placeholder 5">
            <a:extLst>
              <a:ext uri="{FF2B5EF4-FFF2-40B4-BE49-F238E27FC236}">
                <a16:creationId xmlns:a16="http://schemas.microsoft.com/office/drawing/2014/main" id="{C129EDC4-F753-458B-BE56-34228687AA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2D4927-E2CA-44E4-9E9A-C02E1E9C9D29}"/>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417185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FCA5-215B-4EBA-8280-CBE5AF2C0A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94FE0A-9EDC-4B85-9142-0B85B74E85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9162A6-23D3-49F3-A63A-A45C7A1646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1E5D5F-05C3-4996-A30E-754C25B21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A7C003-7C8E-4CCC-8A33-6C652A667D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9BF5F2-3179-4BB1-8CDD-CDF17C6C4C15}"/>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8" name="Footer Placeholder 7">
            <a:extLst>
              <a:ext uri="{FF2B5EF4-FFF2-40B4-BE49-F238E27FC236}">
                <a16:creationId xmlns:a16="http://schemas.microsoft.com/office/drawing/2014/main" id="{F96497FA-A1C7-44C8-ADE8-698ECE7E78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4F3355-64F5-4D6A-A553-CE6B2096F3B6}"/>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2257783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5218-1492-4DC5-BDAA-FC9F885CDC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AED3F8-7DEF-4BA3-A69E-E9E21F7E961E}"/>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4" name="Footer Placeholder 3">
            <a:extLst>
              <a:ext uri="{FF2B5EF4-FFF2-40B4-BE49-F238E27FC236}">
                <a16:creationId xmlns:a16="http://schemas.microsoft.com/office/drawing/2014/main" id="{4B1A2891-3D90-4DDE-923A-F697643B65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371FCC-7163-4E6C-9BFA-623D9A40254F}"/>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4172991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D45AF4-F9A0-4BC6-81DE-CB5FFE35980F}"/>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3" name="Footer Placeholder 2">
            <a:extLst>
              <a:ext uri="{FF2B5EF4-FFF2-40B4-BE49-F238E27FC236}">
                <a16:creationId xmlns:a16="http://schemas.microsoft.com/office/drawing/2014/main" id="{5EDA70E6-5C7D-4EBE-9482-070D7D2BEB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FEC59D-15B3-4F93-BF43-EC287E343666}"/>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3720899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3FDEF-4C14-4B81-B135-2DE86657EC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4C2FC9-A2DC-4A1E-96AA-49EDC8102D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5A7395-A770-4BB9-8415-08E422C3C8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98C36F-5DE3-4E8C-89B6-F30E73091EE8}"/>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6" name="Footer Placeholder 5">
            <a:extLst>
              <a:ext uri="{FF2B5EF4-FFF2-40B4-BE49-F238E27FC236}">
                <a16:creationId xmlns:a16="http://schemas.microsoft.com/office/drawing/2014/main" id="{654962EA-8359-46D0-86ED-BD9772D985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139822-0898-49CE-9122-BBB7EA7AAD2B}"/>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3394744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22F35-A129-4B41-8C58-451917CA69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88EE6C-BBAC-4195-96F9-4D9726EA45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7454B9-9F7E-4899-8AAD-57AF5CCD35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0AA597-DED6-4B7A-8E82-B613FBA36C92}"/>
              </a:ext>
            </a:extLst>
          </p:cNvPr>
          <p:cNvSpPr>
            <a:spLocks noGrp="1"/>
          </p:cNvSpPr>
          <p:nvPr>
            <p:ph type="dt" sz="half" idx="10"/>
          </p:nvPr>
        </p:nvSpPr>
        <p:spPr/>
        <p:txBody>
          <a:bodyPr/>
          <a:lstStyle/>
          <a:p>
            <a:fld id="{28F53448-44B3-4983-BA77-6A0CE4A709D1}" type="datetimeFigureOut">
              <a:rPr lang="en-US" smtClean="0"/>
              <a:t>4/13/2021</a:t>
            </a:fld>
            <a:endParaRPr lang="en-US"/>
          </a:p>
        </p:txBody>
      </p:sp>
      <p:sp>
        <p:nvSpPr>
          <p:cNvPr id="6" name="Footer Placeholder 5">
            <a:extLst>
              <a:ext uri="{FF2B5EF4-FFF2-40B4-BE49-F238E27FC236}">
                <a16:creationId xmlns:a16="http://schemas.microsoft.com/office/drawing/2014/main" id="{09169F7D-9C64-4EE4-A742-3F0C61E04A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92B5C-2861-4DEB-B235-50DDDEB0FCFB}"/>
              </a:ext>
            </a:extLst>
          </p:cNvPr>
          <p:cNvSpPr>
            <a:spLocks noGrp="1"/>
          </p:cNvSpPr>
          <p:nvPr>
            <p:ph type="sldNum" sz="quarter" idx="12"/>
          </p:nvPr>
        </p:nvSpPr>
        <p:spPr/>
        <p:txBody>
          <a:bodyPr/>
          <a:lstStyle/>
          <a:p>
            <a:fld id="{1A7996A9-36EB-4073-801B-059E948A33EF}" type="slidenum">
              <a:rPr lang="en-US" smtClean="0"/>
              <a:t>‹#›</a:t>
            </a:fld>
            <a:endParaRPr lang="en-US"/>
          </a:p>
        </p:txBody>
      </p:sp>
    </p:spTree>
    <p:extLst>
      <p:ext uri="{BB962C8B-B14F-4D97-AF65-F5344CB8AC3E}">
        <p14:creationId xmlns:p14="http://schemas.microsoft.com/office/powerpoint/2010/main" val="399206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6B0133-9B55-4FE7-ABEA-199E1C09FE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187B3D-E375-4C02-AC87-79C6F37B24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046AA4-752C-473B-89FF-E2CD8731A3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53448-44B3-4983-BA77-6A0CE4A709D1}" type="datetimeFigureOut">
              <a:rPr lang="en-US" smtClean="0"/>
              <a:t>4/13/2021</a:t>
            </a:fld>
            <a:endParaRPr lang="en-US"/>
          </a:p>
        </p:txBody>
      </p:sp>
      <p:sp>
        <p:nvSpPr>
          <p:cNvPr id="5" name="Footer Placeholder 4">
            <a:extLst>
              <a:ext uri="{FF2B5EF4-FFF2-40B4-BE49-F238E27FC236}">
                <a16:creationId xmlns:a16="http://schemas.microsoft.com/office/drawing/2014/main" id="{A82034BA-BF8D-4113-B1C2-444555A102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932CF4-02FC-4D0B-9D67-B8C8DCA994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996A9-36EB-4073-801B-059E948A33EF}" type="slidenum">
              <a:rPr lang="en-US" smtClean="0"/>
              <a:t>‹#›</a:t>
            </a:fld>
            <a:endParaRPr lang="en-US"/>
          </a:p>
        </p:txBody>
      </p:sp>
    </p:spTree>
    <p:extLst>
      <p:ext uri="{BB962C8B-B14F-4D97-AF65-F5344CB8AC3E}">
        <p14:creationId xmlns:p14="http://schemas.microsoft.com/office/powerpoint/2010/main" val="2890324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ufl.us5.list-2Dmanage.com_track_click-3Fu-3Dccfd4b5b015e3d33e136cc335-26id-3D655074177b-26e-3D272c0fe5cb&amp;d=DwMFaQ&amp;c=sJ6xIWYx-zLMB3EPkvcnVg&amp;r=rUzEig7po-wDCAfT0Hd6bCm0Suz4AdruzQ4eDAUwGsg&amp;m=T0zv4Kc-kyTCBFfqR-rKUVv-6juRVIFDOzTvc734gyA&amp;s=pd4emru2CRxLmD8ddv2NWqzg7RU6CCkt50GrYt-aCrM&amp;e="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mailto:prodriguez@ufic.ufl.edu" TargetMode="External"/><Relationship Id="rId5" Type="http://schemas.openxmlformats.org/officeDocument/2006/relationships/hyperlink" Target="https://urldefense.proofpoint.com/v2/url?u=https-3A__ufl.us5.list-2Dmanage.com_track_click-3Fu-3Dccfd4b5b015e3d33e136cc335-26id-3De1278bc64f-26e-3D272c0fe5cb&amp;d=DwMFaQ&amp;c=sJ6xIWYx-zLMB3EPkvcnVg&amp;r=rUzEig7po-wDCAfT0Hd6bCm0Suz4AdruzQ4eDAUwGsg&amp;m=T0zv4Kc-kyTCBFfqR-rKUVv-6juRVIFDOzTvc734gyA&amp;s=wDALcMdKvvh0uAuhOl248EGAW4-S4FCwGdyeCbEN7kY&amp;e=" TargetMode="External"/><Relationship Id="rId4" Type="http://schemas.openxmlformats.org/officeDocument/2006/relationships/hyperlink" Target="https://internationalcenter.ufl.edu/faculty-engagement/international-teaching/funding-opportunities/virtual-exchange-trainin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6740" y="5178440"/>
            <a:ext cx="9144000" cy="1614009"/>
          </a:xfrm>
        </p:spPr>
        <p:txBody>
          <a:bodyPr>
            <a:noAutofit/>
          </a:bodyPr>
          <a:lstStyle/>
          <a:p>
            <a:pPr algn="l"/>
            <a:r>
              <a:rPr lang="en-US" sz="2800" dirty="0"/>
              <a:t>Erika J. Brooke, Ph.D.</a:t>
            </a:r>
          </a:p>
          <a:p>
            <a:pPr algn="l"/>
            <a:r>
              <a:rPr lang="en-US" sz="2800" dirty="0"/>
              <a:t>Department of Sociology and Criminology &amp; Law</a:t>
            </a:r>
          </a:p>
          <a:p>
            <a:pPr algn="l"/>
            <a:r>
              <a:rPr lang="en-US" sz="2800" dirty="0"/>
              <a:t>ejbrooke@ufl.edu</a:t>
            </a:r>
          </a:p>
        </p:txBody>
      </p:sp>
      <p:pic>
        <p:nvPicPr>
          <p:cNvPr id="5" name="Picture 4" descr="A close up of a sign&#10;&#10;Description generated with very high confidence">
            <a:extLst>
              <a:ext uri="{FF2B5EF4-FFF2-40B4-BE49-F238E27FC236}">
                <a16:creationId xmlns:a16="http://schemas.microsoft.com/office/drawing/2014/main" id="{F506E791-9A28-4113-9FA6-07C322D271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5140" y="190500"/>
            <a:ext cx="7532219" cy="1892581"/>
          </a:xfrm>
          <a:prstGeom prst="rect">
            <a:avLst/>
          </a:prstGeom>
        </p:spPr>
      </p:pic>
      <p:sp>
        <p:nvSpPr>
          <p:cNvPr id="8" name="Title 1">
            <a:extLst>
              <a:ext uri="{FF2B5EF4-FFF2-40B4-BE49-F238E27FC236}">
                <a16:creationId xmlns:a16="http://schemas.microsoft.com/office/drawing/2014/main" id="{87D67A98-A33C-4828-BF12-DDC7EB59737C}"/>
              </a:ext>
            </a:extLst>
          </p:cNvPr>
          <p:cNvSpPr txBox="1">
            <a:spLocks/>
          </p:cNvSpPr>
          <p:nvPr/>
        </p:nvSpPr>
        <p:spPr>
          <a:xfrm>
            <a:off x="1313858" y="2519617"/>
            <a:ext cx="9772532" cy="1842241"/>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b="1" dirty="0"/>
              <a:t>Building Cultural Competence Virtually: </a:t>
            </a:r>
          </a:p>
          <a:p>
            <a:r>
              <a:rPr lang="en-US" sz="5000" b="1" dirty="0"/>
              <a:t>Virtual Exchange Projects</a:t>
            </a:r>
          </a:p>
        </p:txBody>
      </p:sp>
    </p:spTree>
    <p:extLst>
      <p:ext uri="{BB962C8B-B14F-4D97-AF65-F5344CB8AC3E}">
        <p14:creationId xmlns:p14="http://schemas.microsoft.com/office/powerpoint/2010/main" val="3205507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Key Principles of Virtual Exchange</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838200" y="1527785"/>
            <a:ext cx="10870096" cy="4132829"/>
          </a:xfrm>
        </p:spPr>
        <p:txBody>
          <a:bodyPr>
            <a:normAutofit fontScale="77500" lnSpcReduction="20000"/>
          </a:bodyPr>
          <a:lstStyle/>
          <a:p>
            <a:r>
              <a:rPr lang="en-US" dirty="0"/>
              <a:t>Do not underestimate the complexity of virtual exchange projects (e.g., logistics)</a:t>
            </a:r>
          </a:p>
          <a:p>
            <a:pPr lvl="1"/>
            <a:r>
              <a:rPr lang="en-US" dirty="0"/>
              <a:t>Individual set-up (e.g., differences in time zones, semester schedules, customs and courtesies, etc.)</a:t>
            </a:r>
          </a:p>
          <a:p>
            <a:r>
              <a:rPr lang="en-US" dirty="0"/>
              <a:t>Partners are key</a:t>
            </a:r>
          </a:p>
          <a:p>
            <a:pPr lvl="1"/>
            <a:r>
              <a:rPr lang="en-US" dirty="0"/>
              <a:t>Use campus resources or fellow colleagues to find a partner(s) </a:t>
            </a:r>
          </a:p>
          <a:p>
            <a:r>
              <a:rPr lang="en-US" dirty="0"/>
              <a:t>Support for both faculty and students</a:t>
            </a:r>
          </a:p>
          <a:p>
            <a:pPr lvl="1"/>
            <a:r>
              <a:rPr lang="en-US" dirty="0"/>
              <a:t>Having a Virtual Exchange (VE) plan set up prior to meeting partner; Take VE training at UF</a:t>
            </a:r>
          </a:p>
          <a:p>
            <a:r>
              <a:rPr lang="en-US" dirty="0"/>
              <a:t>Focus on Outcomes</a:t>
            </a:r>
          </a:p>
          <a:p>
            <a:pPr lvl="1"/>
            <a:r>
              <a:rPr lang="en-US" dirty="0"/>
              <a:t>Using multiple low stakes assignments; inflate the number of group members to account for attrition</a:t>
            </a:r>
          </a:p>
          <a:p>
            <a:r>
              <a:rPr lang="en-US" dirty="0"/>
              <a:t>Other considerations (e.g., post-pandemic, other activity options)</a:t>
            </a:r>
          </a:p>
          <a:p>
            <a:pPr lvl="1"/>
            <a:r>
              <a:rPr lang="en-US" dirty="0"/>
              <a:t>Various levels of engagement and assignment expectations among institutions </a:t>
            </a:r>
          </a:p>
          <a:p>
            <a:pPr marL="0" indent="0">
              <a:buNone/>
            </a:pPr>
            <a:endParaRPr lang="en-US" sz="1800" dirty="0"/>
          </a:p>
          <a:p>
            <a:endParaRPr lang="en-US" sz="1800" dirty="0"/>
          </a:p>
          <a:p>
            <a:pPr marL="0" indent="0" algn="r">
              <a:buNone/>
            </a:pPr>
            <a:r>
              <a:rPr lang="en-US" sz="1800" dirty="0"/>
              <a:t>(All adapted from NAFSA.org).</a:t>
            </a:r>
          </a:p>
          <a:p>
            <a:endParaRPr lang="en-US" sz="1800"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2484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Cultural Competence: Pre/Post-VE</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327171" y="1359024"/>
            <a:ext cx="5514336" cy="4630709"/>
          </a:xfrm>
        </p:spPr>
        <p:txBody>
          <a:bodyPr>
            <a:normAutofit fontScale="85000" lnSpcReduction="10000"/>
          </a:bodyPr>
          <a:lstStyle/>
          <a:p>
            <a:r>
              <a:rPr lang="en-US" sz="2900" dirty="0"/>
              <a:t>International Critical Thinking (</a:t>
            </a:r>
            <a:r>
              <a:rPr lang="en-US" sz="2900" dirty="0" err="1"/>
              <a:t>IntCRIT</a:t>
            </a:r>
            <a:r>
              <a:rPr lang="en-US" sz="2900" dirty="0"/>
              <a:t>) &amp; International Communication (</a:t>
            </a:r>
            <a:r>
              <a:rPr lang="en-US" sz="2900" dirty="0" err="1"/>
              <a:t>IntCOMM</a:t>
            </a:r>
            <a:r>
              <a:rPr lang="en-US" sz="2900" dirty="0"/>
              <a:t>) Attitudes and Beliefs Survey (26 items)</a:t>
            </a:r>
          </a:p>
          <a:p>
            <a:r>
              <a:rPr lang="en-US" dirty="0"/>
              <a:t>Significant items:</a:t>
            </a:r>
          </a:p>
          <a:p>
            <a:pPr lvl="1"/>
            <a:r>
              <a:rPr lang="en-US" dirty="0"/>
              <a:t>10. I can contrast important aspects of different cultures with my own. (p = .051)</a:t>
            </a:r>
          </a:p>
          <a:p>
            <a:pPr lvl="1"/>
            <a:r>
              <a:rPr lang="en-US" dirty="0"/>
              <a:t>18. I feel comfortable in conversations that may involve cultural differences. (p = .043)</a:t>
            </a:r>
          </a:p>
          <a:p>
            <a:pPr lvl="1"/>
            <a:r>
              <a:rPr lang="en-US" dirty="0"/>
              <a:t>19. When working on a group project, I enjoy collaborating with students from other countries. (p = .025)</a:t>
            </a:r>
          </a:p>
          <a:p>
            <a:pPr lvl="1"/>
            <a:r>
              <a:rPr lang="en-US" dirty="0"/>
              <a:t>26. I can clearly articulate my point of view to members of other cultures. (p = .049)</a:t>
            </a:r>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971849F9-D3CC-4BC2-8207-B84E54010328}"/>
              </a:ext>
            </a:extLst>
          </p:cNvPr>
          <p:cNvPicPr>
            <a:picLocks noChangeAspect="1"/>
          </p:cNvPicPr>
          <p:nvPr/>
        </p:nvPicPr>
        <p:blipFill>
          <a:blip r:embed="rId3"/>
          <a:stretch>
            <a:fillRect/>
          </a:stretch>
        </p:blipFill>
        <p:spPr>
          <a:xfrm>
            <a:off x="5908521" y="1754022"/>
            <a:ext cx="5956308" cy="3349956"/>
          </a:xfrm>
          <a:prstGeom prst="rect">
            <a:avLst/>
          </a:prstGeom>
        </p:spPr>
      </p:pic>
    </p:spTree>
    <p:extLst>
      <p:ext uri="{BB962C8B-B14F-4D97-AF65-F5344CB8AC3E}">
        <p14:creationId xmlns:p14="http://schemas.microsoft.com/office/powerpoint/2010/main" val="823984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Student Panel</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838200" y="1527786"/>
            <a:ext cx="10870096" cy="4132829"/>
          </a:xfrm>
        </p:spPr>
        <p:txBody>
          <a:bodyPr>
            <a:normAutofit fontScale="92500"/>
          </a:bodyPr>
          <a:lstStyle/>
          <a:p>
            <a:r>
              <a:rPr lang="en-US" dirty="0"/>
              <a:t>How will you use your experiences from the virtual exchange in the post-graduation world and workforce? </a:t>
            </a:r>
          </a:p>
          <a:p>
            <a:r>
              <a:rPr lang="en-US" dirty="0"/>
              <a:t>What insights have you gained about another culture through your discussions? </a:t>
            </a:r>
          </a:p>
          <a:p>
            <a:r>
              <a:rPr lang="en-US" dirty="0"/>
              <a:t>Were there any barriers (or drawbacks) to your Virtual Exchange experience?</a:t>
            </a:r>
          </a:p>
          <a:p>
            <a:r>
              <a:rPr lang="en-US" dirty="0"/>
              <a:t>What did you find the most impactful about the Virtual Exchange project?</a:t>
            </a:r>
          </a:p>
          <a:p>
            <a:r>
              <a:rPr lang="en-US" dirty="0"/>
              <a:t>What advice/recommendations do you have for professors who want to incorporate a Virtual Exchange project into their course? (think assignments, topics, cultural awareness, etc.)</a:t>
            </a:r>
          </a:p>
          <a:p>
            <a:pPr marL="0" indent="0">
              <a:buNone/>
            </a:pPr>
            <a:endParaRPr lang="en-US" sz="1800" dirty="0"/>
          </a:p>
          <a:p>
            <a:endParaRPr lang="en-US" sz="1800" dirty="0"/>
          </a:p>
          <a:p>
            <a:endParaRPr lang="en-US" sz="1800"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413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ctrTitle"/>
          </p:nvPr>
        </p:nvSpPr>
        <p:spPr/>
        <p:txBody>
          <a:bodyPr>
            <a:normAutofit/>
          </a:bodyPr>
          <a:lstStyle/>
          <a:p>
            <a:pPr algn="ctr"/>
            <a:r>
              <a:rPr lang="en-US" sz="5000" b="1" dirty="0"/>
              <a:t>Activity </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type="subTitle" idx="1"/>
          </p:nvPr>
        </p:nvSpPr>
        <p:spPr/>
        <p:txBody>
          <a:bodyPr>
            <a:normAutofit/>
          </a:bodyPr>
          <a:lstStyle/>
          <a:p>
            <a:endParaRPr lang="en-US"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9005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Activity </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838200" y="1527785"/>
            <a:ext cx="10870096" cy="4021293"/>
          </a:xfrm>
        </p:spPr>
        <p:txBody>
          <a:bodyPr>
            <a:normAutofit/>
          </a:bodyPr>
          <a:lstStyle/>
          <a:p>
            <a:r>
              <a:rPr lang="en-US"/>
              <a:t>Brainstorm</a:t>
            </a:r>
            <a:endParaRPr lang="en-US" dirty="0"/>
          </a:p>
          <a:p>
            <a:pPr lvl="1"/>
            <a:r>
              <a:rPr lang="en-US" dirty="0"/>
              <a:t>First, brainstorm how you could incorporate a virtual exchange project in a course </a:t>
            </a:r>
          </a:p>
          <a:p>
            <a:r>
              <a:rPr lang="en-US" dirty="0"/>
              <a:t>Share</a:t>
            </a:r>
          </a:p>
          <a:p>
            <a:pPr lvl="1"/>
            <a:r>
              <a:rPr lang="en-US" dirty="0"/>
              <a:t>Next, share your idea with your group for feedback.</a:t>
            </a:r>
          </a:p>
          <a:p>
            <a:r>
              <a:rPr lang="en-US" dirty="0"/>
              <a:t>Develop Draft Plan</a:t>
            </a:r>
          </a:p>
          <a:p>
            <a:pPr lvl="1"/>
            <a:r>
              <a:rPr lang="en-US" dirty="0"/>
              <a:t>Lastly, develop a collective virtual exchange project that you will pitch to the student panel for feedback</a:t>
            </a:r>
          </a:p>
          <a:p>
            <a:endParaRPr lang="en-US" dirty="0"/>
          </a:p>
          <a:p>
            <a:endParaRPr lang="en-US" dirty="0"/>
          </a:p>
          <a:p>
            <a:pPr marL="0" indent="0">
              <a:buNone/>
            </a:pPr>
            <a:endParaRPr lang="en-US"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160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VE Training Opportunity </a:t>
            </a:r>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7BC12F8B-B1E7-47FA-93C0-9648A2FF45CA}"/>
              </a:ext>
            </a:extLst>
          </p:cNvPr>
          <p:cNvSpPr txBox="1">
            <a:spLocks/>
          </p:cNvSpPr>
          <p:nvPr/>
        </p:nvSpPr>
        <p:spPr>
          <a:xfrm>
            <a:off x="656947" y="1410650"/>
            <a:ext cx="11026066" cy="3836422"/>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algn="l">
              <a:spcBef>
                <a:spcPts val="0"/>
              </a:spcBef>
              <a:spcAft>
                <a:spcPts val="0"/>
              </a:spcAft>
            </a:pPr>
            <a:r>
              <a:rPr lang="en-US" sz="1800" b="1" i="0" dirty="0">
                <a:solidFill>
                  <a:srgbClr val="201F1E"/>
                </a:solidFill>
                <a:effectLst/>
                <a:latin typeface="Helvetica" panose="020B0604020202020204" pitchFamily="34" charset="0"/>
              </a:rPr>
              <a:t>LEARN TO DESIGN AN INTERNATIONAL VIRTUAL EXCHANGE</a:t>
            </a:r>
            <a:endParaRPr lang="en-US" sz="1800" b="0" i="0" dirty="0">
              <a:solidFill>
                <a:srgbClr val="201F1E"/>
              </a:solidFill>
              <a:effectLst/>
              <a:latin typeface="Calibri" panose="020F0502020204030204" pitchFamily="34" charset="0"/>
            </a:endParaRPr>
          </a:p>
          <a:p>
            <a:pPr marL="0" marR="0" algn="l">
              <a:spcBef>
                <a:spcPts val="0"/>
              </a:spcBef>
              <a:spcAft>
                <a:spcPts val="0"/>
              </a:spcAft>
            </a:pPr>
            <a:r>
              <a:rPr lang="en-US" sz="1800" b="0" i="0" dirty="0">
                <a:solidFill>
                  <a:srgbClr val="201F1E"/>
                </a:solidFill>
                <a:effectLst/>
                <a:latin typeface="Helvetica" panose="020B0604020202020204" pitchFamily="34" charset="0"/>
              </a:rPr>
              <a:t>Through virtual exchange, faculty can connect their UF classes with students and faculty abroad to collaborate on assignments, acquire global perspectives on a given discipline, and develop intercultural competence skills. This online training program offered through the UF International Center helps faculty design and incorporate virtual international content and communication activities into existing courses.</a:t>
            </a:r>
            <a:br>
              <a:rPr lang="en-US" sz="1800" b="0" i="0" dirty="0">
                <a:solidFill>
                  <a:srgbClr val="201F1E"/>
                </a:solidFill>
                <a:effectLst/>
                <a:latin typeface="Helvetica" panose="020B0604020202020204" pitchFamily="34" charset="0"/>
              </a:rPr>
            </a:br>
            <a:r>
              <a:rPr lang="en-US" sz="1800" b="0" i="0" dirty="0">
                <a:solidFill>
                  <a:srgbClr val="201F1E"/>
                </a:solidFill>
                <a:effectLst/>
                <a:latin typeface="Helvetica" panose="020B0604020202020204" pitchFamily="34" charset="0"/>
              </a:rPr>
              <a:t> </a:t>
            </a:r>
            <a:br>
              <a:rPr lang="en-US" sz="1800" b="0" i="0" dirty="0">
                <a:solidFill>
                  <a:srgbClr val="201F1E"/>
                </a:solidFill>
                <a:effectLst/>
                <a:latin typeface="Helvetica" panose="020B0604020202020204" pitchFamily="34" charset="0"/>
              </a:rPr>
            </a:br>
            <a:r>
              <a:rPr lang="en-US" sz="1800" b="0" i="0" dirty="0">
                <a:solidFill>
                  <a:srgbClr val="201F1E"/>
                </a:solidFill>
                <a:effectLst/>
                <a:latin typeface="Helvetica" panose="020B0604020202020204" pitchFamily="34" charset="0"/>
              </a:rPr>
              <a:t>Program Dates: October 4th - November 5th, 2021</a:t>
            </a:r>
            <a:br>
              <a:rPr lang="en-US" sz="1800" b="0" i="0" dirty="0">
                <a:solidFill>
                  <a:srgbClr val="201F1E"/>
                </a:solidFill>
                <a:effectLst/>
                <a:latin typeface="Helvetica" panose="020B0604020202020204" pitchFamily="34" charset="0"/>
              </a:rPr>
            </a:br>
            <a:r>
              <a:rPr lang="en-US" sz="1800" b="0" i="0" dirty="0">
                <a:solidFill>
                  <a:srgbClr val="201F1E"/>
                </a:solidFill>
                <a:effectLst/>
                <a:latin typeface="Helvetica" panose="020B0604020202020204" pitchFamily="34" charset="0"/>
              </a:rPr>
              <a:t>Application Deadline: Friday, May 7th, 2021</a:t>
            </a:r>
            <a:br>
              <a:rPr lang="en-US" sz="1800" b="0" i="0" dirty="0">
                <a:solidFill>
                  <a:srgbClr val="201F1E"/>
                </a:solidFill>
                <a:effectLst/>
                <a:latin typeface="Helvetica" panose="020B0604020202020204" pitchFamily="34" charset="0"/>
              </a:rPr>
            </a:br>
            <a:br>
              <a:rPr lang="en-US" sz="1800" b="0" i="0" dirty="0">
                <a:solidFill>
                  <a:srgbClr val="808080"/>
                </a:solidFill>
                <a:effectLst/>
                <a:latin typeface="Helvetica" panose="020B0604020202020204" pitchFamily="34" charset="0"/>
              </a:rPr>
            </a:br>
            <a:r>
              <a:rPr lang="en-US" sz="1800" b="0" i="0" dirty="0">
                <a:solidFill>
                  <a:srgbClr val="201F1E"/>
                </a:solidFill>
                <a:effectLst/>
                <a:latin typeface="Helvetica" panose="020B0604020202020204" pitchFamily="34" charset="0"/>
              </a:rPr>
              <a:t>This training is open to all UF faculty and staff with educational responsibilities. Upon completion, participants will receive a $500 award as professional development funds (budgetary approval pending) and 500 miles towards the </a:t>
            </a:r>
            <a:r>
              <a:rPr lang="en-US" sz="1800" b="0" i="0" u="sng" dirty="0">
                <a:solidFill>
                  <a:srgbClr val="00ADD8"/>
                </a:solidFill>
                <a:effectLst/>
                <a:latin typeface="Helvetica" panose="020B0604020202020204" pitchFamily="34" charset="0"/>
                <a:hlinkClick r:id="rId3" tooltip="https://internationalcenter.ufl.edu/faculty-engagement/international-teaching/global-teaching-home/global-teaching-learning-certificate"/>
              </a:rPr>
              <a:t>Global Teaching and Learning Certificate</a:t>
            </a:r>
            <a:r>
              <a:rPr lang="en-US" sz="1800" b="0" i="0" dirty="0">
                <a:solidFill>
                  <a:srgbClr val="808080"/>
                </a:solidFill>
                <a:effectLst/>
                <a:latin typeface="Helvetica" panose="020B0604020202020204" pitchFamily="34" charset="0"/>
              </a:rPr>
              <a:t> </a:t>
            </a:r>
            <a:r>
              <a:rPr lang="en-US" sz="1800" b="0" i="0" dirty="0">
                <a:solidFill>
                  <a:srgbClr val="201F1E"/>
                </a:solidFill>
                <a:effectLst/>
                <a:latin typeface="Helvetica" panose="020B0604020202020204" pitchFamily="34" charset="0"/>
              </a:rPr>
              <a:t>and Passport to Great Teaching.</a:t>
            </a:r>
            <a:endParaRPr lang="en-US" sz="1800" b="0" i="0" dirty="0">
              <a:solidFill>
                <a:srgbClr val="201F1E"/>
              </a:solidFill>
              <a:effectLst/>
              <a:latin typeface="Calibri" panose="020F0502020204030204" pitchFamily="34" charset="0"/>
            </a:endParaRPr>
          </a:p>
          <a:p>
            <a:pPr marL="0" marR="0" algn="l">
              <a:spcBef>
                <a:spcPts val="0"/>
              </a:spcBef>
              <a:spcAft>
                <a:spcPts val="0"/>
              </a:spcAft>
            </a:pPr>
            <a:r>
              <a:rPr lang="en-US" sz="1800" b="0" i="0" dirty="0">
                <a:solidFill>
                  <a:srgbClr val="808080"/>
                </a:solidFill>
                <a:effectLst/>
                <a:latin typeface="Helvetica" panose="020B0604020202020204" pitchFamily="34" charset="0"/>
              </a:rPr>
              <a:t> </a:t>
            </a:r>
            <a:endParaRPr lang="en-US" sz="1800" b="0" i="0" dirty="0">
              <a:solidFill>
                <a:srgbClr val="201F1E"/>
              </a:solidFill>
              <a:effectLst/>
              <a:latin typeface="Calibri" panose="020F0502020204030204" pitchFamily="34" charset="0"/>
            </a:endParaRPr>
          </a:p>
          <a:p>
            <a:pPr marL="0" marR="0" algn="l">
              <a:spcBef>
                <a:spcPts val="0"/>
              </a:spcBef>
              <a:spcAft>
                <a:spcPts val="0"/>
              </a:spcAft>
            </a:pPr>
            <a:r>
              <a:rPr lang="en-US" sz="1800" b="0" i="0" dirty="0">
                <a:solidFill>
                  <a:srgbClr val="201F1E"/>
                </a:solidFill>
                <a:effectLst/>
                <a:latin typeface="Helvetica" panose="020B0604020202020204" pitchFamily="34" charset="0"/>
              </a:rPr>
              <a:t>To learn more about the training and to apply, click </a:t>
            </a:r>
            <a:r>
              <a:rPr lang="en-US" sz="1800" b="1" i="0" u="sng" dirty="0">
                <a:solidFill>
                  <a:srgbClr val="0563C1"/>
                </a:solidFill>
                <a:effectLst/>
                <a:latin typeface="Helvetica" panose="020B0604020202020204" pitchFamily="34" charset="0"/>
                <a:hlinkClick r:id="rId4"/>
              </a:rPr>
              <a:t>here</a:t>
            </a:r>
            <a:r>
              <a:rPr lang="en-US" sz="1800" b="0" i="0" dirty="0">
                <a:solidFill>
                  <a:srgbClr val="808080"/>
                </a:solidFill>
                <a:effectLst/>
                <a:latin typeface="Helvetica" panose="020B0604020202020204" pitchFamily="34" charset="0"/>
              </a:rPr>
              <a:t>.</a:t>
            </a:r>
            <a:endParaRPr lang="en-US" sz="1800" b="0" i="0" dirty="0">
              <a:solidFill>
                <a:srgbClr val="201F1E"/>
              </a:solidFill>
              <a:effectLst/>
              <a:latin typeface="Calibri" panose="020F0502020204030204" pitchFamily="34" charset="0"/>
            </a:endParaRPr>
          </a:p>
          <a:p>
            <a:pPr marL="0" marR="0" algn="l">
              <a:spcBef>
                <a:spcPts val="0"/>
              </a:spcBef>
              <a:spcAft>
                <a:spcPts val="0"/>
              </a:spcAft>
            </a:pPr>
            <a:r>
              <a:rPr lang="en-US" sz="1800" b="0" i="0" dirty="0">
                <a:solidFill>
                  <a:srgbClr val="201F1E"/>
                </a:solidFill>
                <a:effectLst/>
                <a:latin typeface="Helvetica" panose="020B0604020202020204" pitchFamily="34" charset="0"/>
              </a:rPr>
              <a:t>Faculty are also invited to attend an upcoming info session to learn more about this program:</a:t>
            </a:r>
            <a:endParaRPr lang="en-US" sz="1800" b="0" i="0" dirty="0">
              <a:solidFill>
                <a:srgbClr val="201F1E"/>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800" b="0" i="0" dirty="0">
                <a:solidFill>
                  <a:srgbClr val="201F1E"/>
                </a:solidFill>
                <a:effectLst/>
                <a:latin typeface="Helvetica" panose="020B0604020202020204" pitchFamily="34" charset="0"/>
              </a:rPr>
              <a:t>Tuesday, April 20th 11:00am-12:00pm </a:t>
            </a:r>
            <a:r>
              <a:rPr lang="en-US" sz="1800" b="0" i="0" dirty="0">
                <a:solidFill>
                  <a:srgbClr val="808080"/>
                </a:solidFill>
                <a:effectLst/>
                <a:latin typeface="Helvetica" panose="020B0604020202020204" pitchFamily="34" charset="0"/>
              </a:rPr>
              <a:t>- </a:t>
            </a:r>
            <a:r>
              <a:rPr lang="en-US" sz="1800" b="0" i="0" u="sng" dirty="0">
                <a:solidFill>
                  <a:srgbClr val="00ADD8"/>
                </a:solidFill>
                <a:effectLst/>
                <a:latin typeface="Helvetica" panose="020B0604020202020204" pitchFamily="34" charset="0"/>
                <a:hlinkClick r:id="rId5"/>
              </a:rPr>
              <a:t>Register</a:t>
            </a:r>
            <a:endParaRPr lang="en-US" sz="1800" b="0" i="0" dirty="0">
              <a:solidFill>
                <a:srgbClr val="201F1E"/>
              </a:solidFill>
              <a:effectLst/>
              <a:latin typeface="Calibri" panose="020F0502020204030204" pitchFamily="34" charset="0"/>
            </a:endParaRPr>
          </a:p>
          <a:p>
            <a:pPr marL="0" marR="0" algn="l">
              <a:spcBef>
                <a:spcPts val="0"/>
              </a:spcBef>
              <a:spcAft>
                <a:spcPts val="0"/>
              </a:spcAft>
            </a:pPr>
            <a:r>
              <a:rPr lang="en-US" sz="1800" b="0" i="0" dirty="0">
                <a:solidFill>
                  <a:srgbClr val="201F1E"/>
                </a:solidFill>
                <a:effectLst/>
                <a:latin typeface="Helvetica" panose="020B0604020202020204" pitchFamily="34" charset="0"/>
              </a:rPr>
              <a:t> </a:t>
            </a:r>
            <a:endParaRPr lang="en-US" sz="1800" b="0" i="0" dirty="0">
              <a:solidFill>
                <a:srgbClr val="201F1E"/>
              </a:solidFill>
              <a:effectLst/>
              <a:latin typeface="Calibri" panose="020F0502020204030204" pitchFamily="34" charset="0"/>
            </a:endParaRPr>
          </a:p>
          <a:p>
            <a:pPr marL="0" marR="0" algn="l">
              <a:spcBef>
                <a:spcPts val="0"/>
              </a:spcBef>
              <a:spcAft>
                <a:spcPts val="0"/>
              </a:spcAft>
            </a:pPr>
            <a:r>
              <a:rPr lang="en-US" sz="1800" b="0" i="0" dirty="0">
                <a:solidFill>
                  <a:srgbClr val="201F1E"/>
                </a:solidFill>
                <a:effectLst/>
                <a:latin typeface="Helvetica" panose="020B0604020202020204" pitchFamily="34" charset="0"/>
              </a:rPr>
              <a:t>If you have any questions, please contact Paloma Rodriguez (</a:t>
            </a:r>
            <a:r>
              <a:rPr lang="en-US" sz="1800" b="0" i="0" u="sng" dirty="0">
                <a:solidFill>
                  <a:srgbClr val="0563C1"/>
                </a:solidFill>
                <a:effectLst/>
                <a:latin typeface="Helvetica" panose="020B0604020202020204" pitchFamily="34" charset="0"/>
                <a:hlinkClick r:id="rId6"/>
              </a:rPr>
              <a:t>prodriguez@ufic.ufl.edu</a:t>
            </a:r>
            <a:r>
              <a:rPr lang="en-US" sz="1800" b="0" i="0" dirty="0">
                <a:solidFill>
                  <a:srgbClr val="201F1E"/>
                </a:solidFill>
                <a:effectLst/>
                <a:latin typeface="Helvetica" panose="020B0604020202020204" pitchFamily="34" charset="0"/>
              </a:rPr>
              <a:t>).</a:t>
            </a:r>
            <a:endParaRPr lang="en-US" sz="1800" b="0" i="0" dirty="0">
              <a:solidFill>
                <a:srgbClr val="201F1E"/>
              </a:solidFill>
              <a:effectLst/>
              <a:latin typeface="Calibri" panose="020F0502020204030204" pitchFamily="34" charset="0"/>
            </a:endParaRPr>
          </a:p>
        </p:txBody>
      </p:sp>
    </p:spTree>
    <p:extLst>
      <p:ext uri="{BB962C8B-B14F-4D97-AF65-F5344CB8AC3E}">
        <p14:creationId xmlns:p14="http://schemas.microsoft.com/office/powerpoint/2010/main" val="4146409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6740" y="5178440"/>
            <a:ext cx="9144000" cy="1614009"/>
          </a:xfrm>
        </p:spPr>
        <p:txBody>
          <a:bodyPr>
            <a:noAutofit/>
          </a:bodyPr>
          <a:lstStyle/>
          <a:p>
            <a:pPr algn="l"/>
            <a:r>
              <a:rPr lang="en-US" sz="2800" dirty="0"/>
              <a:t>Erika J. Brooke, Ph.D.</a:t>
            </a:r>
          </a:p>
          <a:p>
            <a:pPr algn="l"/>
            <a:r>
              <a:rPr lang="en-US" sz="2800" dirty="0"/>
              <a:t>Department of Sociology and Criminology &amp; Law</a:t>
            </a:r>
          </a:p>
          <a:p>
            <a:pPr algn="l"/>
            <a:r>
              <a:rPr lang="en-US" sz="2800" dirty="0"/>
              <a:t>ejbrooke@ufl.edu</a:t>
            </a:r>
          </a:p>
        </p:txBody>
      </p:sp>
      <p:pic>
        <p:nvPicPr>
          <p:cNvPr id="5" name="Picture 4" descr="A close up of a sign&#10;&#10;Description generated with very high confidence">
            <a:extLst>
              <a:ext uri="{FF2B5EF4-FFF2-40B4-BE49-F238E27FC236}">
                <a16:creationId xmlns:a16="http://schemas.microsoft.com/office/drawing/2014/main" id="{F506E791-9A28-4113-9FA6-07C322D271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5140" y="190500"/>
            <a:ext cx="7532219" cy="1892581"/>
          </a:xfrm>
          <a:prstGeom prst="rect">
            <a:avLst/>
          </a:prstGeom>
        </p:spPr>
      </p:pic>
      <p:sp>
        <p:nvSpPr>
          <p:cNvPr id="8" name="Title 1">
            <a:extLst>
              <a:ext uri="{FF2B5EF4-FFF2-40B4-BE49-F238E27FC236}">
                <a16:creationId xmlns:a16="http://schemas.microsoft.com/office/drawing/2014/main" id="{87D67A98-A33C-4828-BF12-DDC7EB59737C}"/>
              </a:ext>
            </a:extLst>
          </p:cNvPr>
          <p:cNvSpPr txBox="1">
            <a:spLocks/>
          </p:cNvSpPr>
          <p:nvPr/>
        </p:nvSpPr>
        <p:spPr>
          <a:xfrm>
            <a:off x="1313858" y="2519617"/>
            <a:ext cx="9772532" cy="184224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b="1" dirty="0"/>
              <a:t>Questions?</a:t>
            </a:r>
          </a:p>
        </p:txBody>
      </p:sp>
    </p:spTree>
    <p:extLst>
      <p:ext uri="{BB962C8B-B14F-4D97-AF65-F5344CB8AC3E}">
        <p14:creationId xmlns:p14="http://schemas.microsoft.com/office/powerpoint/2010/main" val="84581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What is Internationalizing Education? </a:t>
            </a:r>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Content Placeholder 6">
            <a:extLst>
              <a:ext uri="{FF2B5EF4-FFF2-40B4-BE49-F238E27FC236}">
                <a16:creationId xmlns:a16="http://schemas.microsoft.com/office/drawing/2014/main" id="{806EAA16-DB30-4E1E-98B6-55804563F003}"/>
              </a:ext>
            </a:extLst>
          </p:cNvPr>
          <p:cNvPicPr>
            <a:picLocks noGrp="1" noChangeAspect="1"/>
          </p:cNvPicPr>
          <p:nvPr>
            <p:ph idx="1"/>
          </p:nvPr>
        </p:nvPicPr>
        <p:blipFill rotWithShape="1">
          <a:blip r:embed="rId3"/>
          <a:srcRect b="1277"/>
          <a:stretch/>
        </p:blipFill>
        <p:spPr>
          <a:xfrm>
            <a:off x="1434517" y="1253330"/>
            <a:ext cx="9001387" cy="4407279"/>
          </a:xfrm>
          <a:prstGeom prst="rect">
            <a:avLst/>
          </a:prstGeom>
        </p:spPr>
      </p:pic>
    </p:spTree>
    <p:extLst>
      <p:ext uri="{BB962C8B-B14F-4D97-AF65-F5344CB8AC3E}">
        <p14:creationId xmlns:p14="http://schemas.microsoft.com/office/powerpoint/2010/main" val="331669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What is Virtual Exchange?</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838200" y="1583555"/>
            <a:ext cx="10870096" cy="4021293"/>
          </a:xfrm>
        </p:spPr>
        <p:txBody>
          <a:bodyPr>
            <a:normAutofit lnSpcReduction="10000"/>
          </a:bodyPr>
          <a:lstStyle/>
          <a:p>
            <a:r>
              <a:rPr lang="en-US" dirty="0"/>
              <a:t>A technology-enabled instructional strategy that allows for people to interact and communicate across the globe. </a:t>
            </a:r>
          </a:p>
          <a:p>
            <a:r>
              <a:rPr lang="en-US" dirty="0"/>
              <a:t> A global collaboration to assist students with building cultural competence </a:t>
            </a:r>
          </a:p>
          <a:p>
            <a:r>
              <a:rPr lang="en-US" dirty="0"/>
              <a:t>A student-centered experiential learning opportunity that offers reinforcement in and reflection on course material through a cross cultural lens</a:t>
            </a:r>
          </a:p>
          <a:p>
            <a:r>
              <a:rPr lang="en-US" dirty="0"/>
              <a:t>A pedological tool that could be applied to any subject</a:t>
            </a:r>
          </a:p>
          <a:p>
            <a:r>
              <a:rPr lang="en-US" dirty="0"/>
              <a:t>Virtual Exchange comes in various shapes and size (e.g., various forms)</a:t>
            </a:r>
          </a:p>
          <a:p>
            <a:pPr marL="0" indent="0">
              <a:buNone/>
            </a:pPr>
            <a:endParaRPr lang="en-US" sz="1800" dirty="0"/>
          </a:p>
          <a:p>
            <a:endParaRPr lang="en-US" sz="1800" dirty="0"/>
          </a:p>
          <a:p>
            <a:pPr marL="0" indent="0">
              <a:buNone/>
            </a:pPr>
            <a:endParaRPr lang="en-US" sz="1800"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372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Dimensions of Virtual Exchange</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838200" y="1527785"/>
            <a:ext cx="10870096" cy="4021293"/>
          </a:xfrm>
        </p:spPr>
        <p:txBody>
          <a:bodyPr>
            <a:normAutofit/>
          </a:bodyPr>
          <a:lstStyle/>
          <a:p>
            <a:r>
              <a:rPr lang="en-US" dirty="0"/>
              <a:t> Virtual guest speakers (synchronous or asynchronous)</a:t>
            </a:r>
          </a:p>
          <a:p>
            <a:r>
              <a:rPr lang="en-US" dirty="0"/>
              <a:t>Class-to-class interaction(s) among students (synchronous or asynchronous)</a:t>
            </a:r>
          </a:p>
          <a:p>
            <a:r>
              <a:rPr lang="en-US" dirty="0"/>
              <a:t>Team-taught course between faculty at two different institutions</a:t>
            </a:r>
          </a:p>
          <a:p>
            <a:r>
              <a:rPr lang="en-US" dirty="0"/>
              <a:t>Can be classes in the same discipline or in different areas</a:t>
            </a:r>
          </a:p>
          <a:p>
            <a:endParaRPr lang="en-US" sz="1800" dirty="0"/>
          </a:p>
          <a:p>
            <a:endParaRPr lang="en-US" sz="1800" dirty="0"/>
          </a:p>
          <a:p>
            <a:pPr marL="0" indent="0">
              <a:buNone/>
            </a:pPr>
            <a:endParaRPr lang="en-US" sz="1800"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632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fontScale="90000"/>
          </a:bodyPr>
          <a:lstStyle/>
          <a:p>
            <a:pPr algn="ctr"/>
            <a:r>
              <a:rPr lang="en-US" sz="4000" b="1" dirty="0"/>
              <a:t>Virtual Exchange Summary: </a:t>
            </a:r>
            <a:br>
              <a:rPr lang="en-US" sz="4000" b="1" dirty="0"/>
            </a:br>
            <a:r>
              <a:rPr lang="en-US" sz="4000" b="1" dirty="0"/>
              <a:t>Comparative Perspectives on Justice System Operations</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838200" y="1573222"/>
            <a:ext cx="10870096" cy="4392568"/>
          </a:xfrm>
        </p:spPr>
        <p:txBody>
          <a:bodyPr>
            <a:normAutofit fontScale="92500" lnSpcReduction="10000"/>
          </a:bodyPr>
          <a:lstStyle/>
          <a:p>
            <a:r>
              <a:rPr lang="en-US" dirty="0"/>
              <a:t>This virtual exchange project was an interactive collaboration between undergraduate students at UF and Universidad San Francisco de Quito (USFQ) in Ecuador. </a:t>
            </a:r>
          </a:p>
          <a:p>
            <a:r>
              <a:rPr lang="en-US" dirty="0"/>
              <a:t>Separately, UF students learned about professions connected to the justice system, skills required, individual biases, and developed professional materials. USFQ students studied criminal law and procedure in the Ecuadorian justice system. </a:t>
            </a:r>
          </a:p>
          <a:p>
            <a:r>
              <a:rPr lang="en-US" dirty="0"/>
              <a:t>Discussions were completed outside of class time using Zoom for six collaborative sessions over the semester. In the sessions, students discussed a variety of topics including cultural differences and similarities, and justice system operations (e.g., police, courts, corrections). UF students also completed post-discussion reflection videos via Flipgrid.</a:t>
            </a:r>
          </a:p>
          <a:p>
            <a:pPr marL="0" lvl="0" indent="0">
              <a:buNone/>
            </a:pPr>
            <a:endParaRPr lang="en-US"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142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Virtual Exchange Activities</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838200" y="1527785"/>
            <a:ext cx="10870096" cy="4021293"/>
          </a:xfrm>
        </p:spPr>
        <p:txBody>
          <a:bodyPr>
            <a:normAutofit/>
          </a:bodyPr>
          <a:lstStyle/>
          <a:p>
            <a:r>
              <a:rPr lang="en-US" b="1" dirty="0"/>
              <a:t>Assessments and Tasks</a:t>
            </a:r>
            <a:r>
              <a:rPr lang="en-US" dirty="0"/>
              <a:t>: For UF students—6 discussions and 1 video individual reflection video and two peer responses per discussion. </a:t>
            </a:r>
          </a:p>
          <a:p>
            <a:r>
              <a:rPr lang="en-US" b="1" dirty="0"/>
              <a:t>Plan for scaffolding</a:t>
            </a:r>
            <a:r>
              <a:rPr lang="en-US" dirty="0"/>
              <a:t>: </a:t>
            </a:r>
          </a:p>
          <a:p>
            <a:pPr lvl="1"/>
            <a:r>
              <a:rPr lang="en-US" dirty="0"/>
              <a:t>Guest speaker (e.g., learn about the profession)  </a:t>
            </a:r>
          </a:p>
          <a:p>
            <a:pPr lvl="1"/>
            <a:r>
              <a:rPr lang="en-US" dirty="0"/>
              <a:t>Discussion topic introduced (based on the profession/guest speaker talk/readings for the week) &amp; discuss it with international partner </a:t>
            </a:r>
          </a:p>
          <a:p>
            <a:pPr lvl="1"/>
            <a:r>
              <a:rPr lang="en-US" dirty="0"/>
              <a:t>Post individual video reflection and two peer responses based on the conversations with international peers.</a:t>
            </a:r>
          </a:p>
          <a:p>
            <a:pPr marL="0" lvl="0" indent="0">
              <a:buNone/>
            </a:pPr>
            <a:endParaRPr lang="en-US"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48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VE – Sample Discussion Assignments</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838200" y="1331653"/>
            <a:ext cx="10870096" cy="4217426"/>
          </a:xfrm>
        </p:spPr>
        <p:txBody>
          <a:bodyPr>
            <a:normAutofit fontScale="62500" lnSpcReduction="20000"/>
          </a:bodyPr>
          <a:lstStyle/>
          <a:p>
            <a:r>
              <a:rPr lang="en-US" b="1" dirty="0"/>
              <a:t>VE#1 week on Jan 25th– post an introduction video message to your discussion group via Flipgrid (deadline to post the introduction video is Sunday, Jan 31st at 11:59pm)</a:t>
            </a:r>
          </a:p>
          <a:p>
            <a:r>
              <a:rPr lang="en-US" b="1" dirty="0"/>
              <a:t>Instructions for Flipgrid (https://help.flipgrid.com/hc/en-us/articles/360044723514-How-to-record-and-submit-a-video) :</a:t>
            </a:r>
          </a:p>
          <a:p>
            <a:pPr marL="0" indent="0">
              <a:buNone/>
            </a:pPr>
            <a:r>
              <a:rPr lang="en-US" b="1" dirty="0"/>
              <a:t>	1.     Open the Flipgrid course site at https://flipgrid.com/careersspring2021.</a:t>
            </a:r>
          </a:p>
          <a:p>
            <a:pPr marL="0" indent="0">
              <a:buNone/>
            </a:pPr>
            <a:r>
              <a:rPr lang="en-US" b="1" dirty="0"/>
              <a:t>	2.     Open the discussion board at https://flipgrid.com/69c499bb </a:t>
            </a:r>
          </a:p>
          <a:p>
            <a:pPr marL="0" indent="0">
              <a:buNone/>
            </a:pPr>
            <a:r>
              <a:rPr lang="en-US" b="1" dirty="0"/>
              <a:t>	3.     Scroll down to the bottom of the page and select the green + sign to create a Flipgrid video</a:t>
            </a:r>
          </a:p>
          <a:p>
            <a:pPr marL="0" indent="0">
              <a:buNone/>
            </a:pPr>
            <a:r>
              <a:rPr lang="en-US" b="1" dirty="0"/>
              <a:t>	4.     Record your introduction video</a:t>
            </a:r>
          </a:p>
          <a:p>
            <a:pPr marL="0" indent="0">
              <a:buNone/>
            </a:pPr>
            <a:r>
              <a:rPr lang="en-US" b="1" dirty="0"/>
              <a:t>	5.     Record video responses to your assigned discussion group members.</a:t>
            </a:r>
          </a:p>
          <a:p>
            <a:endParaRPr lang="en-US" b="1" dirty="0"/>
          </a:p>
          <a:p>
            <a:r>
              <a:rPr lang="en-US" b="1" dirty="0"/>
              <a:t>Instructions: For the introduction video, record a brief presentation introducing yourself to the class (1-2 minutes). In this introduction video, you should discuss your major and year, your future career plans (as of now), and three fun facts about yourself. Be sure to also mention what you hope to learn during this virtual exchange project. After posting your video, comment on international partner(s)' videos.</a:t>
            </a:r>
          </a:p>
          <a:p>
            <a:pPr marL="0" lvl="0" indent="0">
              <a:buNone/>
            </a:pPr>
            <a:endParaRPr lang="en-US"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837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740546" y="346233"/>
            <a:ext cx="10870096" cy="5743847"/>
          </a:xfrm>
        </p:spPr>
        <p:txBody>
          <a:bodyPr>
            <a:normAutofit fontScale="62500" lnSpcReduction="20000"/>
          </a:bodyPr>
          <a:lstStyle/>
          <a:p>
            <a:r>
              <a:rPr lang="en-US" b="1" dirty="0"/>
              <a:t>Week of Feb 1st– Schedule your first discussion meeting (Ideally, you should complete your group meeting by Friday, Feb 5th at 11:59pm)  </a:t>
            </a:r>
          </a:p>
          <a:p>
            <a:pPr lvl="1"/>
            <a:r>
              <a:rPr lang="en-US" sz="2900" b="1" dirty="0"/>
              <a:t>Topic: Views on Criminal Law </a:t>
            </a:r>
          </a:p>
          <a:p>
            <a:pPr lvl="1"/>
            <a:r>
              <a:rPr lang="en-US" sz="2900" b="1" dirty="0"/>
              <a:t>Discussion Questions:</a:t>
            </a:r>
          </a:p>
          <a:p>
            <a:pPr lvl="2"/>
            <a:r>
              <a:rPr lang="en-US" sz="2900" b="1" dirty="0"/>
              <a:t>How do you define crime?</a:t>
            </a:r>
          </a:p>
          <a:p>
            <a:pPr lvl="2"/>
            <a:r>
              <a:rPr lang="en-US" sz="2900" b="1" dirty="0"/>
              <a:t>How is crime defined the around the world?</a:t>
            </a:r>
          </a:p>
          <a:p>
            <a:pPr lvl="2"/>
            <a:r>
              <a:rPr lang="en-US" sz="2900" b="1" dirty="0"/>
              <a:t>What is your view on the criminal justice system in your country regarding fairness and equality?</a:t>
            </a:r>
          </a:p>
          <a:p>
            <a:endParaRPr lang="en-US" b="1" dirty="0"/>
          </a:p>
          <a:p>
            <a:r>
              <a:rPr lang="en-US" b="1" dirty="0"/>
              <a:t>This week, you discussed your views on criminal law with your VE group. You also read about nurturing bias in the Eberhardt (2020) book. For this video, record a brief reflection on the VE discussion, Eberhardt (2020) readings and course topics (3-5 minutes). Specifically, you address the following:</a:t>
            </a:r>
          </a:p>
          <a:p>
            <a:pPr marL="0" indent="0">
              <a:buNone/>
            </a:pPr>
            <a:r>
              <a:rPr lang="en-US" b="1" dirty="0"/>
              <a:t>	1. Did the VE discussion change your previous views on the discussion questions (give a couple 		of examples)?</a:t>
            </a:r>
          </a:p>
          <a:p>
            <a:pPr marL="0" indent="0">
              <a:buNone/>
            </a:pPr>
            <a:r>
              <a:rPr lang="en-US" b="1" dirty="0"/>
              <a:t>	2. What did you find the most surprising from your international partner(s) during the 			discussion?</a:t>
            </a:r>
          </a:p>
          <a:p>
            <a:pPr marL="0" indent="0">
              <a:buNone/>
            </a:pPr>
            <a:r>
              <a:rPr lang="en-US" b="1" dirty="0"/>
              <a:t>	3. Are we all vulnerable to bias? (Eberhardt – Introduction)</a:t>
            </a:r>
          </a:p>
          <a:p>
            <a:pPr marL="0" indent="0">
              <a:buNone/>
            </a:pPr>
            <a:r>
              <a:rPr lang="en-US" b="1" dirty="0"/>
              <a:t>	4. To what extent is our identity shaped by how others categorize, stereotype, and view us? 		How much control do we really have over how we are seen? (Eberhardt – Chapter 2)</a:t>
            </a:r>
          </a:p>
          <a:p>
            <a:endParaRPr lang="en-US" b="1" dirty="0"/>
          </a:p>
          <a:p>
            <a:r>
              <a:rPr lang="en-US" b="1" dirty="0"/>
              <a:t>After posting your video, comment on two of your classmates’ videos from different discussion groups.</a:t>
            </a:r>
          </a:p>
          <a:p>
            <a:pPr marL="0" lvl="0" indent="0">
              <a:buNone/>
            </a:pPr>
            <a:endParaRPr lang="en-US"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962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anim calcmode="lin" valueType="num">
                                      <p:cBhvr additive="base">
                                        <p:cTn id="6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1" end="11"/>
                                            </p:txEl>
                                          </p:spTgt>
                                        </p:tgtEl>
                                        <p:attrNameLst>
                                          <p:attrName>style.visibility</p:attrName>
                                        </p:attrNameLst>
                                      </p:cBhvr>
                                      <p:to>
                                        <p:strVal val="visible"/>
                                      </p:to>
                                    </p:set>
                                    <p:anim calcmode="lin" valueType="num">
                                      <p:cBhvr additive="base">
                                        <p:cTn id="6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3" end="13"/>
                                            </p:txEl>
                                          </p:spTgt>
                                        </p:tgtEl>
                                        <p:attrNameLst>
                                          <p:attrName>style.visibility</p:attrName>
                                        </p:attrNameLst>
                                      </p:cBhvr>
                                      <p:to>
                                        <p:strVal val="visible"/>
                                      </p:to>
                                    </p:set>
                                    <p:anim calcmode="lin" valueType="num">
                                      <p:cBhvr additive="base">
                                        <p:cTn id="73"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7EEF98-226C-46C9-ADED-EBC640ADB568}"/>
              </a:ext>
            </a:extLst>
          </p:cNvPr>
          <p:cNvSpPr>
            <a:spLocks noGrp="1"/>
          </p:cNvSpPr>
          <p:nvPr>
            <p:ph type="title"/>
          </p:nvPr>
        </p:nvSpPr>
        <p:spPr>
          <a:xfrm>
            <a:off x="838200" y="190198"/>
            <a:ext cx="10515600" cy="1383024"/>
          </a:xfrm>
        </p:spPr>
        <p:txBody>
          <a:bodyPr>
            <a:normAutofit/>
          </a:bodyPr>
          <a:lstStyle/>
          <a:p>
            <a:pPr algn="ctr"/>
            <a:r>
              <a:rPr lang="en-US" sz="4000" b="1" dirty="0"/>
              <a:t>Why a Virtual Exchange?</a:t>
            </a:r>
          </a:p>
        </p:txBody>
      </p:sp>
      <p:sp>
        <p:nvSpPr>
          <p:cNvPr id="5" name="Content Placeholder 4">
            <a:extLst>
              <a:ext uri="{FF2B5EF4-FFF2-40B4-BE49-F238E27FC236}">
                <a16:creationId xmlns:a16="http://schemas.microsoft.com/office/drawing/2014/main" id="{4DA6714A-0B15-4CBA-94B9-1229B7926589}"/>
              </a:ext>
            </a:extLst>
          </p:cNvPr>
          <p:cNvSpPr>
            <a:spLocks noGrp="1"/>
          </p:cNvSpPr>
          <p:nvPr>
            <p:ph idx="1"/>
          </p:nvPr>
        </p:nvSpPr>
        <p:spPr>
          <a:xfrm>
            <a:off x="838200" y="1527785"/>
            <a:ext cx="10870096" cy="4021293"/>
          </a:xfrm>
        </p:spPr>
        <p:txBody>
          <a:bodyPr>
            <a:normAutofit fontScale="92500" lnSpcReduction="10000"/>
          </a:bodyPr>
          <a:lstStyle/>
          <a:p>
            <a:pPr lvl="0"/>
            <a:r>
              <a:rPr lang="en-US" dirty="0">
                <a:solidFill>
                  <a:prstClr val="black"/>
                </a:solidFill>
              </a:rPr>
              <a:t>Moves beyond an exclusively residential collaboration platform to allow collaboration with people around the world on a common interest/topic</a:t>
            </a:r>
          </a:p>
          <a:p>
            <a:pPr lvl="1"/>
            <a:r>
              <a:rPr lang="en-US" dirty="0">
                <a:solidFill>
                  <a:prstClr val="black"/>
                </a:solidFill>
              </a:rPr>
              <a:t>Economical (for students and faculty)</a:t>
            </a:r>
          </a:p>
          <a:p>
            <a:pPr lvl="1"/>
            <a:r>
              <a:rPr lang="en-US" dirty="0">
                <a:solidFill>
                  <a:prstClr val="black"/>
                </a:solidFill>
              </a:rPr>
              <a:t>Accessible to all students</a:t>
            </a:r>
          </a:p>
          <a:p>
            <a:pPr lvl="1"/>
            <a:r>
              <a:rPr lang="en-US" dirty="0">
                <a:solidFill>
                  <a:prstClr val="black"/>
                </a:solidFill>
              </a:rPr>
              <a:t>Flexible (can occur outside of class time/any topic)</a:t>
            </a:r>
          </a:p>
          <a:p>
            <a:pPr lvl="1"/>
            <a:r>
              <a:rPr lang="en-US" dirty="0">
                <a:solidFill>
                  <a:prstClr val="black"/>
                </a:solidFill>
              </a:rPr>
              <a:t>Professional development (for students and faculty)</a:t>
            </a:r>
          </a:p>
          <a:p>
            <a:pPr lvl="0"/>
            <a:r>
              <a:rPr lang="en-US" dirty="0">
                <a:solidFill>
                  <a:prstClr val="black"/>
                </a:solidFill>
              </a:rPr>
              <a:t>Gain cultural insights and perspectives on topics that cannot be taught in the classroom</a:t>
            </a:r>
          </a:p>
          <a:p>
            <a:r>
              <a:rPr lang="en-US" dirty="0">
                <a:solidFill>
                  <a:prstClr val="black"/>
                </a:solidFill>
              </a:rPr>
              <a:t>Offers additional reflection and/or skill building on course content</a:t>
            </a:r>
          </a:p>
          <a:p>
            <a:r>
              <a:rPr lang="en-US" dirty="0">
                <a:solidFill>
                  <a:prstClr val="black"/>
                </a:solidFill>
              </a:rPr>
              <a:t>Enhance career readiness</a:t>
            </a:r>
          </a:p>
          <a:p>
            <a:endParaRPr lang="en-US" dirty="0"/>
          </a:p>
        </p:txBody>
      </p:sp>
      <p:pic>
        <p:nvPicPr>
          <p:cNvPr id="6" name="Picture 5">
            <a:extLst>
              <a:ext uri="{FF2B5EF4-FFF2-40B4-BE49-F238E27FC236}">
                <a16:creationId xmlns:a16="http://schemas.microsoft.com/office/drawing/2014/main" id="{2EF5292C-0F3D-4318-A4BE-5CB4788AD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2150"/>
            <a:ext cx="4343400" cy="1085850"/>
          </a:xfrm>
          <a:prstGeom prst="rect">
            <a:avLst/>
          </a:prstGeom>
        </p:spPr>
      </p:pic>
      <p:cxnSp>
        <p:nvCxnSpPr>
          <p:cNvPr id="8" name="Straight Connector 7">
            <a:extLst>
              <a:ext uri="{FF2B5EF4-FFF2-40B4-BE49-F238E27FC236}">
                <a16:creationId xmlns:a16="http://schemas.microsoft.com/office/drawing/2014/main" id="{6D1703D9-01F2-452F-89A5-08209A5F60E0}"/>
              </a:ext>
            </a:extLst>
          </p:cNvPr>
          <p:cNvCxnSpPr>
            <a:cxnSpLocks/>
          </p:cNvCxnSpPr>
          <p:nvPr/>
        </p:nvCxnSpPr>
        <p:spPr>
          <a:xfrm>
            <a:off x="38100" y="5660615"/>
            <a:ext cx="1211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632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1263</TotalTime>
  <Words>1531</Words>
  <Application>Microsoft Office PowerPoint</Application>
  <PresentationFormat>Widescreen</PresentationFormat>
  <Paragraphs>114</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Helvetica</vt:lpstr>
      <vt:lpstr>Office Theme</vt:lpstr>
      <vt:lpstr>PowerPoint Presentation</vt:lpstr>
      <vt:lpstr>What is Internationalizing Education? </vt:lpstr>
      <vt:lpstr>What is Virtual Exchange?</vt:lpstr>
      <vt:lpstr>Dimensions of Virtual Exchange</vt:lpstr>
      <vt:lpstr>Virtual Exchange Summary:  Comparative Perspectives on Justice System Operations</vt:lpstr>
      <vt:lpstr>Virtual Exchange Activities</vt:lpstr>
      <vt:lpstr>VE – Sample Discussion Assignments</vt:lpstr>
      <vt:lpstr>PowerPoint Presentation</vt:lpstr>
      <vt:lpstr>Why a Virtual Exchange?</vt:lpstr>
      <vt:lpstr>Key Principles of Virtual Exchange</vt:lpstr>
      <vt:lpstr>Cultural Competence: Pre/Post-VE</vt:lpstr>
      <vt:lpstr>Student Panel</vt:lpstr>
      <vt:lpstr>Activity </vt:lpstr>
      <vt:lpstr>Activity </vt:lpstr>
      <vt:lpstr>VE Training Opportunity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brooke</dc:creator>
  <cp:lastModifiedBy>erika brooke</cp:lastModifiedBy>
  <cp:revision>45</cp:revision>
  <cp:lastPrinted>2021-04-01T14:30:07Z</cp:lastPrinted>
  <dcterms:created xsi:type="dcterms:W3CDTF">2020-03-04T15:07:50Z</dcterms:created>
  <dcterms:modified xsi:type="dcterms:W3CDTF">2021-04-13T17:02:50Z</dcterms:modified>
</cp:coreProperties>
</file>